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71" r:id="rId3"/>
    <p:sldId id="257" r:id="rId4"/>
    <p:sldId id="258" r:id="rId5"/>
    <p:sldId id="259" r:id="rId6"/>
    <p:sldId id="260" r:id="rId7"/>
    <p:sldId id="261" r:id="rId8"/>
    <p:sldId id="263" r:id="rId9"/>
    <p:sldId id="262" r:id="rId10"/>
    <p:sldId id="265" r:id="rId11"/>
    <p:sldId id="266" r:id="rId12"/>
    <p:sldId id="267" r:id="rId13"/>
    <p:sldId id="264"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5" r:id="rId33"/>
    <p:sldId id="286" r:id="rId34"/>
    <p:sldId id="344" r:id="rId35"/>
    <p:sldId id="345" r:id="rId36"/>
    <p:sldId id="346" r:id="rId37"/>
    <p:sldId id="347" r:id="rId38"/>
    <p:sldId id="348" r:id="rId39"/>
    <p:sldId id="349" r:id="rId40"/>
    <p:sldId id="350" r:id="rId41"/>
    <p:sldId id="351" r:id="rId42"/>
    <p:sldId id="352" r:id="rId43"/>
    <p:sldId id="353" r:id="rId44"/>
    <p:sldId id="354" r:id="rId45"/>
    <p:sldId id="355" r:id="rId46"/>
    <p:sldId id="356" r:id="rId47"/>
    <p:sldId id="357" r:id="rId48"/>
    <p:sldId id="358" r:id="rId49"/>
    <p:sldId id="359" r:id="rId50"/>
    <p:sldId id="360" r:id="rId51"/>
    <p:sldId id="361" r:id="rId52"/>
    <p:sldId id="362" r:id="rId53"/>
    <p:sldId id="363" r:id="rId54"/>
    <p:sldId id="364" r:id="rId55"/>
    <p:sldId id="365" r:id="rId56"/>
    <p:sldId id="366" r:id="rId57"/>
    <p:sldId id="367" r:id="rId58"/>
    <p:sldId id="368" r:id="rId59"/>
    <p:sldId id="372" r:id="rId60"/>
    <p:sldId id="373" r:id="rId61"/>
    <p:sldId id="374" r:id="rId62"/>
    <p:sldId id="375" r:id="rId63"/>
    <p:sldId id="369" r:id="rId64"/>
    <p:sldId id="370"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59"/>
  </p:normalViewPr>
  <p:slideViewPr>
    <p:cSldViewPr snapToGrid="0" snapToObjects="1">
      <p:cViewPr varScale="1">
        <p:scale>
          <a:sx n="88" d="100"/>
          <a:sy n="88" d="100"/>
        </p:scale>
        <p:origin x="184" y="6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5">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2#2">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3">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4">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2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4">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2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2#6">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2#1">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6_2#1">
  <dgm:title val=""/>
  <dgm:desc val=""/>
  <dgm:catLst>
    <dgm:cat type="accent6" pri="11200"/>
  </dgm:catLst>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5">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6">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7">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3">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4_2#2">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2#7">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2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3_2#8">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5_2#3">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3_2#9">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4">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F337226-5CAE-AD46-8C7C-F2FC6325753B}" type="doc">
      <dgm:prSet loTypeId="urn:microsoft.com/office/officeart/2008/layout/LinedList" loCatId="list" qsTypeId="urn:microsoft.com/office/officeart/2005/8/quickstyle/simple1#25" qsCatId="simple" csTypeId="urn:microsoft.com/office/officeart/2005/8/colors/colorful1#12" csCatId="colorful" phldr="1"/>
      <dgm:spPr/>
      <dgm:t>
        <a:bodyPr/>
        <a:lstStyle/>
        <a:p>
          <a:endParaRPr lang="zh-CN" altLang="en-US"/>
        </a:p>
      </dgm:t>
    </dgm:pt>
    <dgm:pt modelId="{423D167B-FC3A-1C46-A114-B06A423172D2}">
      <dgm:prSet phldrT="[文本]"/>
      <dgm:spPr/>
      <dgm:t>
        <a:bodyPr/>
        <a:lstStyle/>
        <a:p>
          <a:r>
            <a:rPr kumimoji="1" lang="zh-CN" altLang="en-US" dirty="0"/>
            <a:t>例</a:t>
          </a:r>
          <a:r>
            <a:rPr kumimoji="1" lang="en-US" altLang="zh-CN" dirty="0"/>
            <a:t>1.</a:t>
          </a:r>
          <a:r>
            <a:rPr kumimoji="1" lang="zh-CN" altLang="en-US" dirty="0"/>
            <a:t>某宗房地产建筑面积</a:t>
          </a:r>
          <a:r>
            <a:rPr kumimoji="1" lang="en-US" altLang="zh-CN" dirty="0"/>
            <a:t>2500</a:t>
          </a:r>
          <a:r>
            <a:rPr kumimoji="1" lang="zh-CN" altLang="en-US" dirty="0"/>
            <a:t>平方米，土地面积</a:t>
          </a:r>
          <a:r>
            <a:rPr kumimoji="1" lang="en-US" altLang="zh-CN" dirty="0"/>
            <a:t>3600</a:t>
          </a:r>
          <a:r>
            <a:rPr kumimoji="1" lang="zh-CN" altLang="en-US" dirty="0"/>
            <a:t>平方米，建筑物的外观、结构合并设施设备均已经老旧过时，有待拆除重建。预计建筑物的残值和清理费用分别为每平方米</a:t>
          </a:r>
          <a:r>
            <a:rPr kumimoji="1" lang="en-US" altLang="zh-CN" dirty="0"/>
            <a:t>60</a:t>
          </a:r>
          <a:r>
            <a:rPr kumimoji="1" lang="zh-CN" altLang="en-US" dirty="0"/>
            <a:t>元和</a:t>
          </a:r>
          <a:r>
            <a:rPr kumimoji="1" lang="en-US" altLang="zh-CN" dirty="0"/>
            <a:t>300</a:t>
          </a:r>
          <a:r>
            <a:rPr kumimoji="1" lang="zh-CN" altLang="en-US" dirty="0"/>
            <a:t>元。空地价格为</a:t>
          </a:r>
          <a:r>
            <a:rPr kumimoji="1" lang="en-US" altLang="zh-CN" dirty="0"/>
            <a:t>3000</a:t>
          </a:r>
          <a:r>
            <a:rPr kumimoji="1" lang="zh-CN" altLang="en-US" dirty="0"/>
            <a:t>元</a:t>
          </a:r>
          <a:r>
            <a:rPr kumimoji="1" lang="en-US" altLang="zh-CN" dirty="0"/>
            <a:t>/</a:t>
          </a:r>
          <a:r>
            <a:rPr kumimoji="1" lang="zh-CN" altLang="en-US" dirty="0"/>
            <a:t>平方米。则：土地价值为多少？</a:t>
          </a:r>
          <a:endParaRPr lang="zh-CN" altLang="en-US" dirty="0"/>
        </a:p>
      </dgm:t>
    </dgm:pt>
    <dgm:pt modelId="{6ADE06B3-7B40-C346-AD1C-441920302FD6}" type="parTrans" cxnId="{7EC2064D-7C10-DE4A-9973-A414FB24CB5E}">
      <dgm:prSet/>
      <dgm:spPr/>
      <dgm:t>
        <a:bodyPr/>
        <a:lstStyle/>
        <a:p>
          <a:endParaRPr lang="zh-CN" altLang="en-US"/>
        </a:p>
      </dgm:t>
    </dgm:pt>
    <dgm:pt modelId="{4A1E2F9A-98AD-BB4D-A928-DFA74B2EC79E}" type="sibTrans" cxnId="{7EC2064D-7C10-DE4A-9973-A414FB24CB5E}">
      <dgm:prSet/>
      <dgm:spPr/>
      <dgm:t>
        <a:bodyPr/>
        <a:lstStyle/>
        <a:p>
          <a:endParaRPr lang="zh-CN" altLang="en-US"/>
        </a:p>
      </dgm:t>
    </dgm:pt>
    <dgm:pt modelId="{6CBFDE1E-0024-FA46-BF3F-59892C17AA52}">
      <dgm:prSet phldrT="[文本]"/>
      <dgm:spPr/>
      <dgm:t>
        <a:bodyPr/>
        <a:lstStyle/>
        <a:p>
          <a:r>
            <a:rPr lang="en-US" altLang="zh-CN" dirty="0"/>
            <a:t>1.</a:t>
          </a:r>
          <a:r>
            <a:rPr lang="zh-CN" altLang="en-US" dirty="0"/>
            <a:t>净地价值</a:t>
          </a:r>
          <a:r>
            <a:rPr lang="en-US" altLang="zh-CN" dirty="0"/>
            <a:t>=3000</a:t>
          </a:r>
          <a:r>
            <a:rPr lang="zh-CN" altLang="en-US" dirty="0"/>
            <a:t>*</a:t>
          </a:r>
          <a:r>
            <a:rPr lang="en-US" altLang="zh-CN" dirty="0"/>
            <a:t>3600/10000=1080</a:t>
          </a:r>
          <a:r>
            <a:rPr lang="zh-CN" altLang="en-US" dirty="0"/>
            <a:t>万元</a:t>
          </a:r>
        </a:p>
      </dgm:t>
    </dgm:pt>
    <dgm:pt modelId="{ADD45B84-F464-2343-AFF0-1E3001A704DB}" type="parTrans" cxnId="{F480BFE7-F0B3-6240-BF53-9D8B3D5F0C54}">
      <dgm:prSet/>
      <dgm:spPr/>
      <dgm:t>
        <a:bodyPr/>
        <a:lstStyle/>
        <a:p>
          <a:endParaRPr lang="zh-CN" altLang="en-US"/>
        </a:p>
      </dgm:t>
    </dgm:pt>
    <dgm:pt modelId="{A8A1C82E-71CE-474F-B3AD-83625F551609}" type="sibTrans" cxnId="{F480BFE7-F0B3-6240-BF53-9D8B3D5F0C54}">
      <dgm:prSet/>
      <dgm:spPr/>
      <dgm:t>
        <a:bodyPr/>
        <a:lstStyle/>
        <a:p>
          <a:endParaRPr lang="zh-CN" altLang="en-US"/>
        </a:p>
      </dgm:t>
    </dgm:pt>
    <dgm:pt modelId="{E7BD5BA1-D7F6-4447-BC1C-F5CABD9626B4}">
      <dgm:prSet phldrT="[文本]"/>
      <dgm:spPr/>
      <dgm:t>
        <a:bodyPr/>
        <a:lstStyle/>
        <a:p>
          <a:r>
            <a:rPr lang="en-US" altLang="zh-CN" dirty="0"/>
            <a:t>2.</a:t>
          </a:r>
          <a:r>
            <a:rPr lang="zh-CN" altLang="en-US" dirty="0"/>
            <a:t>建筑减损额</a:t>
          </a:r>
          <a:r>
            <a:rPr lang="en-US" altLang="zh-CN" dirty="0"/>
            <a:t>=</a:t>
          </a:r>
          <a:r>
            <a:rPr lang="zh-CN" altLang="en-US" dirty="0"/>
            <a:t>（</a:t>
          </a:r>
          <a:r>
            <a:rPr lang="en-US" altLang="zh-CN" dirty="0"/>
            <a:t>300-60</a:t>
          </a:r>
          <a:r>
            <a:rPr lang="zh-CN" altLang="en-US" dirty="0"/>
            <a:t>）*</a:t>
          </a:r>
          <a:r>
            <a:rPr lang="en-US" altLang="zh-CN" dirty="0"/>
            <a:t>2500/10000=60</a:t>
          </a:r>
          <a:r>
            <a:rPr lang="zh-CN" altLang="en-US" dirty="0"/>
            <a:t>万元</a:t>
          </a:r>
        </a:p>
      </dgm:t>
    </dgm:pt>
    <dgm:pt modelId="{4D9925E6-BA89-CB44-9BD7-1DB36EE778E3}" type="parTrans" cxnId="{4A1CC1BF-1075-5D48-B958-DDE95781C44A}">
      <dgm:prSet/>
      <dgm:spPr/>
      <dgm:t>
        <a:bodyPr/>
        <a:lstStyle/>
        <a:p>
          <a:endParaRPr lang="zh-CN" altLang="en-US"/>
        </a:p>
      </dgm:t>
    </dgm:pt>
    <dgm:pt modelId="{70C29354-9C6D-C24A-B21B-7DB4452CDB65}" type="sibTrans" cxnId="{4A1CC1BF-1075-5D48-B958-DDE95781C44A}">
      <dgm:prSet/>
      <dgm:spPr/>
      <dgm:t>
        <a:bodyPr/>
        <a:lstStyle/>
        <a:p>
          <a:endParaRPr lang="zh-CN" altLang="en-US"/>
        </a:p>
      </dgm:t>
    </dgm:pt>
    <dgm:pt modelId="{1955B4F2-E0D4-9F41-9892-16AE9434DCDB}">
      <dgm:prSet/>
      <dgm:spPr/>
      <dgm:t>
        <a:bodyPr/>
        <a:lstStyle/>
        <a:p>
          <a:r>
            <a:rPr lang="en-US" altLang="zh-CN" dirty="0"/>
            <a:t>3.</a:t>
          </a:r>
          <a:r>
            <a:rPr lang="zh-CN" altLang="en-US" dirty="0"/>
            <a:t>土地价值</a:t>
          </a:r>
          <a:r>
            <a:rPr lang="en-US" altLang="zh-CN" dirty="0"/>
            <a:t>=1080-60=1020</a:t>
          </a:r>
          <a:r>
            <a:rPr lang="zh-CN" altLang="en-US" dirty="0"/>
            <a:t>万元</a:t>
          </a:r>
        </a:p>
      </dgm:t>
    </dgm:pt>
    <dgm:pt modelId="{FEFF7BD1-DBA4-0140-B2EE-33720EC77E0E}" type="parTrans" cxnId="{9756D844-7BB0-C342-92ED-0B01CDCC0E68}">
      <dgm:prSet/>
      <dgm:spPr/>
      <dgm:t>
        <a:bodyPr/>
        <a:lstStyle/>
        <a:p>
          <a:endParaRPr lang="zh-CN" altLang="en-US"/>
        </a:p>
      </dgm:t>
    </dgm:pt>
    <dgm:pt modelId="{D22BAB48-1070-1544-A002-CC05EF0BD536}" type="sibTrans" cxnId="{9756D844-7BB0-C342-92ED-0B01CDCC0E68}">
      <dgm:prSet/>
      <dgm:spPr/>
      <dgm:t>
        <a:bodyPr/>
        <a:lstStyle/>
        <a:p>
          <a:endParaRPr lang="zh-CN" altLang="en-US"/>
        </a:p>
      </dgm:t>
    </dgm:pt>
    <dgm:pt modelId="{F9663EFE-BD5B-D14E-BA8D-1716F4E5C70B}" type="pres">
      <dgm:prSet presAssocID="{0F337226-5CAE-AD46-8C7C-F2FC6325753B}" presName="vert0" presStyleCnt="0">
        <dgm:presLayoutVars>
          <dgm:dir/>
          <dgm:animOne val="branch"/>
          <dgm:animLvl val="lvl"/>
        </dgm:presLayoutVars>
      </dgm:prSet>
      <dgm:spPr/>
    </dgm:pt>
    <dgm:pt modelId="{67C7E361-B03D-434C-8977-CBDE5FAB83F6}" type="pres">
      <dgm:prSet presAssocID="{423D167B-FC3A-1C46-A114-B06A423172D2}" presName="thickLine" presStyleLbl="alignNode1" presStyleIdx="0" presStyleCnt="4"/>
      <dgm:spPr/>
    </dgm:pt>
    <dgm:pt modelId="{CA36E485-C562-2848-B970-C0F0FD1ACCE7}" type="pres">
      <dgm:prSet presAssocID="{423D167B-FC3A-1C46-A114-B06A423172D2}" presName="horz1" presStyleCnt="0"/>
      <dgm:spPr/>
    </dgm:pt>
    <dgm:pt modelId="{E6BB778A-1EC2-624D-B969-D74D4E1A5F18}" type="pres">
      <dgm:prSet presAssocID="{423D167B-FC3A-1C46-A114-B06A423172D2}" presName="tx1" presStyleLbl="revTx" presStyleIdx="0" presStyleCnt="4"/>
      <dgm:spPr/>
    </dgm:pt>
    <dgm:pt modelId="{F7408C90-C4B6-E847-A0BA-088F8DAB5F21}" type="pres">
      <dgm:prSet presAssocID="{423D167B-FC3A-1C46-A114-B06A423172D2}" presName="vert1" presStyleCnt="0"/>
      <dgm:spPr/>
    </dgm:pt>
    <dgm:pt modelId="{25058C44-E685-E145-A71A-F4D4E3689B49}" type="pres">
      <dgm:prSet presAssocID="{6CBFDE1E-0024-FA46-BF3F-59892C17AA52}" presName="thickLine" presStyleLbl="alignNode1" presStyleIdx="1" presStyleCnt="4"/>
      <dgm:spPr/>
    </dgm:pt>
    <dgm:pt modelId="{BDB028E1-F665-194B-86DA-6F22C2FDBF2F}" type="pres">
      <dgm:prSet presAssocID="{6CBFDE1E-0024-FA46-BF3F-59892C17AA52}" presName="horz1" presStyleCnt="0"/>
      <dgm:spPr/>
    </dgm:pt>
    <dgm:pt modelId="{42E05E73-89E8-7541-A38E-A09FD761B7C3}" type="pres">
      <dgm:prSet presAssocID="{6CBFDE1E-0024-FA46-BF3F-59892C17AA52}" presName="tx1" presStyleLbl="revTx" presStyleIdx="1" presStyleCnt="4"/>
      <dgm:spPr/>
    </dgm:pt>
    <dgm:pt modelId="{EF5868DE-748C-0846-97E6-A792AEE67FA1}" type="pres">
      <dgm:prSet presAssocID="{6CBFDE1E-0024-FA46-BF3F-59892C17AA52}" presName="vert1" presStyleCnt="0"/>
      <dgm:spPr/>
    </dgm:pt>
    <dgm:pt modelId="{1534C07D-FA23-834E-B996-C3C9510CBC37}" type="pres">
      <dgm:prSet presAssocID="{E7BD5BA1-D7F6-4447-BC1C-F5CABD9626B4}" presName="thickLine" presStyleLbl="alignNode1" presStyleIdx="2" presStyleCnt="4"/>
      <dgm:spPr/>
    </dgm:pt>
    <dgm:pt modelId="{E44EAFD7-7F25-0041-8ED6-0E1569E03AEC}" type="pres">
      <dgm:prSet presAssocID="{E7BD5BA1-D7F6-4447-BC1C-F5CABD9626B4}" presName="horz1" presStyleCnt="0"/>
      <dgm:spPr/>
    </dgm:pt>
    <dgm:pt modelId="{1C5B9BC5-5F7E-6544-87C8-35ADFB513E21}" type="pres">
      <dgm:prSet presAssocID="{E7BD5BA1-D7F6-4447-BC1C-F5CABD9626B4}" presName="tx1" presStyleLbl="revTx" presStyleIdx="2" presStyleCnt="4"/>
      <dgm:spPr/>
    </dgm:pt>
    <dgm:pt modelId="{89A570BF-4640-8447-9A56-C9C37A623E25}" type="pres">
      <dgm:prSet presAssocID="{E7BD5BA1-D7F6-4447-BC1C-F5CABD9626B4}" presName="vert1" presStyleCnt="0"/>
      <dgm:spPr/>
    </dgm:pt>
    <dgm:pt modelId="{3996FA81-FFA3-0C47-813C-03F8EE7B4EEC}" type="pres">
      <dgm:prSet presAssocID="{1955B4F2-E0D4-9F41-9892-16AE9434DCDB}" presName="thickLine" presStyleLbl="alignNode1" presStyleIdx="3" presStyleCnt="4"/>
      <dgm:spPr/>
    </dgm:pt>
    <dgm:pt modelId="{ECC80999-2B63-7549-BB7A-954B9C926489}" type="pres">
      <dgm:prSet presAssocID="{1955B4F2-E0D4-9F41-9892-16AE9434DCDB}" presName="horz1" presStyleCnt="0"/>
      <dgm:spPr/>
    </dgm:pt>
    <dgm:pt modelId="{942EE5B6-CD41-3042-A493-9170D6C5BB3A}" type="pres">
      <dgm:prSet presAssocID="{1955B4F2-E0D4-9F41-9892-16AE9434DCDB}" presName="tx1" presStyleLbl="revTx" presStyleIdx="3" presStyleCnt="4"/>
      <dgm:spPr/>
    </dgm:pt>
    <dgm:pt modelId="{DCF22502-30A5-484F-83AC-CFBAFA7ED41F}" type="pres">
      <dgm:prSet presAssocID="{1955B4F2-E0D4-9F41-9892-16AE9434DCDB}" presName="vert1" presStyleCnt="0"/>
      <dgm:spPr/>
    </dgm:pt>
  </dgm:ptLst>
  <dgm:cxnLst>
    <dgm:cxn modelId="{DE9DE013-410E-AC45-AF25-9DF1CD20D8C7}" type="presOf" srcId="{E7BD5BA1-D7F6-4447-BC1C-F5CABD9626B4}" destId="{1C5B9BC5-5F7E-6544-87C8-35ADFB513E21}" srcOrd="0" destOrd="0" presId="urn:microsoft.com/office/officeart/2008/layout/LinedList"/>
    <dgm:cxn modelId="{306F7E28-0FA7-8442-BE97-5C8CB0DF58B5}" type="presOf" srcId="{423D167B-FC3A-1C46-A114-B06A423172D2}" destId="{E6BB778A-1EC2-624D-B969-D74D4E1A5F18}" srcOrd="0" destOrd="0" presId="urn:microsoft.com/office/officeart/2008/layout/LinedList"/>
    <dgm:cxn modelId="{705C8939-C819-6B4C-B98D-CFA2A4531EDF}" type="presOf" srcId="{1955B4F2-E0D4-9F41-9892-16AE9434DCDB}" destId="{942EE5B6-CD41-3042-A493-9170D6C5BB3A}" srcOrd="0" destOrd="0" presId="urn:microsoft.com/office/officeart/2008/layout/LinedList"/>
    <dgm:cxn modelId="{9756D844-7BB0-C342-92ED-0B01CDCC0E68}" srcId="{0F337226-5CAE-AD46-8C7C-F2FC6325753B}" destId="{1955B4F2-E0D4-9F41-9892-16AE9434DCDB}" srcOrd="3" destOrd="0" parTransId="{FEFF7BD1-DBA4-0140-B2EE-33720EC77E0E}" sibTransId="{D22BAB48-1070-1544-A002-CC05EF0BD536}"/>
    <dgm:cxn modelId="{7EC2064D-7C10-DE4A-9973-A414FB24CB5E}" srcId="{0F337226-5CAE-AD46-8C7C-F2FC6325753B}" destId="{423D167B-FC3A-1C46-A114-B06A423172D2}" srcOrd="0" destOrd="0" parTransId="{6ADE06B3-7B40-C346-AD1C-441920302FD6}" sibTransId="{4A1E2F9A-98AD-BB4D-A928-DFA74B2EC79E}"/>
    <dgm:cxn modelId="{886EC193-42BB-814C-8BB8-C55FFB6CC938}" type="presOf" srcId="{6CBFDE1E-0024-FA46-BF3F-59892C17AA52}" destId="{42E05E73-89E8-7541-A38E-A09FD761B7C3}" srcOrd="0" destOrd="0" presId="urn:microsoft.com/office/officeart/2008/layout/LinedList"/>
    <dgm:cxn modelId="{4A1CC1BF-1075-5D48-B958-DDE95781C44A}" srcId="{0F337226-5CAE-AD46-8C7C-F2FC6325753B}" destId="{E7BD5BA1-D7F6-4447-BC1C-F5CABD9626B4}" srcOrd="2" destOrd="0" parTransId="{4D9925E6-BA89-CB44-9BD7-1DB36EE778E3}" sibTransId="{70C29354-9C6D-C24A-B21B-7DB4452CDB65}"/>
    <dgm:cxn modelId="{F480BFE7-F0B3-6240-BF53-9D8B3D5F0C54}" srcId="{0F337226-5CAE-AD46-8C7C-F2FC6325753B}" destId="{6CBFDE1E-0024-FA46-BF3F-59892C17AA52}" srcOrd="1" destOrd="0" parTransId="{ADD45B84-F464-2343-AFF0-1E3001A704DB}" sibTransId="{A8A1C82E-71CE-474F-B3AD-83625F551609}"/>
    <dgm:cxn modelId="{F92031EA-D7E3-514B-8C96-1500280699D1}" type="presOf" srcId="{0F337226-5CAE-AD46-8C7C-F2FC6325753B}" destId="{F9663EFE-BD5B-D14E-BA8D-1716F4E5C70B}" srcOrd="0" destOrd="0" presId="urn:microsoft.com/office/officeart/2008/layout/LinedList"/>
    <dgm:cxn modelId="{2892837B-6201-3148-B5F8-BB7E846B0B86}" type="presParOf" srcId="{F9663EFE-BD5B-D14E-BA8D-1716F4E5C70B}" destId="{67C7E361-B03D-434C-8977-CBDE5FAB83F6}" srcOrd="0" destOrd="0" presId="urn:microsoft.com/office/officeart/2008/layout/LinedList"/>
    <dgm:cxn modelId="{378C3DA5-5202-C544-97E3-2521A1175360}" type="presParOf" srcId="{F9663EFE-BD5B-D14E-BA8D-1716F4E5C70B}" destId="{CA36E485-C562-2848-B970-C0F0FD1ACCE7}" srcOrd="1" destOrd="0" presId="urn:microsoft.com/office/officeart/2008/layout/LinedList"/>
    <dgm:cxn modelId="{D5B49455-FFAE-3341-9110-202EC11DB037}" type="presParOf" srcId="{CA36E485-C562-2848-B970-C0F0FD1ACCE7}" destId="{E6BB778A-1EC2-624D-B969-D74D4E1A5F18}" srcOrd="0" destOrd="0" presId="urn:microsoft.com/office/officeart/2008/layout/LinedList"/>
    <dgm:cxn modelId="{CC7B3A16-60C8-494E-8998-E11744A7E604}" type="presParOf" srcId="{CA36E485-C562-2848-B970-C0F0FD1ACCE7}" destId="{F7408C90-C4B6-E847-A0BA-088F8DAB5F21}" srcOrd="1" destOrd="0" presId="urn:microsoft.com/office/officeart/2008/layout/LinedList"/>
    <dgm:cxn modelId="{64CEFA1F-BBC5-D64A-BF02-F18D8E093FD5}" type="presParOf" srcId="{F9663EFE-BD5B-D14E-BA8D-1716F4E5C70B}" destId="{25058C44-E685-E145-A71A-F4D4E3689B49}" srcOrd="2" destOrd="0" presId="urn:microsoft.com/office/officeart/2008/layout/LinedList"/>
    <dgm:cxn modelId="{196EEC5B-50EC-EC46-80D2-D71008549A3D}" type="presParOf" srcId="{F9663EFE-BD5B-D14E-BA8D-1716F4E5C70B}" destId="{BDB028E1-F665-194B-86DA-6F22C2FDBF2F}" srcOrd="3" destOrd="0" presId="urn:microsoft.com/office/officeart/2008/layout/LinedList"/>
    <dgm:cxn modelId="{307C9128-3D42-D141-A9E2-8C8DE8358F1A}" type="presParOf" srcId="{BDB028E1-F665-194B-86DA-6F22C2FDBF2F}" destId="{42E05E73-89E8-7541-A38E-A09FD761B7C3}" srcOrd="0" destOrd="0" presId="urn:microsoft.com/office/officeart/2008/layout/LinedList"/>
    <dgm:cxn modelId="{386822A5-0398-4542-B9BA-5DE4476DDBD8}" type="presParOf" srcId="{BDB028E1-F665-194B-86DA-6F22C2FDBF2F}" destId="{EF5868DE-748C-0846-97E6-A792AEE67FA1}" srcOrd="1" destOrd="0" presId="urn:microsoft.com/office/officeart/2008/layout/LinedList"/>
    <dgm:cxn modelId="{D98940F5-0FD6-3A44-BD39-70BBC5628047}" type="presParOf" srcId="{F9663EFE-BD5B-D14E-BA8D-1716F4E5C70B}" destId="{1534C07D-FA23-834E-B996-C3C9510CBC37}" srcOrd="4" destOrd="0" presId="urn:microsoft.com/office/officeart/2008/layout/LinedList"/>
    <dgm:cxn modelId="{9265B42F-FDEE-EC43-9D1F-02329CD38E32}" type="presParOf" srcId="{F9663EFE-BD5B-D14E-BA8D-1716F4E5C70B}" destId="{E44EAFD7-7F25-0041-8ED6-0E1569E03AEC}" srcOrd="5" destOrd="0" presId="urn:microsoft.com/office/officeart/2008/layout/LinedList"/>
    <dgm:cxn modelId="{07DDDB1C-F1BD-4D41-AB9F-AAAFE2A936AE}" type="presParOf" srcId="{E44EAFD7-7F25-0041-8ED6-0E1569E03AEC}" destId="{1C5B9BC5-5F7E-6544-87C8-35ADFB513E21}" srcOrd="0" destOrd="0" presId="urn:microsoft.com/office/officeart/2008/layout/LinedList"/>
    <dgm:cxn modelId="{B3699CA7-3908-7645-96BD-84A93E460C20}" type="presParOf" srcId="{E44EAFD7-7F25-0041-8ED6-0E1569E03AEC}" destId="{89A570BF-4640-8447-9A56-C9C37A623E25}" srcOrd="1" destOrd="0" presId="urn:microsoft.com/office/officeart/2008/layout/LinedList"/>
    <dgm:cxn modelId="{02701FBA-2AE2-5841-9925-768352C131E1}" type="presParOf" srcId="{F9663EFE-BD5B-D14E-BA8D-1716F4E5C70B}" destId="{3996FA81-FFA3-0C47-813C-03F8EE7B4EEC}" srcOrd="6" destOrd="0" presId="urn:microsoft.com/office/officeart/2008/layout/LinedList"/>
    <dgm:cxn modelId="{E8D86A28-24A1-9241-A42D-C2B374D2A592}" type="presParOf" srcId="{F9663EFE-BD5B-D14E-BA8D-1716F4E5C70B}" destId="{ECC80999-2B63-7549-BB7A-954B9C926489}" srcOrd="7" destOrd="0" presId="urn:microsoft.com/office/officeart/2008/layout/LinedList"/>
    <dgm:cxn modelId="{4F90610C-F5B7-FB42-9B9F-59945495AD75}" type="presParOf" srcId="{ECC80999-2B63-7549-BB7A-954B9C926489}" destId="{942EE5B6-CD41-3042-A493-9170D6C5BB3A}" srcOrd="0" destOrd="0" presId="urn:microsoft.com/office/officeart/2008/layout/LinedList"/>
    <dgm:cxn modelId="{251AB678-408D-0B4B-82C1-52E0D4904B78}" type="presParOf" srcId="{ECC80999-2B63-7549-BB7A-954B9C926489}" destId="{DCF22502-30A5-484F-83AC-CFBAFA7ED41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D2F54FE-7E1D-3141-B637-B9F4FCFFD9A0}" type="doc">
      <dgm:prSet loTypeId="urn:microsoft.com/office/officeart/2008/layout/LinedList" loCatId="list" qsTypeId="urn:microsoft.com/office/officeart/2005/8/quickstyle/simple1#34" qsCatId="simple" csTypeId="urn:microsoft.com/office/officeart/2005/8/colors/accent1_2#4" csCatId="accent1" phldr="1"/>
      <dgm:spPr/>
      <dgm:t>
        <a:bodyPr/>
        <a:lstStyle/>
        <a:p>
          <a:endParaRPr lang="zh-CN" altLang="en-US"/>
        </a:p>
      </dgm:t>
    </dgm:pt>
    <dgm:pt modelId="{F3BE8B8D-CB8E-A549-9769-570A05BC7A06}">
      <dgm:prSet phldrT="[文本]"/>
      <dgm:spPr/>
      <dgm:t>
        <a:bodyPr/>
        <a:lstStyle/>
        <a:p>
          <a:r>
            <a:rPr lang="zh-CN" altLang="en-US" dirty="0"/>
            <a:t>属于房屋建设工程的项目转让，应完成投资总额的</a:t>
          </a:r>
          <a:r>
            <a:rPr lang="en-US" altLang="zh-CN" dirty="0"/>
            <a:t>25%</a:t>
          </a:r>
          <a:r>
            <a:rPr lang="zh-CN" altLang="en-US" dirty="0"/>
            <a:t>以上。</a:t>
          </a:r>
        </a:p>
      </dgm:t>
    </dgm:pt>
    <dgm:pt modelId="{BFBF78A0-D457-2A4E-9F38-375C6ADA9A61}" type="parTrans" cxnId="{B700CD26-500D-43B7-A5E7-D33BF5556F35}">
      <dgm:prSet/>
      <dgm:spPr/>
      <dgm:t>
        <a:bodyPr/>
        <a:lstStyle/>
        <a:p>
          <a:endParaRPr lang="zh-CN" altLang="en-US"/>
        </a:p>
      </dgm:t>
    </dgm:pt>
    <dgm:pt modelId="{50C25171-5410-6547-AB56-C6DFB963C647}" type="sibTrans" cxnId="{B700CD26-500D-43B7-A5E7-D33BF5556F35}">
      <dgm:prSet/>
      <dgm:spPr/>
      <dgm:t>
        <a:bodyPr/>
        <a:lstStyle/>
        <a:p>
          <a:endParaRPr lang="zh-CN" altLang="en-US"/>
        </a:p>
      </dgm:t>
    </dgm:pt>
    <dgm:pt modelId="{A85E8F3E-5384-234F-878A-EC179D5880B7}">
      <dgm:prSet phldrT="[文本]" phldr="0" custT="0"/>
      <dgm:spPr/>
      <dgm:t>
        <a:bodyPr vert="horz" wrap="square"/>
        <a:lstStyle/>
        <a:p>
          <a:pPr>
            <a:lnSpc>
              <a:spcPct val="100000"/>
            </a:lnSpc>
            <a:spcBef>
              <a:spcPct val="0"/>
            </a:spcBef>
            <a:spcAft>
              <a:spcPct val="35000"/>
            </a:spcAft>
          </a:pPr>
          <a:r>
            <a:rPr lang="zh-CN" altLang="en-US" dirty="0"/>
            <a:t>例题</a:t>
          </a:r>
          <a:r>
            <a:rPr lang="en-US" altLang="zh-CN" dirty="0"/>
            <a:t>11</a:t>
          </a:r>
          <a:r>
            <a:rPr lang="zh-CN" altLang="en-US" dirty="0"/>
            <a:t>：某项目土地面积</a:t>
          </a:r>
          <a:r>
            <a:rPr lang="en-US" altLang="zh-CN" dirty="0"/>
            <a:t>10000</a:t>
          </a:r>
          <a:r>
            <a:rPr lang="zh-CN" altLang="en-US" dirty="0"/>
            <a:t>平方米，合同约定总投资</a:t>
          </a:r>
          <a:r>
            <a:rPr lang="en-US" altLang="zh-CN" dirty="0"/>
            <a:t>15</a:t>
          </a:r>
          <a:r>
            <a:rPr lang="zh-CN" altLang="en-US" dirty="0"/>
            <a:t>亿元，该项目拟转让，则求需要达到投资的金额。</a:t>
          </a:r>
          <a:endParaRPr/>
        </a:p>
      </dgm:t>
    </dgm:pt>
    <dgm:pt modelId="{96872494-3569-2B42-BDD7-8BB94295ED82}" type="parTrans" cxnId="{E6F2383F-C9E9-4911-962D-2668DB972019}">
      <dgm:prSet/>
      <dgm:spPr/>
      <dgm:t>
        <a:bodyPr/>
        <a:lstStyle/>
        <a:p>
          <a:endParaRPr lang="zh-CN" altLang="en-US"/>
        </a:p>
      </dgm:t>
    </dgm:pt>
    <dgm:pt modelId="{15321AD3-9FAF-BF42-8618-8F8BA12A251B}" type="sibTrans" cxnId="{E6F2383F-C9E9-4911-962D-2668DB972019}">
      <dgm:prSet/>
      <dgm:spPr/>
      <dgm:t>
        <a:bodyPr/>
        <a:lstStyle/>
        <a:p>
          <a:endParaRPr lang="zh-CN" altLang="en-US"/>
        </a:p>
      </dgm:t>
    </dgm:pt>
    <dgm:pt modelId="{D3B69DBF-E978-F743-B00F-7CD05662BECE}">
      <dgm:prSet phldrT="[文本]"/>
      <dgm:spPr/>
      <dgm:t>
        <a:bodyPr/>
        <a:lstStyle/>
        <a:p>
          <a:r>
            <a:rPr lang="zh-CN" altLang="en-US" dirty="0"/>
            <a:t>应达到的投资额</a:t>
          </a:r>
          <a:r>
            <a:rPr lang="en-US" altLang="zh-CN" dirty="0"/>
            <a:t>=15</a:t>
          </a:r>
          <a:r>
            <a:rPr lang="zh-CN" altLang="en-US" dirty="0"/>
            <a:t>*</a:t>
          </a:r>
          <a:r>
            <a:rPr lang="en-US" altLang="zh-CN" dirty="0"/>
            <a:t>25%=3.75</a:t>
          </a:r>
          <a:r>
            <a:rPr lang="zh-CN" altLang="en-US" dirty="0"/>
            <a:t>亿元</a:t>
          </a:r>
        </a:p>
      </dgm:t>
    </dgm:pt>
    <dgm:pt modelId="{AEF952EF-5EF2-6047-A524-C33543A1C79E}" type="parTrans" cxnId="{A8EE2354-55A4-4555-AB85-67DE225E4943}">
      <dgm:prSet/>
      <dgm:spPr/>
      <dgm:t>
        <a:bodyPr/>
        <a:lstStyle/>
        <a:p>
          <a:endParaRPr lang="zh-CN" altLang="en-US"/>
        </a:p>
      </dgm:t>
    </dgm:pt>
    <dgm:pt modelId="{A2E2E904-FB83-4842-8856-DDD9836C9B9D}" type="sibTrans" cxnId="{A8EE2354-55A4-4555-AB85-67DE225E4943}">
      <dgm:prSet/>
      <dgm:spPr/>
      <dgm:t>
        <a:bodyPr/>
        <a:lstStyle/>
        <a:p>
          <a:endParaRPr lang="zh-CN" altLang="en-US"/>
        </a:p>
      </dgm:t>
    </dgm:pt>
    <dgm:pt modelId="{D6B49BED-407F-2448-AD34-8E6345BEEA74}" type="pres">
      <dgm:prSet presAssocID="{BD2F54FE-7E1D-3141-B637-B9F4FCFFD9A0}" presName="vert0" presStyleCnt="0">
        <dgm:presLayoutVars>
          <dgm:dir/>
          <dgm:animOne val="branch"/>
          <dgm:animLvl val="lvl"/>
        </dgm:presLayoutVars>
      </dgm:prSet>
      <dgm:spPr/>
    </dgm:pt>
    <dgm:pt modelId="{1EEDEB7B-D043-F444-BFA6-94415B198D14}" type="pres">
      <dgm:prSet presAssocID="{F3BE8B8D-CB8E-A549-9769-570A05BC7A06}" presName="thickLine" presStyleLbl="alignNode1" presStyleIdx="0" presStyleCnt="3"/>
      <dgm:spPr/>
    </dgm:pt>
    <dgm:pt modelId="{9CCF8AEA-781F-F84E-A4D4-1933CF9E5C3A}" type="pres">
      <dgm:prSet presAssocID="{F3BE8B8D-CB8E-A549-9769-570A05BC7A06}" presName="horz1" presStyleCnt="0"/>
      <dgm:spPr/>
    </dgm:pt>
    <dgm:pt modelId="{8B7601DD-C08E-CE49-94FD-6D38B9285D7F}" type="pres">
      <dgm:prSet presAssocID="{F3BE8B8D-CB8E-A549-9769-570A05BC7A06}" presName="tx1" presStyleLbl="revTx" presStyleIdx="0" presStyleCnt="3"/>
      <dgm:spPr/>
    </dgm:pt>
    <dgm:pt modelId="{EF9C3185-3A6C-F14B-831C-23460D79413F}" type="pres">
      <dgm:prSet presAssocID="{F3BE8B8D-CB8E-A549-9769-570A05BC7A06}" presName="vert1" presStyleCnt="0"/>
      <dgm:spPr/>
    </dgm:pt>
    <dgm:pt modelId="{6EADE78D-A09F-064E-9F2A-D215686EAD36}" type="pres">
      <dgm:prSet presAssocID="{A85E8F3E-5384-234F-878A-EC179D5880B7}" presName="thickLine" presStyleLbl="alignNode1" presStyleIdx="1" presStyleCnt="3"/>
      <dgm:spPr/>
    </dgm:pt>
    <dgm:pt modelId="{6A0991E3-AADC-974B-A8A9-8B4890C113C8}" type="pres">
      <dgm:prSet presAssocID="{A85E8F3E-5384-234F-878A-EC179D5880B7}" presName="horz1" presStyleCnt="0"/>
      <dgm:spPr/>
    </dgm:pt>
    <dgm:pt modelId="{3373DEDA-88DB-714D-9FC3-F74AF6E7E918}" type="pres">
      <dgm:prSet presAssocID="{A85E8F3E-5384-234F-878A-EC179D5880B7}" presName="tx1" presStyleLbl="revTx" presStyleIdx="1" presStyleCnt="3"/>
      <dgm:spPr/>
    </dgm:pt>
    <dgm:pt modelId="{3A7CB228-FE42-5243-9414-F77D9F6411F5}" type="pres">
      <dgm:prSet presAssocID="{A85E8F3E-5384-234F-878A-EC179D5880B7}" presName="vert1" presStyleCnt="0"/>
      <dgm:spPr/>
    </dgm:pt>
    <dgm:pt modelId="{186667A1-6E68-A148-AE39-78C6CF463AEC}" type="pres">
      <dgm:prSet presAssocID="{D3B69DBF-E978-F743-B00F-7CD05662BECE}" presName="thickLine" presStyleLbl="alignNode1" presStyleIdx="2" presStyleCnt="3"/>
      <dgm:spPr/>
    </dgm:pt>
    <dgm:pt modelId="{44B47E04-36CC-164E-AD0D-AA020AA18B7E}" type="pres">
      <dgm:prSet presAssocID="{D3B69DBF-E978-F743-B00F-7CD05662BECE}" presName="horz1" presStyleCnt="0"/>
      <dgm:spPr/>
    </dgm:pt>
    <dgm:pt modelId="{E88583AD-D464-E141-94FD-A26E4E66232E}" type="pres">
      <dgm:prSet presAssocID="{D3B69DBF-E978-F743-B00F-7CD05662BECE}" presName="tx1" presStyleLbl="revTx" presStyleIdx="2" presStyleCnt="3"/>
      <dgm:spPr/>
    </dgm:pt>
    <dgm:pt modelId="{2FE6B6FF-E659-3548-ABE5-2A900ED12402}" type="pres">
      <dgm:prSet presAssocID="{D3B69DBF-E978-F743-B00F-7CD05662BECE}" presName="vert1" presStyleCnt="0"/>
      <dgm:spPr/>
    </dgm:pt>
  </dgm:ptLst>
  <dgm:cxnLst>
    <dgm:cxn modelId="{F0041A03-5077-4BA6-A99B-A83118C199F8}" type="presOf" srcId="{D3B69DBF-E978-F743-B00F-7CD05662BECE}" destId="{E88583AD-D464-E141-94FD-A26E4E66232E}" srcOrd="0" destOrd="0" presId="urn:microsoft.com/office/officeart/2008/layout/LinedList"/>
    <dgm:cxn modelId="{B700CD26-500D-43B7-A5E7-D33BF5556F35}" srcId="{BD2F54FE-7E1D-3141-B637-B9F4FCFFD9A0}" destId="{F3BE8B8D-CB8E-A549-9769-570A05BC7A06}" srcOrd="0" destOrd="0" parTransId="{BFBF78A0-D457-2A4E-9F38-375C6ADA9A61}" sibTransId="{50C25171-5410-6547-AB56-C6DFB963C647}"/>
    <dgm:cxn modelId="{E6F2383F-C9E9-4911-962D-2668DB972019}" srcId="{BD2F54FE-7E1D-3141-B637-B9F4FCFFD9A0}" destId="{A85E8F3E-5384-234F-878A-EC179D5880B7}" srcOrd="1" destOrd="0" parTransId="{96872494-3569-2B42-BDD7-8BB94295ED82}" sibTransId="{15321AD3-9FAF-BF42-8618-8F8BA12A251B}"/>
    <dgm:cxn modelId="{A8EE2354-55A4-4555-AB85-67DE225E4943}" srcId="{BD2F54FE-7E1D-3141-B637-B9F4FCFFD9A0}" destId="{D3B69DBF-E978-F743-B00F-7CD05662BECE}" srcOrd="2" destOrd="0" parTransId="{AEF952EF-5EF2-6047-A524-C33543A1C79E}" sibTransId="{A2E2E904-FB83-4842-8856-DDD9836C9B9D}"/>
    <dgm:cxn modelId="{77A24295-87FD-4E5F-B88F-47A39A0499CB}" type="presOf" srcId="{BD2F54FE-7E1D-3141-B637-B9F4FCFFD9A0}" destId="{D6B49BED-407F-2448-AD34-8E6345BEEA74}" srcOrd="0" destOrd="0" presId="urn:microsoft.com/office/officeart/2008/layout/LinedList"/>
    <dgm:cxn modelId="{0214B999-4813-46D7-8DB6-300E2263C2E5}" type="presOf" srcId="{F3BE8B8D-CB8E-A549-9769-570A05BC7A06}" destId="{8B7601DD-C08E-CE49-94FD-6D38B9285D7F}" srcOrd="0" destOrd="0" presId="urn:microsoft.com/office/officeart/2008/layout/LinedList"/>
    <dgm:cxn modelId="{D4609ED1-D9F8-41B1-898B-C659F3931C52}" type="presOf" srcId="{A85E8F3E-5384-234F-878A-EC179D5880B7}" destId="{3373DEDA-88DB-714D-9FC3-F74AF6E7E918}" srcOrd="0" destOrd="0" presId="urn:microsoft.com/office/officeart/2008/layout/LinedList"/>
    <dgm:cxn modelId="{C6106628-95F4-4155-99D9-C3EDA2FDF11B}" type="presParOf" srcId="{D6B49BED-407F-2448-AD34-8E6345BEEA74}" destId="{1EEDEB7B-D043-F444-BFA6-94415B198D14}" srcOrd="0" destOrd="0" presId="urn:microsoft.com/office/officeart/2008/layout/LinedList"/>
    <dgm:cxn modelId="{66C9C1AB-C8B0-4BC2-B690-CEC6D423B731}" type="presParOf" srcId="{D6B49BED-407F-2448-AD34-8E6345BEEA74}" destId="{9CCF8AEA-781F-F84E-A4D4-1933CF9E5C3A}" srcOrd="1" destOrd="0" presId="urn:microsoft.com/office/officeart/2008/layout/LinedList"/>
    <dgm:cxn modelId="{8B6AC8CF-9A24-46D0-B1E0-AE30AA3FA1D0}" type="presParOf" srcId="{9CCF8AEA-781F-F84E-A4D4-1933CF9E5C3A}" destId="{8B7601DD-C08E-CE49-94FD-6D38B9285D7F}" srcOrd="0" destOrd="0" presId="urn:microsoft.com/office/officeart/2008/layout/LinedList"/>
    <dgm:cxn modelId="{E5B9F8D4-270F-45A1-A701-D734CCB255D9}" type="presParOf" srcId="{9CCF8AEA-781F-F84E-A4D4-1933CF9E5C3A}" destId="{EF9C3185-3A6C-F14B-831C-23460D79413F}" srcOrd="1" destOrd="0" presId="urn:microsoft.com/office/officeart/2008/layout/LinedList"/>
    <dgm:cxn modelId="{57B711B6-854C-4EBE-9B94-A4E404FEA309}" type="presParOf" srcId="{D6B49BED-407F-2448-AD34-8E6345BEEA74}" destId="{6EADE78D-A09F-064E-9F2A-D215686EAD36}" srcOrd="2" destOrd="0" presId="urn:microsoft.com/office/officeart/2008/layout/LinedList"/>
    <dgm:cxn modelId="{2AFDEA01-2D0E-4250-823B-BC6B10F13914}" type="presParOf" srcId="{D6B49BED-407F-2448-AD34-8E6345BEEA74}" destId="{6A0991E3-AADC-974B-A8A9-8B4890C113C8}" srcOrd="3" destOrd="0" presId="urn:microsoft.com/office/officeart/2008/layout/LinedList"/>
    <dgm:cxn modelId="{193D55BB-A2CC-455F-BC30-A3941E749E02}" type="presParOf" srcId="{6A0991E3-AADC-974B-A8A9-8B4890C113C8}" destId="{3373DEDA-88DB-714D-9FC3-F74AF6E7E918}" srcOrd="0" destOrd="0" presId="urn:microsoft.com/office/officeart/2008/layout/LinedList"/>
    <dgm:cxn modelId="{12BC5C5A-8E3D-42FA-B153-E15AA600EEF9}" type="presParOf" srcId="{6A0991E3-AADC-974B-A8A9-8B4890C113C8}" destId="{3A7CB228-FE42-5243-9414-F77D9F6411F5}" srcOrd="1" destOrd="0" presId="urn:microsoft.com/office/officeart/2008/layout/LinedList"/>
    <dgm:cxn modelId="{D5A08C2E-F982-484B-BEA1-97E41192AB20}" type="presParOf" srcId="{D6B49BED-407F-2448-AD34-8E6345BEEA74}" destId="{186667A1-6E68-A148-AE39-78C6CF463AEC}" srcOrd="4" destOrd="0" presId="urn:microsoft.com/office/officeart/2008/layout/LinedList"/>
    <dgm:cxn modelId="{7C170653-4F39-4DC7-9828-8DF83C2A04C8}" type="presParOf" srcId="{D6B49BED-407F-2448-AD34-8E6345BEEA74}" destId="{44B47E04-36CC-164E-AD0D-AA020AA18B7E}" srcOrd="5" destOrd="0" presId="urn:microsoft.com/office/officeart/2008/layout/LinedList"/>
    <dgm:cxn modelId="{00FB9DF5-F966-4EEA-9E2F-75DD08774F2E}" type="presParOf" srcId="{44B47E04-36CC-164E-AD0D-AA020AA18B7E}" destId="{E88583AD-D464-E141-94FD-A26E4E66232E}" srcOrd="0" destOrd="0" presId="urn:microsoft.com/office/officeart/2008/layout/LinedList"/>
    <dgm:cxn modelId="{0FB12936-A21F-47EF-A2E2-AD17A4C6B509}" type="presParOf" srcId="{44B47E04-36CC-164E-AD0D-AA020AA18B7E}" destId="{2FE6B6FF-E659-3548-ABE5-2A900ED1240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EA9E644-1515-244E-A7F3-59EB14C4F43F}" type="doc">
      <dgm:prSet loTypeId="urn:microsoft.com/office/officeart/2008/layout/LinedList" loCatId="list" qsTypeId="urn:microsoft.com/office/officeart/2005/8/quickstyle/simple1#35" qsCatId="simple" csTypeId="urn:microsoft.com/office/officeart/2005/8/colors/colorful1#18" csCatId="colorful" phldr="1"/>
      <dgm:spPr/>
      <dgm:t>
        <a:bodyPr/>
        <a:lstStyle/>
        <a:p>
          <a:endParaRPr lang="zh-CN" altLang="en-US"/>
        </a:p>
      </dgm:t>
    </dgm:pt>
    <dgm:pt modelId="{A58372E5-CDAB-5F4A-9079-61947181DB48}">
      <dgm:prSet phldrT="[文本]"/>
      <dgm:spPr/>
      <dgm:t>
        <a:bodyPr/>
        <a:lstStyle/>
        <a:p>
          <a:r>
            <a:rPr lang="zh-CN" altLang="en-US" dirty="0"/>
            <a:t>考点：可比实例的规模为估价对象规模的</a:t>
          </a:r>
          <a:r>
            <a:rPr lang="en-US" altLang="zh-CN" dirty="0"/>
            <a:t>0.5-2</a:t>
          </a:r>
          <a:r>
            <a:rPr lang="zh-CN" altLang="en-US" dirty="0"/>
            <a:t>倍</a:t>
          </a:r>
        </a:p>
      </dgm:t>
    </dgm:pt>
    <dgm:pt modelId="{4E62D75A-5A03-1244-8E95-7DE0EBFC2211}" type="parTrans" cxnId="{98EAEDFF-B181-49F4-8805-2FFA5480FF8F}">
      <dgm:prSet/>
      <dgm:spPr/>
      <dgm:t>
        <a:bodyPr/>
        <a:lstStyle/>
        <a:p>
          <a:endParaRPr lang="zh-CN" altLang="en-US"/>
        </a:p>
      </dgm:t>
    </dgm:pt>
    <dgm:pt modelId="{EB8BBFFA-8BDE-1C4F-ACAA-7DD3A9A20C0D}" type="sibTrans" cxnId="{98EAEDFF-B181-49F4-8805-2FFA5480FF8F}">
      <dgm:prSet/>
      <dgm:spPr/>
      <dgm:t>
        <a:bodyPr/>
        <a:lstStyle/>
        <a:p>
          <a:endParaRPr lang="zh-CN" altLang="en-US"/>
        </a:p>
      </dgm:t>
    </dgm:pt>
    <dgm:pt modelId="{800FD43C-EDCA-4D45-A435-27E41DB1CAA4}">
      <dgm:prSet phldrT="[文本]" phldr="0" custT="0"/>
      <dgm:spPr/>
      <dgm:t>
        <a:bodyPr vert="horz" wrap="square"/>
        <a:lstStyle/>
        <a:p>
          <a:pPr>
            <a:lnSpc>
              <a:spcPct val="100000"/>
            </a:lnSpc>
            <a:spcBef>
              <a:spcPct val="0"/>
            </a:spcBef>
            <a:spcAft>
              <a:spcPct val="35000"/>
            </a:spcAft>
          </a:pPr>
          <a:r>
            <a:rPr lang="zh-CN" altLang="en-US" dirty="0"/>
            <a:t>例题</a:t>
          </a:r>
          <a:r>
            <a:rPr lang="en-US" altLang="zh-CN" dirty="0"/>
            <a:t>12.</a:t>
          </a:r>
          <a:r>
            <a:rPr lang="zh-CN" altLang="en-US" dirty="0"/>
            <a:t>估价对象建筑面积</a:t>
          </a:r>
          <a:r>
            <a:rPr lang="en-US" altLang="zh-CN" dirty="0"/>
            <a:t>200</a:t>
          </a:r>
          <a:r>
            <a:rPr lang="zh-CN" altLang="en-US" dirty="0"/>
            <a:t>平方米，以下案例可以选取可比实例的有：</a:t>
          </a:r>
          <a:endParaRPr lang="en-US" altLang="zh-CN" dirty="0"/>
        </a:p>
        <a:p>
          <a:pPr>
            <a:lnSpc>
              <a:spcPct val="100000"/>
            </a:lnSpc>
            <a:spcBef>
              <a:spcPct val="0"/>
            </a:spcBef>
            <a:spcAft>
              <a:spcPct val="35000"/>
            </a:spcAft>
          </a:pPr>
          <a:r>
            <a:rPr lang="en-US" altLang="zh-CN" dirty="0"/>
            <a:t>A.</a:t>
          </a:r>
          <a:r>
            <a:rPr lang="zh-CN" altLang="en-US" dirty="0"/>
            <a:t>建筑面积</a:t>
          </a:r>
          <a:r>
            <a:rPr lang="en-US" altLang="zh-CN" dirty="0"/>
            <a:t>150</a:t>
          </a:r>
          <a:r>
            <a:rPr lang="zh-CN" altLang="en-US" dirty="0"/>
            <a:t>平方米，</a:t>
          </a:r>
          <a:r>
            <a:rPr lang="en-US" altLang="zh-CN" dirty="0"/>
            <a:t>B.</a:t>
          </a:r>
          <a:r>
            <a:rPr lang="zh-CN" altLang="en-US" dirty="0"/>
            <a:t>建筑面积</a:t>
          </a:r>
          <a:r>
            <a:rPr lang="en-US" altLang="zh-CN" dirty="0"/>
            <a:t>350</a:t>
          </a:r>
          <a:r>
            <a:rPr lang="zh-CN" altLang="en-US" dirty="0"/>
            <a:t>平方米，</a:t>
          </a:r>
          <a:r>
            <a:rPr lang="en-US" altLang="zh-CN" dirty="0"/>
            <a:t>C.</a:t>
          </a:r>
          <a:r>
            <a:rPr lang="zh-CN" altLang="en-US" dirty="0"/>
            <a:t>建筑面积</a:t>
          </a:r>
          <a:r>
            <a:rPr lang="en-US" altLang="zh-CN" dirty="0"/>
            <a:t>420</a:t>
          </a:r>
          <a:r>
            <a:rPr lang="zh-CN" altLang="en-US" dirty="0"/>
            <a:t>平方米</a:t>
          </a:r>
          <a:endParaRPr/>
        </a:p>
      </dgm:t>
    </dgm:pt>
    <dgm:pt modelId="{4A11EB9E-0D3A-B54C-B136-53F7732FC412}" type="parTrans" cxnId="{DD6E0AB3-FB37-4DED-AF7F-CCCABEC67E01}">
      <dgm:prSet/>
      <dgm:spPr/>
      <dgm:t>
        <a:bodyPr/>
        <a:lstStyle/>
        <a:p>
          <a:endParaRPr lang="zh-CN" altLang="en-US"/>
        </a:p>
      </dgm:t>
    </dgm:pt>
    <dgm:pt modelId="{B735D95A-217C-6043-9D73-75B9AE871C23}" type="sibTrans" cxnId="{DD6E0AB3-FB37-4DED-AF7F-CCCABEC67E01}">
      <dgm:prSet/>
      <dgm:spPr/>
      <dgm:t>
        <a:bodyPr/>
        <a:lstStyle/>
        <a:p>
          <a:endParaRPr lang="zh-CN" altLang="en-US"/>
        </a:p>
      </dgm:t>
    </dgm:pt>
    <dgm:pt modelId="{57E17A91-4855-784A-BF88-878E395DD944}">
      <dgm:prSet phldrT="[文本]"/>
      <dgm:spPr/>
      <dgm:t>
        <a:bodyPr/>
        <a:lstStyle/>
        <a:p>
          <a:r>
            <a:rPr lang="en-US" altLang="zh-CN" dirty="0"/>
            <a:t>A</a:t>
          </a:r>
          <a:r>
            <a:rPr lang="zh-CN" altLang="en-US" dirty="0"/>
            <a:t>和</a:t>
          </a:r>
          <a:r>
            <a:rPr lang="en-US" altLang="zh-CN" dirty="0"/>
            <a:t>B</a:t>
          </a:r>
        </a:p>
      </dgm:t>
    </dgm:pt>
    <dgm:pt modelId="{30A6DC56-CCA2-CA42-861D-F965C44150F4}" type="parTrans" cxnId="{EEA01B19-6FD4-4E1C-8B40-8909C9CC6491}">
      <dgm:prSet/>
      <dgm:spPr/>
      <dgm:t>
        <a:bodyPr/>
        <a:lstStyle/>
        <a:p>
          <a:endParaRPr lang="zh-CN" altLang="en-US"/>
        </a:p>
      </dgm:t>
    </dgm:pt>
    <dgm:pt modelId="{C8F7C524-BE83-1A40-A894-55C6474BAB4F}" type="sibTrans" cxnId="{EEA01B19-6FD4-4E1C-8B40-8909C9CC6491}">
      <dgm:prSet/>
      <dgm:spPr/>
      <dgm:t>
        <a:bodyPr/>
        <a:lstStyle/>
        <a:p>
          <a:endParaRPr lang="zh-CN" altLang="en-US"/>
        </a:p>
      </dgm:t>
    </dgm:pt>
    <dgm:pt modelId="{66378288-99CB-864A-A01C-ED8467AA71EA}" type="pres">
      <dgm:prSet presAssocID="{AEA9E644-1515-244E-A7F3-59EB14C4F43F}" presName="vert0" presStyleCnt="0">
        <dgm:presLayoutVars>
          <dgm:dir/>
          <dgm:animOne val="branch"/>
          <dgm:animLvl val="lvl"/>
        </dgm:presLayoutVars>
      </dgm:prSet>
      <dgm:spPr/>
    </dgm:pt>
    <dgm:pt modelId="{4DC8DB3F-96F5-1643-AB99-E4650D0C4EA5}" type="pres">
      <dgm:prSet presAssocID="{A58372E5-CDAB-5F4A-9079-61947181DB48}" presName="thickLine" presStyleLbl="alignNode1" presStyleIdx="0" presStyleCnt="3"/>
      <dgm:spPr/>
    </dgm:pt>
    <dgm:pt modelId="{88974517-B204-9B49-9CAC-C6BB1E030822}" type="pres">
      <dgm:prSet presAssocID="{A58372E5-CDAB-5F4A-9079-61947181DB48}" presName="horz1" presStyleCnt="0"/>
      <dgm:spPr/>
    </dgm:pt>
    <dgm:pt modelId="{9211B827-4738-824A-985C-5A9718B8B77C}" type="pres">
      <dgm:prSet presAssocID="{A58372E5-CDAB-5F4A-9079-61947181DB48}" presName="tx1" presStyleLbl="revTx" presStyleIdx="0" presStyleCnt="3"/>
      <dgm:spPr/>
    </dgm:pt>
    <dgm:pt modelId="{B9C7FE1F-EDE5-A845-8499-BCA19F1A45EE}" type="pres">
      <dgm:prSet presAssocID="{A58372E5-CDAB-5F4A-9079-61947181DB48}" presName="vert1" presStyleCnt="0"/>
      <dgm:spPr/>
    </dgm:pt>
    <dgm:pt modelId="{0D62D7A8-09AA-8C44-92B2-6162340C7712}" type="pres">
      <dgm:prSet presAssocID="{800FD43C-EDCA-4D45-A435-27E41DB1CAA4}" presName="thickLine" presStyleLbl="alignNode1" presStyleIdx="1" presStyleCnt="3"/>
      <dgm:spPr/>
    </dgm:pt>
    <dgm:pt modelId="{FCD70D26-4009-3941-B7E5-85AFF41B5499}" type="pres">
      <dgm:prSet presAssocID="{800FD43C-EDCA-4D45-A435-27E41DB1CAA4}" presName="horz1" presStyleCnt="0"/>
      <dgm:spPr/>
    </dgm:pt>
    <dgm:pt modelId="{32CDDB3B-3A43-5F4A-9BBB-62FCA06904A2}" type="pres">
      <dgm:prSet presAssocID="{800FD43C-EDCA-4D45-A435-27E41DB1CAA4}" presName="tx1" presStyleLbl="revTx" presStyleIdx="1" presStyleCnt="3"/>
      <dgm:spPr/>
    </dgm:pt>
    <dgm:pt modelId="{982F5845-6EE5-F441-8C0E-B2E97D31FD01}" type="pres">
      <dgm:prSet presAssocID="{800FD43C-EDCA-4D45-A435-27E41DB1CAA4}" presName="vert1" presStyleCnt="0"/>
      <dgm:spPr/>
    </dgm:pt>
    <dgm:pt modelId="{DB762C1B-3931-F644-B5E9-FFCDB0F73694}" type="pres">
      <dgm:prSet presAssocID="{57E17A91-4855-784A-BF88-878E395DD944}" presName="thickLine" presStyleLbl="alignNode1" presStyleIdx="2" presStyleCnt="3"/>
      <dgm:spPr/>
    </dgm:pt>
    <dgm:pt modelId="{5D064BD5-8037-EF4A-8595-A4EF92ED6B9D}" type="pres">
      <dgm:prSet presAssocID="{57E17A91-4855-784A-BF88-878E395DD944}" presName="horz1" presStyleCnt="0"/>
      <dgm:spPr/>
    </dgm:pt>
    <dgm:pt modelId="{4FFD7921-6447-F944-ACFB-E29FFB882A75}" type="pres">
      <dgm:prSet presAssocID="{57E17A91-4855-784A-BF88-878E395DD944}" presName="tx1" presStyleLbl="revTx" presStyleIdx="2" presStyleCnt="3"/>
      <dgm:spPr/>
    </dgm:pt>
    <dgm:pt modelId="{6EDAC1F3-BF9B-FD4B-9E70-862FAFC57AB2}" type="pres">
      <dgm:prSet presAssocID="{57E17A91-4855-784A-BF88-878E395DD944}" presName="vert1" presStyleCnt="0"/>
      <dgm:spPr/>
    </dgm:pt>
  </dgm:ptLst>
  <dgm:cxnLst>
    <dgm:cxn modelId="{EEA01B19-6FD4-4E1C-8B40-8909C9CC6491}" srcId="{AEA9E644-1515-244E-A7F3-59EB14C4F43F}" destId="{57E17A91-4855-784A-BF88-878E395DD944}" srcOrd="2" destOrd="0" parTransId="{30A6DC56-CCA2-CA42-861D-F965C44150F4}" sibTransId="{C8F7C524-BE83-1A40-A894-55C6474BAB4F}"/>
    <dgm:cxn modelId="{BF225760-9E37-4A56-842B-B5DE932EF861}" type="presOf" srcId="{800FD43C-EDCA-4D45-A435-27E41DB1CAA4}" destId="{32CDDB3B-3A43-5F4A-9BBB-62FCA06904A2}" srcOrd="0" destOrd="0" presId="urn:microsoft.com/office/officeart/2008/layout/LinedList"/>
    <dgm:cxn modelId="{82D74575-B4FC-4E36-A222-D645E9F177DE}" type="presOf" srcId="{57E17A91-4855-784A-BF88-878E395DD944}" destId="{4FFD7921-6447-F944-ACFB-E29FFB882A75}" srcOrd="0" destOrd="0" presId="urn:microsoft.com/office/officeart/2008/layout/LinedList"/>
    <dgm:cxn modelId="{5011EFA1-4C1D-420A-8B78-6E2781327A44}" type="presOf" srcId="{A58372E5-CDAB-5F4A-9079-61947181DB48}" destId="{9211B827-4738-824A-985C-5A9718B8B77C}" srcOrd="0" destOrd="0" presId="urn:microsoft.com/office/officeart/2008/layout/LinedList"/>
    <dgm:cxn modelId="{DD6E0AB3-FB37-4DED-AF7F-CCCABEC67E01}" srcId="{AEA9E644-1515-244E-A7F3-59EB14C4F43F}" destId="{800FD43C-EDCA-4D45-A435-27E41DB1CAA4}" srcOrd="1" destOrd="0" parTransId="{4A11EB9E-0D3A-B54C-B136-53F7732FC412}" sibTransId="{B735D95A-217C-6043-9D73-75B9AE871C23}"/>
    <dgm:cxn modelId="{B1B8BBF8-23A4-466E-B07F-D71534900FF0}" type="presOf" srcId="{AEA9E644-1515-244E-A7F3-59EB14C4F43F}" destId="{66378288-99CB-864A-A01C-ED8467AA71EA}" srcOrd="0" destOrd="0" presId="urn:microsoft.com/office/officeart/2008/layout/LinedList"/>
    <dgm:cxn modelId="{98EAEDFF-B181-49F4-8805-2FFA5480FF8F}" srcId="{AEA9E644-1515-244E-A7F3-59EB14C4F43F}" destId="{A58372E5-CDAB-5F4A-9079-61947181DB48}" srcOrd="0" destOrd="0" parTransId="{4E62D75A-5A03-1244-8E95-7DE0EBFC2211}" sibTransId="{EB8BBFFA-8BDE-1C4F-ACAA-7DD3A9A20C0D}"/>
    <dgm:cxn modelId="{853BFB2E-360C-4670-8BE3-CAEC0CB96441}" type="presParOf" srcId="{66378288-99CB-864A-A01C-ED8467AA71EA}" destId="{4DC8DB3F-96F5-1643-AB99-E4650D0C4EA5}" srcOrd="0" destOrd="0" presId="urn:microsoft.com/office/officeart/2008/layout/LinedList"/>
    <dgm:cxn modelId="{09314D01-CC37-4C91-953A-1601B549EDAA}" type="presParOf" srcId="{66378288-99CB-864A-A01C-ED8467AA71EA}" destId="{88974517-B204-9B49-9CAC-C6BB1E030822}" srcOrd="1" destOrd="0" presId="urn:microsoft.com/office/officeart/2008/layout/LinedList"/>
    <dgm:cxn modelId="{BC50504B-70ED-44EF-9C5F-9B35BB1F94D1}" type="presParOf" srcId="{88974517-B204-9B49-9CAC-C6BB1E030822}" destId="{9211B827-4738-824A-985C-5A9718B8B77C}" srcOrd="0" destOrd="0" presId="urn:microsoft.com/office/officeart/2008/layout/LinedList"/>
    <dgm:cxn modelId="{E136911F-9A7C-4E25-9796-EAACD21352D9}" type="presParOf" srcId="{88974517-B204-9B49-9CAC-C6BB1E030822}" destId="{B9C7FE1F-EDE5-A845-8499-BCA19F1A45EE}" srcOrd="1" destOrd="0" presId="urn:microsoft.com/office/officeart/2008/layout/LinedList"/>
    <dgm:cxn modelId="{A0020F61-5A5F-4AAA-980E-E1FB6C504945}" type="presParOf" srcId="{66378288-99CB-864A-A01C-ED8467AA71EA}" destId="{0D62D7A8-09AA-8C44-92B2-6162340C7712}" srcOrd="2" destOrd="0" presId="urn:microsoft.com/office/officeart/2008/layout/LinedList"/>
    <dgm:cxn modelId="{42731DCE-A197-4151-ACE9-1CDAACEEBA75}" type="presParOf" srcId="{66378288-99CB-864A-A01C-ED8467AA71EA}" destId="{FCD70D26-4009-3941-B7E5-85AFF41B5499}" srcOrd="3" destOrd="0" presId="urn:microsoft.com/office/officeart/2008/layout/LinedList"/>
    <dgm:cxn modelId="{675ED4E3-C48B-4752-9D79-3CBC282091BD}" type="presParOf" srcId="{FCD70D26-4009-3941-B7E5-85AFF41B5499}" destId="{32CDDB3B-3A43-5F4A-9BBB-62FCA06904A2}" srcOrd="0" destOrd="0" presId="urn:microsoft.com/office/officeart/2008/layout/LinedList"/>
    <dgm:cxn modelId="{B5EC5968-2F6E-498D-A852-9B9239B3D87D}" type="presParOf" srcId="{FCD70D26-4009-3941-B7E5-85AFF41B5499}" destId="{982F5845-6EE5-F441-8C0E-B2E97D31FD01}" srcOrd="1" destOrd="0" presId="urn:microsoft.com/office/officeart/2008/layout/LinedList"/>
    <dgm:cxn modelId="{49047C09-B7EC-4760-9A1E-7246F7FC0D18}" type="presParOf" srcId="{66378288-99CB-864A-A01C-ED8467AA71EA}" destId="{DB762C1B-3931-F644-B5E9-FFCDB0F73694}" srcOrd="4" destOrd="0" presId="urn:microsoft.com/office/officeart/2008/layout/LinedList"/>
    <dgm:cxn modelId="{779685CF-BB63-4751-A0B9-18BF79FAABD2}" type="presParOf" srcId="{66378288-99CB-864A-A01C-ED8467AA71EA}" destId="{5D064BD5-8037-EF4A-8595-A4EF92ED6B9D}" srcOrd="5" destOrd="0" presId="urn:microsoft.com/office/officeart/2008/layout/LinedList"/>
    <dgm:cxn modelId="{B53D2AC2-BB3D-4527-A08B-026F2962C84D}" type="presParOf" srcId="{5D064BD5-8037-EF4A-8595-A4EF92ED6B9D}" destId="{4FFD7921-6447-F944-ACFB-E29FFB882A75}" srcOrd="0" destOrd="0" presId="urn:microsoft.com/office/officeart/2008/layout/LinedList"/>
    <dgm:cxn modelId="{2545E839-8BDF-4DF0-A099-0E929352FD29}" type="presParOf" srcId="{5D064BD5-8037-EF4A-8595-A4EF92ED6B9D}" destId="{6EDAC1F3-BF9B-FD4B-9E70-862FAFC57AB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D73ECBB-6579-B640-902F-7FF7D1D44243}" type="doc">
      <dgm:prSet loTypeId="urn:microsoft.com/office/officeart/2008/layout/LinedList" loCatId="list" qsTypeId="urn:microsoft.com/office/officeart/2005/8/quickstyle/simple1#36" qsCatId="simple" csTypeId="urn:microsoft.com/office/officeart/2005/8/colors/colorful2#2" csCatId="colorful" phldr="1"/>
      <dgm:spPr/>
      <dgm:t>
        <a:bodyPr/>
        <a:lstStyle/>
        <a:p>
          <a:endParaRPr lang="zh-CN" altLang="en-US"/>
        </a:p>
      </dgm:t>
    </dgm:pt>
    <dgm:pt modelId="{640311DA-959B-264D-BE91-02B939F58368}">
      <dgm:prSet phldrT="[文本]" phldr="0" custT="0"/>
      <dgm:spPr/>
      <dgm:t>
        <a:bodyPr vert="horz" wrap="square"/>
        <a:lstStyle/>
        <a:p>
          <a:pPr>
            <a:lnSpc>
              <a:spcPct val="100000"/>
            </a:lnSpc>
            <a:spcBef>
              <a:spcPct val="0"/>
            </a:spcBef>
            <a:spcAft>
              <a:spcPct val="35000"/>
            </a:spcAft>
          </a:pPr>
          <a:r>
            <a:rPr lang="zh-CN" altLang="en-US" dirty="0"/>
            <a:t>例题</a:t>
          </a:r>
          <a:r>
            <a:rPr lang="en-US" altLang="zh-CN" dirty="0"/>
            <a:t>13</a:t>
          </a:r>
          <a:r>
            <a:rPr lang="zh-CN" altLang="en-US" dirty="0"/>
            <a:t>：某宗房地产合同价格</a:t>
          </a:r>
          <a:r>
            <a:rPr lang="en-US" altLang="zh-CN" dirty="0"/>
            <a:t>200</a:t>
          </a:r>
          <a:r>
            <a:rPr lang="zh-CN" altLang="en-US" dirty="0"/>
            <a:t>万元，其中首付款</a:t>
          </a:r>
          <a:r>
            <a:rPr lang="en-US" altLang="zh-CN" dirty="0"/>
            <a:t>30%</a:t>
          </a:r>
          <a:r>
            <a:rPr lang="zh-CN" altLang="en-US" dirty="0"/>
            <a:t>，半年后支付</a:t>
          </a:r>
          <a:r>
            <a:rPr lang="en-US" altLang="zh-CN" dirty="0"/>
            <a:t>40%</a:t>
          </a:r>
          <a:r>
            <a:rPr lang="zh-CN" altLang="en-US" dirty="0"/>
            <a:t>，一年后支付</a:t>
          </a:r>
          <a:r>
            <a:rPr lang="en-US" altLang="zh-CN" dirty="0"/>
            <a:t>30%</a:t>
          </a:r>
          <a:r>
            <a:rPr lang="zh-CN" altLang="en-US" dirty="0"/>
            <a:t>，求一次性付清的价格。月利率</a:t>
          </a:r>
          <a:r>
            <a:rPr lang="en-US" altLang="zh-CN" dirty="0"/>
            <a:t>0.5%</a:t>
          </a:r>
          <a:r>
            <a:rPr lang="zh-CN" altLang="en-US" dirty="0"/>
            <a:t>。</a:t>
          </a:r>
          <a:endParaRPr/>
        </a:p>
      </dgm:t>
    </dgm:pt>
    <dgm:pt modelId="{3F5FBD2A-EAEA-DB44-8512-FB8FEE8D48E7}" type="parTrans" cxnId="{A68832FF-292E-4671-BF86-15568A88C8E8}">
      <dgm:prSet/>
      <dgm:spPr/>
      <dgm:t>
        <a:bodyPr/>
        <a:lstStyle/>
        <a:p>
          <a:endParaRPr lang="zh-CN" altLang="en-US"/>
        </a:p>
      </dgm:t>
    </dgm:pt>
    <dgm:pt modelId="{39C463D9-EEEE-4346-9DC8-29F98A7EF1F4}" type="sibTrans" cxnId="{A68832FF-292E-4671-BF86-15568A88C8E8}">
      <dgm:prSet/>
      <dgm:spPr/>
      <dgm:t>
        <a:bodyPr/>
        <a:lstStyle/>
        <a:p>
          <a:endParaRPr lang="zh-CN" altLang="en-US"/>
        </a:p>
      </dgm:t>
    </dgm:pt>
    <dgm:pt modelId="{68E96E90-F674-C54F-ACBA-7B1A2D6A4521}">
      <dgm:prSet phldrT="[文本]"/>
      <dgm:spPr/>
      <dgm:t>
        <a:bodyPr/>
        <a:lstStyle/>
        <a:p>
          <a:r>
            <a:rPr lang="zh-CN" altLang="en-US" dirty="0"/>
            <a:t>三次支付的价款额：</a:t>
          </a:r>
          <a:endParaRPr lang="en-US" altLang="zh-CN" dirty="0"/>
        </a:p>
        <a:p>
          <a:r>
            <a:rPr lang="en-US" altLang="zh-CN" dirty="0"/>
            <a:t>1.</a:t>
          </a:r>
          <a:r>
            <a:rPr lang="zh-CN" altLang="en-US" dirty="0"/>
            <a:t>第一次</a:t>
          </a:r>
          <a:r>
            <a:rPr lang="en-US" altLang="zh-CN" dirty="0"/>
            <a:t>60</a:t>
          </a:r>
          <a:r>
            <a:rPr lang="zh-CN" altLang="en-US" dirty="0"/>
            <a:t>万元，</a:t>
          </a:r>
          <a:endParaRPr lang="en-US" altLang="zh-CN" dirty="0"/>
        </a:p>
        <a:p>
          <a:r>
            <a:rPr lang="en-US" altLang="zh-CN" dirty="0"/>
            <a:t>2.</a:t>
          </a:r>
          <a:r>
            <a:rPr lang="zh-CN" altLang="en-US" dirty="0"/>
            <a:t>第二次</a:t>
          </a:r>
          <a:r>
            <a:rPr lang="en-US" altLang="zh-CN" dirty="0"/>
            <a:t>80</a:t>
          </a:r>
          <a:r>
            <a:rPr lang="zh-CN" altLang="en-US" dirty="0"/>
            <a:t>万元，</a:t>
          </a:r>
          <a:endParaRPr lang="en-US" altLang="zh-CN" dirty="0"/>
        </a:p>
        <a:p>
          <a:r>
            <a:rPr lang="en-US" altLang="zh-CN" dirty="0"/>
            <a:t>3.</a:t>
          </a:r>
          <a:r>
            <a:rPr lang="zh-CN" altLang="en-US" dirty="0"/>
            <a:t>第三次</a:t>
          </a:r>
          <a:r>
            <a:rPr lang="en-US" altLang="zh-CN" dirty="0"/>
            <a:t>60</a:t>
          </a:r>
          <a:r>
            <a:rPr lang="zh-CN" altLang="en-US" dirty="0"/>
            <a:t>万元</a:t>
          </a:r>
        </a:p>
      </dgm:t>
    </dgm:pt>
    <dgm:pt modelId="{FC2C9FD6-F67B-8245-923A-42685A7A0F45}" type="parTrans" cxnId="{B33E64D9-5F96-4B06-B63E-6947E1A064D5}">
      <dgm:prSet/>
      <dgm:spPr/>
      <dgm:t>
        <a:bodyPr/>
        <a:lstStyle/>
        <a:p>
          <a:endParaRPr lang="zh-CN" altLang="en-US"/>
        </a:p>
      </dgm:t>
    </dgm:pt>
    <dgm:pt modelId="{263A1F84-2D79-124C-83ED-F6A4A7CBE031}" type="sibTrans" cxnId="{B33E64D9-5F96-4B06-B63E-6947E1A064D5}">
      <dgm:prSet/>
      <dgm:spPr/>
      <dgm:t>
        <a:bodyPr/>
        <a:lstStyle/>
        <a:p>
          <a:endParaRPr lang="zh-CN" altLang="en-US"/>
        </a:p>
      </dgm:t>
    </dgm:pt>
    <dgm:pt modelId="{86DEFD62-E61E-0C49-81ED-8945E31B936B}">
      <dgm:prSet phldrT="[文本]"/>
      <dgm:spPr/>
      <dgm:t>
        <a:bodyPr/>
        <a:lstStyle/>
        <a:p>
          <a:r>
            <a:rPr lang="en-US" altLang="zh-CN" dirty="0"/>
            <a:t>4.</a:t>
          </a:r>
          <a:r>
            <a:rPr lang="zh-CN" altLang="en-US" dirty="0"/>
            <a:t>一次性付清的价格</a:t>
          </a:r>
          <a:r>
            <a:rPr lang="en-US" altLang="zh-CN" dirty="0"/>
            <a:t>=60/</a:t>
          </a:r>
          <a:r>
            <a:rPr lang="zh-CN" altLang="en-US" dirty="0"/>
            <a:t>（</a:t>
          </a:r>
          <a:r>
            <a:rPr lang="en-US" altLang="zh-CN" dirty="0"/>
            <a:t>1+0.5%</a:t>
          </a:r>
          <a:r>
            <a:rPr lang="zh-CN" altLang="en-US" dirty="0"/>
            <a:t>）</a:t>
          </a:r>
          <a:r>
            <a:rPr lang="en-US" altLang="zh-CN" baseline="30000" dirty="0"/>
            <a:t>0</a:t>
          </a:r>
          <a:r>
            <a:rPr lang="en-US" altLang="zh-CN" dirty="0"/>
            <a:t>+80/</a:t>
          </a:r>
          <a:r>
            <a:rPr lang="zh-CN" altLang="en-US" dirty="0"/>
            <a:t>（</a:t>
          </a:r>
          <a:r>
            <a:rPr lang="en-US" altLang="zh-CN" dirty="0"/>
            <a:t>1+0.5</a:t>
          </a:r>
          <a:r>
            <a:rPr lang="zh-CN" altLang="en-US" dirty="0"/>
            <a:t>）</a:t>
          </a:r>
          <a:r>
            <a:rPr lang="en-US" altLang="zh-CN" baseline="30000" dirty="0"/>
            <a:t>6</a:t>
          </a:r>
          <a:r>
            <a:rPr lang="en-US" altLang="zh-CN" dirty="0"/>
            <a:t>+60/</a:t>
          </a:r>
          <a:r>
            <a:rPr lang="zh-CN" altLang="en-US" dirty="0"/>
            <a:t>（</a:t>
          </a:r>
          <a:r>
            <a:rPr lang="en-US" altLang="zh-CN" dirty="0"/>
            <a:t>1+0.5%</a:t>
          </a:r>
          <a:r>
            <a:rPr lang="zh-CN" altLang="en-US" dirty="0"/>
            <a:t>）</a:t>
          </a:r>
          <a:r>
            <a:rPr lang="en-US" altLang="zh-CN" baseline="30000" dirty="0"/>
            <a:t>12</a:t>
          </a:r>
          <a:r>
            <a:rPr lang="en-US" altLang="zh-CN" dirty="0"/>
            <a:t>=194.16</a:t>
          </a:r>
          <a:r>
            <a:rPr lang="zh-CN" altLang="en-US" dirty="0"/>
            <a:t>万元</a:t>
          </a:r>
        </a:p>
      </dgm:t>
    </dgm:pt>
    <dgm:pt modelId="{AA5E7BFC-7041-CC48-B3AE-EEE20D4A8419}" type="parTrans" cxnId="{24025907-F5E9-4ED9-9E4F-16CB2A38BBA7}">
      <dgm:prSet/>
      <dgm:spPr/>
      <dgm:t>
        <a:bodyPr/>
        <a:lstStyle/>
        <a:p>
          <a:endParaRPr lang="zh-CN" altLang="en-US"/>
        </a:p>
      </dgm:t>
    </dgm:pt>
    <dgm:pt modelId="{4DFA4FE4-30E8-824C-A156-2B46F7891D39}" type="sibTrans" cxnId="{24025907-F5E9-4ED9-9E4F-16CB2A38BBA7}">
      <dgm:prSet/>
      <dgm:spPr/>
      <dgm:t>
        <a:bodyPr/>
        <a:lstStyle/>
        <a:p>
          <a:endParaRPr lang="zh-CN" altLang="en-US"/>
        </a:p>
      </dgm:t>
    </dgm:pt>
    <dgm:pt modelId="{32ADC73F-2C19-B849-A255-1065D7D116D7}" type="pres">
      <dgm:prSet presAssocID="{2D73ECBB-6579-B640-902F-7FF7D1D44243}" presName="vert0" presStyleCnt="0">
        <dgm:presLayoutVars>
          <dgm:dir/>
          <dgm:animOne val="branch"/>
          <dgm:animLvl val="lvl"/>
        </dgm:presLayoutVars>
      </dgm:prSet>
      <dgm:spPr/>
    </dgm:pt>
    <dgm:pt modelId="{12108BF3-3945-C741-8526-2A2E6FEAEA4A}" type="pres">
      <dgm:prSet presAssocID="{640311DA-959B-264D-BE91-02B939F58368}" presName="thickLine" presStyleLbl="alignNode1" presStyleIdx="0" presStyleCnt="3"/>
      <dgm:spPr/>
    </dgm:pt>
    <dgm:pt modelId="{1B69CDE9-071B-474A-9684-D5EB4D1F0D73}" type="pres">
      <dgm:prSet presAssocID="{640311DA-959B-264D-BE91-02B939F58368}" presName="horz1" presStyleCnt="0"/>
      <dgm:spPr/>
    </dgm:pt>
    <dgm:pt modelId="{B11F9D71-4781-7D45-8A1C-6C193A417686}" type="pres">
      <dgm:prSet presAssocID="{640311DA-959B-264D-BE91-02B939F58368}" presName="tx1" presStyleLbl="revTx" presStyleIdx="0" presStyleCnt="3"/>
      <dgm:spPr/>
    </dgm:pt>
    <dgm:pt modelId="{8334C518-ADCA-E24F-ABF4-FBA9BF133B71}" type="pres">
      <dgm:prSet presAssocID="{640311DA-959B-264D-BE91-02B939F58368}" presName="vert1" presStyleCnt="0"/>
      <dgm:spPr/>
    </dgm:pt>
    <dgm:pt modelId="{2DFA9845-ED48-3F44-977B-B4216006B4D9}" type="pres">
      <dgm:prSet presAssocID="{68E96E90-F674-C54F-ACBA-7B1A2D6A4521}" presName="thickLine" presStyleLbl="alignNode1" presStyleIdx="1" presStyleCnt="3"/>
      <dgm:spPr/>
    </dgm:pt>
    <dgm:pt modelId="{2C2697AD-93F4-2B47-A5BF-F2324DD20D05}" type="pres">
      <dgm:prSet presAssocID="{68E96E90-F674-C54F-ACBA-7B1A2D6A4521}" presName="horz1" presStyleCnt="0"/>
      <dgm:spPr/>
    </dgm:pt>
    <dgm:pt modelId="{3CAD936C-CDFD-6A49-9567-AE303CF7F107}" type="pres">
      <dgm:prSet presAssocID="{68E96E90-F674-C54F-ACBA-7B1A2D6A4521}" presName="tx1" presStyleLbl="revTx" presStyleIdx="1" presStyleCnt="3"/>
      <dgm:spPr/>
    </dgm:pt>
    <dgm:pt modelId="{1B88D975-E384-5B4B-95A4-96F966F631EC}" type="pres">
      <dgm:prSet presAssocID="{68E96E90-F674-C54F-ACBA-7B1A2D6A4521}" presName="vert1" presStyleCnt="0"/>
      <dgm:spPr/>
    </dgm:pt>
    <dgm:pt modelId="{A7FF704F-258B-C14B-805F-60FE441B4F8F}" type="pres">
      <dgm:prSet presAssocID="{86DEFD62-E61E-0C49-81ED-8945E31B936B}" presName="thickLine" presStyleLbl="alignNode1" presStyleIdx="2" presStyleCnt="3"/>
      <dgm:spPr/>
    </dgm:pt>
    <dgm:pt modelId="{400564D4-0A71-F14A-AF61-0B7EB424D09C}" type="pres">
      <dgm:prSet presAssocID="{86DEFD62-E61E-0C49-81ED-8945E31B936B}" presName="horz1" presStyleCnt="0"/>
      <dgm:spPr/>
    </dgm:pt>
    <dgm:pt modelId="{B4D91820-8C1A-B744-B99F-D34AB64B6CE4}" type="pres">
      <dgm:prSet presAssocID="{86DEFD62-E61E-0C49-81ED-8945E31B936B}" presName="tx1" presStyleLbl="revTx" presStyleIdx="2" presStyleCnt="3"/>
      <dgm:spPr/>
    </dgm:pt>
    <dgm:pt modelId="{9685E4AC-60E8-E142-9B54-9C08A68F23D6}" type="pres">
      <dgm:prSet presAssocID="{86DEFD62-E61E-0C49-81ED-8945E31B936B}" presName="vert1" presStyleCnt="0"/>
      <dgm:spPr/>
    </dgm:pt>
  </dgm:ptLst>
  <dgm:cxnLst>
    <dgm:cxn modelId="{24025907-F5E9-4ED9-9E4F-16CB2A38BBA7}" srcId="{2D73ECBB-6579-B640-902F-7FF7D1D44243}" destId="{86DEFD62-E61E-0C49-81ED-8945E31B936B}" srcOrd="2" destOrd="0" parTransId="{AA5E7BFC-7041-CC48-B3AE-EEE20D4A8419}" sibTransId="{4DFA4FE4-30E8-824C-A156-2B46F7891D39}"/>
    <dgm:cxn modelId="{9134A845-6523-4B96-97E5-30A35631B736}" type="presOf" srcId="{68E96E90-F674-C54F-ACBA-7B1A2D6A4521}" destId="{3CAD936C-CDFD-6A49-9567-AE303CF7F107}" srcOrd="0" destOrd="0" presId="urn:microsoft.com/office/officeart/2008/layout/LinedList"/>
    <dgm:cxn modelId="{F8886D55-DA46-478E-AA2C-C6AC34F37A6A}" type="presOf" srcId="{2D73ECBB-6579-B640-902F-7FF7D1D44243}" destId="{32ADC73F-2C19-B849-A255-1065D7D116D7}" srcOrd="0" destOrd="0" presId="urn:microsoft.com/office/officeart/2008/layout/LinedList"/>
    <dgm:cxn modelId="{00698D5B-57F2-4A22-AD3C-F38E5681F476}" type="presOf" srcId="{86DEFD62-E61E-0C49-81ED-8945E31B936B}" destId="{B4D91820-8C1A-B744-B99F-D34AB64B6CE4}" srcOrd="0" destOrd="0" presId="urn:microsoft.com/office/officeart/2008/layout/LinedList"/>
    <dgm:cxn modelId="{7EFAFA90-A81B-4F15-963F-C9DF591B9D34}" type="presOf" srcId="{640311DA-959B-264D-BE91-02B939F58368}" destId="{B11F9D71-4781-7D45-8A1C-6C193A417686}" srcOrd="0" destOrd="0" presId="urn:microsoft.com/office/officeart/2008/layout/LinedList"/>
    <dgm:cxn modelId="{B33E64D9-5F96-4B06-B63E-6947E1A064D5}" srcId="{2D73ECBB-6579-B640-902F-7FF7D1D44243}" destId="{68E96E90-F674-C54F-ACBA-7B1A2D6A4521}" srcOrd="1" destOrd="0" parTransId="{FC2C9FD6-F67B-8245-923A-42685A7A0F45}" sibTransId="{263A1F84-2D79-124C-83ED-F6A4A7CBE031}"/>
    <dgm:cxn modelId="{A68832FF-292E-4671-BF86-15568A88C8E8}" srcId="{2D73ECBB-6579-B640-902F-7FF7D1D44243}" destId="{640311DA-959B-264D-BE91-02B939F58368}" srcOrd="0" destOrd="0" parTransId="{3F5FBD2A-EAEA-DB44-8512-FB8FEE8D48E7}" sibTransId="{39C463D9-EEEE-4346-9DC8-29F98A7EF1F4}"/>
    <dgm:cxn modelId="{D67B9889-8FD2-4393-90C0-61882D223BAD}" type="presParOf" srcId="{32ADC73F-2C19-B849-A255-1065D7D116D7}" destId="{12108BF3-3945-C741-8526-2A2E6FEAEA4A}" srcOrd="0" destOrd="0" presId="urn:microsoft.com/office/officeart/2008/layout/LinedList"/>
    <dgm:cxn modelId="{9D21F73F-8D42-4E06-AD40-DB6E83E5F247}" type="presParOf" srcId="{32ADC73F-2C19-B849-A255-1065D7D116D7}" destId="{1B69CDE9-071B-474A-9684-D5EB4D1F0D73}" srcOrd="1" destOrd="0" presId="urn:microsoft.com/office/officeart/2008/layout/LinedList"/>
    <dgm:cxn modelId="{EDB42835-89BE-4877-AB91-DF7267221502}" type="presParOf" srcId="{1B69CDE9-071B-474A-9684-D5EB4D1F0D73}" destId="{B11F9D71-4781-7D45-8A1C-6C193A417686}" srcOrd="0" destOrd="0" presId="urn:microsoft.com/office/officeart/2008/layout/LinedList"/>
    <dgm:cxn modelId="{08F3C683-8FE5-43A5-9F0A-70C5EC1658F9}" type="presParOf" srcId="{1B69CDE9-071B-474A-9684-D5EB4D1F0D73}" destId="{8334C518-ADCA-E24F-ABF4-FBA9BF133B71}" srcOrd="1" destOrd="0" presId="urn:microsoft.com/office/officeart/2008/layout/LinedList"/>
    <dgm:cxn modelId="{1864D06B-C379-4B4D-A7E8-405F521CDD0B}" type="presParOf" srcId="{32ADC73F-2C19-B849-A255-1065D7D116D7}" destId="{2DFA9845-ED48-3F44-977B-B4216006B4D9}" srcOrd="2" destOrd="0" presId="urn:microsoft.com/office/officeart/2008/layout/LinedList"/>
    <dgm:cxn modelId="{A63EC149-6BB3-40BC-AF1E-00ED4FC366A3}" type="presParOf" srcId="{32ADC73F-2C19-B849-A255-1065D7D116D7}" destId="{2C2697AD-93F4-2B47-A5BF-F2324DD20D05}" srcOrd="3" destOrd="0" presId="urn:microsoft.com/office/officeart/2008/layout/LinedList"/>
    <dgm:cxn modelId="{78DFB4BC-1776-46EA-9371-746DB774661F}" type="presParOf" srcId="{2C2697AD-93F4-2B47-A5BF-F2324DD20D05}" destId="{3CAD936C-CDFD-6A49-9567-AE303CF7F107}" srcOrd="0" destOrd="0" presId="urn:microsoft.com/office/officeart/2008/layout/LinedList"/>
    <dgm:cxn modelId="{961B5AA1-FB7C-40DC-A62E-5BC215C232B1}" type="presParOf" srcId="{2C2697AD-93F4-2B47-A5BF-F2324DD20D05}" destId="{1B88D975-E384-5B4B-95A4-96F966F631EC}" srcOrd="1" destOrd="0" presId="urn:microsoft.com/office/officeart/2008/layout/LinedList"/>
    <dgm:cxn modelId="{C6CB180C-1A47-4817-9D6B-45658B510C79}" type="presParOf" srcId="{32ADC73F-2C19-B849-A255-1065D7D116D7}" destId="{A7FF704F-258B-C14B-805F-60FE441B4F8F}" srcOrd="4" destOrd="0" presId="urn:microsoft.com/office/officeart/2008/layout/LinedList"/>
    <dgm:cxn modelId="{CD506174-7578-446A-A730-9BFC33AEEFA3}" type="presParOf" srcId="{32ADC73F-2C19-B849-A255-1065D7D116D7}" destId="{400564D4-0A71-F14A-AF61-0B7EB424D09C}" srcOrd="5" destOrd="0" presId="urn:microsoft.com/office/officeart/2008/layout/LinedList"/>
    <dgm:cxn modelId="{2EE804F5-E697-4512-A33E-7718D938702D}" type="presParOf" srcId="{400564D4-0A71-F14A-AF61-0B7EB424D09C}" destId="{B4D91820-8C1A-B744-B99F-D34AB64B6CE4}" srcOrd="0" destOrd="0" presId="urn:microsoft.com/office/officeart/2008/layout/LinedList"/>
    <dgm:cxn modelId="{45FEF297-B987-4791-B304-AB929443DE3D}" type="presParOf" srcId="{400564D4-0A71-F14A-AF61-0B7EB424D09C}" destId="{9685E4AC-60E8-E142-9B54-9C08A68F23D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77BEED9-A469-5348-8350-CA6A0A9AEE85}" type="doc">
      <dgm:prSet loTypeId="urn:microsoft.com/office/officeart/2008/layout/LinedList" loCatId="list" qsTypeId="urn:microsoft.com/office/officeart/2005/8/quickstyle/simple1#37" qsCatId="simple" csTypeId="urn:microsoft.com/office/officeart/2005/8/colors/accent3_2#5" csCatId="accent3" phldr="1"/>
      <dgm:spPr/>
      <dgm:t>
        <a:bodyPr/>
        <a:lstStyle/>
        <a:p>
          <a:endParaRPr lang="zh-CN" altLang="en-US"/>
        </a:p>
      </dgm:t>
    </dgm:pt>
    <dgm:pt modelId="{346B2082-0771-5942-8D76-0B1FA079C187}">
      <dgm:prSet phldrT="[文本]"/>
      <dgm:spPr/>
      <dgm:t>
        <a:bodyPr/>
        <a:lstStyle/>
        <a:p>
          <a:r>
            <a:rPr lang="zh-CN" altLang="en-US" dirty="0"/>
            <a:t>总价</a:t>
          </a:r>
          <a:r>
            <a:rPr lang="en-US" altLang="zh-CN" dirty="0"/>
            <a:t>=</a:t>
          </a:r>
          <a:r>
            <a:rPr lang="zh-CN" altLang="en-US" dirty="0"/>
            <a:t>建筑面积单价*建筑面积</a:t>
          </a:r>
          <a:r>
            <a:rPr lang="en-US" altLang="zh-CN" dirty="0"/>
            <a:t>=</a:t>
          </a:r>
          <a:r>
            <a:rPr lang="zh-CN" altLang="en-US" dirty="0"/>
            <a:t>套内建筑面积单价*套内建筑面积</a:t>
          </a:r>
          <a:r>
            <a:rPr lang="en-US" altLang="zh-CN" dirty="0"/>
            <a:t>=</a:t>
          </a:r>
          <a:r>
            <a:rPr lang="zh-CN" altLang="en-US" dirty="0"/>
            <a:t>使用面积单价*使用面积</a:t>
          </a:r>
          <a:endParaRPr lang="en-US" altLang="zh-CN" dirty="0"/>
        </a:p>
      </dgm:t>
    </dgm:pt>
    <dgm:pt modelId="{8C98C1B0-436C-FD4E-AB3C-68A41FE86DDD}" type="parTrans" cxnId="{E8A981D4-F8BC-4C13-8B32-81999CC23E29}">
      <dgm:prSet/>
      <dgm:spPr/>
      <dgm:t>
        <a:bodyPr/>
        <a:lstStyle/>
        <a:p>
          <a:endParaRPr lang="zh-CN" altLang="en-US"/>
        </a:p>
      </dgm:t>
    </dgm:pt>
    <dgm:pt modelId="{F4FA80A9-5F67-A140-B7F7-7566DD370775}" type="sibTrans" cxnId="{E8A981D4-F8BC-4C13-8B32-81999CC23E29}">
      <dgm:prSet/>
      <dgm:spPr/>
      <dgm:t>
        <a:bodyPr/>
        <a:lstStyle/>
        <a:p>
          <a:endParaRPr lang="zh-CN" altLang="en-US"/>
        </a:p>
      </dgm:t>
    </dgm:pt>
    <dgm:pt modelId="{965A7A43-FE45-9A4D-BCCB-C2EBBF5255BD}">
      <dgm:prSet phldrT="[文本]"/>
      <dgm:spPr/>
      <dgm:t>
        <a:bodyPr/>
        <a:lstStyle/>
        <a:p>
          <a:r>
            <a:rPr lang="en-US" altLang="zh-CN" dirty="0"/>
            <a:t>1</a:t>
          </a:r>
          <a:r>
            <a:rPr lang="zh-CN" altLang="en-US" dirty="0"/>
            <a:t>公顷</a:t>
          </a:r>
          <a:r>
            <a:rPr lang="en-US" altLang="zh-CN" dirty="0"/>
            <a:t>=15</a:t>
          </a:r>
          <a:r>
            <a:rPr lang="zh-CN" altLang="en-US" dirty="0"/>
            <a:t>亩</a:t>
          </a:r>
          <a:r>
            <a:rPr lang="en-US" altLang="zh-CN" dirty="0"/>
            <a:t>=10000</a:t>
          </a:r>
          <a:r>
            <a:rPr lang="zh-CN" altLang="en-US" dirty="0"/>
            <a:t>平方米</a:t>
          </a:r>
        </a:p>
      </dgm:t>
    </dgm:pt>
    <dgm:pt modelId="{547E56B9-8359-FD41-9755-1A22B5681D18}" type="parTrans" cxnId="{759FC924-E2AE-48B5-BB84-95B3DA894595}">
      <dgm:prSet/>
      <dgm:spPr/>
      <dgm:t>
        <a:bodyPr/>
        <a:lstStyle/>
        <a:p>
          <a:endParaRPr lang="zh-CN" altLang="en-US"/>
        </a:p>
      </dgm:t>
    </dgm:pt>
    <dgm:pt modelId="{D87C65D9-01FD-F74C-B7EF-9AD355D2ECB9}" type="sibTrans" cxnId="{759FC924-E2AE-48B5-BB84-95B3DA894595}">
      <dgm:prSet/>
      <dgm:spPr/>
      <dgm:t>
        <a:bodyPr/>
        <a:lstStyle/>
        <a:p>
          <a:endParaRPr lang="zh-CN" altLang="en-US"/>
        </a:p>
      </dgm:t>
    </dgm:pt>
    <dgm:pt modelId="{407CBB9E-7AE8-E54C-B494-29CD7A4B5B76}">
      <dgm:prSet phldrT="[文本]" phldr="0" custT="0"/>
      <dgm:spPr/>
      <dgm:t>
        <a:bodyPr vert="horz" wrap="square"/>
        <a:lstStyle/>
        <a:p>
          <a:pPr>
            <a:lnSpc>
              <a:spcPct val="100000"/>
            </a:lnSpc>
            <a:spcBef>
              <a:spcPct val="0"/>
            </a:spcBef>
            <a:spcAft>
              <a:spcPct val="35000"/>
            </a:spcAft>
          </a:pPr>
          <a:r>
            <a:rPr lang="zh-CN" altLang="en-US" dirty="0"/>
            <a:t>例题</a:t>
          </a:r>
          <a:r>
            <a:rPr lang="en-US" altLang="zh-CN" dirty="0"/>
            <a:t>14.</a:t>
          </a:r>
          <a:r>
            <a:rPr lang="zh-CN" altLang="en-US" dirty="0"/>
            <a:t>某套住宅建筑面积</a:t>
          </a:r>
          <a:r>
            <a:rPr lang="en-US" altLang="zh-CN" dirty="0"/>
            <a:t>100</a:t>
          </a:r>
          <a:r>
            <a:rPr lang="zh-CN" altLang="en-US" dirty="0"/>
            <a:t>平方米，使用面积</a:t>
          </a:r>
          <a:r>
            <a:rPr lang="en-US" altLang="zh-CN" dirty="0"/>
            <a:t>88</a:t>
          </a:r>
          <a:r>
            <a:rPr lang="zh-CN" altLang="en-US" dirty="0"/>
            <a:t>平方米，套内建筑面积</a:t>
          </a:r>
          <a:r>
            <a:rPr lang="en-US" altLang="zh-CN" dirty="0"/>
            <a:t>70</a:t>
          </a:r>
          <a:r>
            <a:rPr lang="zh-CN" altLang="en-US" dirty="0"/>
            <a:t>平方米，使用面积单价</a:t>
          </a:r>
          <a:r>
            <a:rPr lang="en-US" altLang="zh-CN" dirty="0"/>
            <a:t>12000</a:t>
          </a:r>
          <a:r>
            <a:rPr lang="zh-CN" altLang="en-US" dirty="0"/>
            <a:t>元</a:t>
          </a:r>
          <a:r>
            <a:rPr lang="en-US" altLang="zh-CN" dirty="0"/>
            <a:t>/</a:t>
          </a:r>
          <a:r>
            <a:rPr lang="zh-CN" altLang="en-US" dirty="0"/>
            <a:t>平方米，求套内建筑面积单价、建筑面积单价。</a:t>
          </a:r>
          <a:endParaRPr/>
        </a:p>
      </dgm:t>
    </dgm:pt>
    <dgm:pt modelId="{834B46B1-872F-1C42-8561-1DB972F14AFA}" type="parTrans" cxnId="{22742764-EE9C-4089-842E-DEC73A56128E}">
      <dgm:prSet/>
      <dgm:spPr/>
      <dgm:t>
        <a:bodyPr/>
        <a:lstStyle/>
        <a:p>
          <a:endParaRPr lang="zh-CN" altLang="en-US"/>
        </a:p>
      </dgm:t>
    </dgm:pt>
    <dgm:pt modelId="{C63628E8-0B6E-BF4D-AB35-07C4DF8D0325}" type="sibTrans" cxnId="{22742764-EE9C-4089-842E-DEC73A56128E}">
      <dgm:prSet/>
      <dgm:spPr/>
      <dgm:t>
        <a:bodyPr/>
        <a:lstStyle/>
        <a:p>
          <a:endParaRPr lang="zh-CN" altLang="en-US"/>
        </a:p>
      </dgm:t>
    </dgm:pt>
    <dgm:pt modelId="{A99160C3-E365-634E-A7A3-E4787C8E29E9}">
      <dgm:prSet/>
      <dgm:spPr/>
      <dgm:t>
        <a:bodyPr/>
        <a:lstStyle/>
        <a:p>
          <a:r>
            <a:rPr lang="en-US" altLang="zh-CN" dirty="0"/>
            <a:t>1.</a:t>
          </a:r>
          <a:r>
            <a:rPr lang="zh-CN" altLang="en-US" dirty="0"/>
            <a:t>总价</a:t>
          </a:r>
          <a:r>
            <a:rPr lang="en-US" altLang="zh-CN" dirty="0"/>
            <a:t>=12000</a:t>
          </a:r>
          <a:r>
            <a:rPr lang="zh-CN" altLang="en-US" dirty="0"/>
            <a:t>*</a:t>
          </a:r>
          <a:r>
            <a:rPr lang="en-US" altLang="zh-CN" dirty="0"/>
            <a:t>88=1056000</a:t>
          </a:r>
          <a:r>
            <a:rPr lang="zh-CN" altLang="en-US" dirty="0"/>
            <a:t>元</a:t>
          </a:r>
          <a:endParaRPr lang="en-US" altLang="zh-CN" dirty="0"/>
        </a:p>
        <a:p>
          <a:r>
            <a:rPr lang="en-US" altLang="zh-CN" dirty="0"/>
            <a:t>2.</a:t>
          </a:r>
          <a:r>
            <a:rPr lang="zh-CN" altLang="en-US" dirty="0"/>
            <a:t>套内建筑面积单价</a:t>
          </a:r>
          <a:r>
            <a:rPr lang="en-US" altLang="zh-CN" dirty="0"/>
            <a:t>=1056000/70=15086</a:t>
          </a:r>
          <a:r>
            <a:rPr lang="zh-CN" altLang="en-US" dirty="0"/>
            <a:t>元</a:t>
          </a:r>
          <a:r>
            <a:rPr lang="en-US" altLang="zh-CN" dirty="0"/>
            <a:t>/</a:t>
          </a:r>
          <a:r>
            <a:rPr lang="zh-CN" altLang="en-US" dirty="0"/>
            <a:t>平方米</a:t>
          </a:r>
          <a:endParaRPr lang="en-US" altLang="zh-CN" dirty="0"/>
        </a:p>
        <a:p>
          <a:r>
            <a:rPr lang="en-US" altLang="zh-CN" dirty="0"/>
            <a:t>3.</a:t>
          </a:r>
          <a:r>
            <a:rPr lang="zh-CN" altLang="en-US" dirty="0"/>
            <a:t>建筑面积单价</a:t>
          </a:r>
          <a:r>
            <a:rPr lang="en-US" altLang="zh-CN" dirty="0"/>
            <a:t>=1056000/100=10560</a:t>
          </a:r>
          <a:r>
            <a:rPr lang="zh-CN" altLang="en-US" dirty="0"/>
            <a:t>元</a:t>
          </a:r>
          <a:r>
            <a:rPr lang="en-US" altLang="zh-CN" dirty="0"/>
            <a:t>/</a:t>
          </a:r>
          <a:r>
            <a:rPr lang="zh-CN" altLang="en-US" dirty="0"/>
            <a:t>平方米</a:t>
          </a:r>
        </a:p>
      </dgm:t>
    </dgm:pt>
    <dgm:pt modelId="{3EDB6D74-68E4-CC40-BB7D-49098762C0B2}" type="parTrans" cxnId="{73B73D48-4DD8-4744-87E4-A6B0079CE2E4}">
      <dgm:prSet/>
      <dgm:spPr/>
      <dgm:t>
        <a:bodyPr/>
        <a:lstStyle/>
        <a:p>
          <a:endParaRPr lang="zh-CN" altLang="en-US"/>
        </a:p>
      </dgm:t>
    </dgm:pt>
    <dgm:pt modelId="{C1CDCD56-0F49-AB43-B3CC-0F6500FEE0D9}" type="sibTrans" cxnId="{73B73D48-4DD8-4744-87E4-A6B0079CE2E4}">
      <dgm:prSet/>
      <dgm:spPr/>
      <dgm:t>
        <a:bodyPr/>
        <a:lstStyle/>
        <a:p>
          <a:endParaRPr lang="zh-CN" altLang="en-US"/>
        </a:p>
      </dgm:t>
    </dgm:pt>
    <dgm:pt modelId="{2673B039-C89F-ED4F-A97F-1DFFB694A74C}" type="pres">
      <dgm:prSet presAssocID="{377BEED9-A469-5348-8350-CA6A0A9AEE85}" presName="vert0" presStyleCnt="0">
        <dgm:presLayoutVars>
          <dgm:dir/>
          <dgm:animOne val="branch"/>
          <dgm:animLvl val="lvl"/>
        </dgm:presLayoutVars>
      </dgm:prSet>
      <dgm:spPr/>
    </dgm:pt>
    <dgm:pt modelId="{7828F11B-910D-6F4A-9351-78D1894C7E42}" type="pres">
      <dgm:prSet presAssocID="{346B2082-0771-5942-8D76-0B1FA079C187}" presName="thickLine" presStyleLbl="alignNode1" presStyleIdx="0" presStyleCnt="4"/>
      <dgm:spPr/>
    </dgm:pt>
    <dgm:pt modelId="{5A420E0B-097C-BB4C-A9E9-BC8F7248B72D}" type="pres">
      <dgm:prSet presAssocID="{346B2082-0771-5942-8D76-0B1FA079C187}" presName="horz1" presStyleCnt="0"/>
      <dgm:spPr/>
    </dgm:pt>
    <dgm:pt modelId="{D68FD41C-F48D-C145-90E7-524162691F1D}" type="pres">
      <dgm:prSet presAssocID="{346B2082-0771-5942-8D76-0B1FA079C187}" presName="tx1" presStyleLbl="revTx" presStyleIdx="0" presStyleCnt="4"/>
      <dgm:spPr/>
    </dgm:pt>
    <dgm:pt modelId="{5FEDFEA1-0E6E-794F-97E4-D08F9ED4F3BD}" type="pres">
      <dgm:prSet presAssocID="{346B2082-0771-5942-8D76-0B1FA079C187}" presName="vert1" presStyleCnt="0"/>
      <dgm:spPr/>
    </dgm:pt>
    <dgm:pt modelId="{FEE7AEFD-6D2F-4B47-AF4E-A153EFA57F9C}" type="pres">
      <dgm:prSet presAssocID="{965A7A43-FE45-9A4D-BCCB-C2EBBF5255BD}" presName="thickLine" presStyleLbl="alignNode1" presStyleIdx="1" presStyleCnt="4"/>
      <dgm:spPr/>
    </dgm:pt>
    <dgm:pt modelId="{0287103E-058A-C24F-B5B0-6021717E7314}" type="pres">
      <dgm:prSet presAssocID="{965A7A43-FE45-9A4D-BCCB-C2EBBF5255BD}" presName="horz1" presStyleCnt="0"/>
      <dgm:spPr/>
    </dgm:pt>
    <dgm:pt modelId="{8D990569-2FDE-2E45-8E22-992AC43DB532}" type="pres">
      <dgm:prSet presAssocID="{965A7A43-FE45-9A4D-BCCB-C2EBBF5255BD}" presName="tx1" presStyleLbl="revTx" presStyleIdx="1" presStyleCnt="4"/>
      <dgm:spPr/>
    </dgm:pt>
    <dgm:pt modelId="{084F8A51-1402-F945-8BE1-68C989797EC3}" type="pres">
      <dgm:prSet presAssocID="{965A7A43-FE45-9A4D-BCCB-C2EBBF5255BD}" presName="vert1" presStyleCnt="0"/>
      <dgm:spPr/>
    </dgm:pt>
    <dgm:pt modelId="{C38B961F-ACA6-BA4F-A46C-5C63A05A9838}" type="pres">
      <dgm:prSet presAssocID="{407CBB9E-7AE8-E54C-B494-29CD7A4B5B76}" presName="thickLine" presStyleLbl="alignNode1" presStyleIdx="2" presStyleCnt="4"/>
      <dgm:spPr/>
    </dgm:pt>
    <dgm:pt modelId="{49304A28-BFD7-284F-835B-126C73E82D4F}" type="pres">
      <dgm:prSet presAssocID="{407CBB9E-7AE8-E54C-B494-29CD7A4B5B76}" presName="horz1" presStyleCnt="0"/>
      <dgm:spPr/>
    </dgm:pt>
    <dgm:pt modelId="{E50FE971-2B3A-E94F-8840-FA2146313CB2}" type="pres">
      <dgm:prSet presAssocID="{407CBB9E-7AE8-E54C-B494-29CD7A4B5B76}" presName="tx1" presStyleLbl="revTx" presStyleIdx="2" presStyleCnt="4" custScaleY="62579"/>
      <dgm:spPr/>
    </dgm:pt>
    <dgm:pt modelId="{2E0586DF-7AF8-0041-B636-73F747E9B5C4}" type="pres">
      <dgm:prSet presAssocID="{407CBB9E-7AE8-E54C-B494-29CD7A4B5B76}" presName="vert1" presStyleCnt="0"/>
      <dgm:spPr/>
    </dgm:pt>
    <dgm:pt modelId="{F040EFA1-BE16-284C-A28A-4C4464679870}" type="pres">
      <dgm:prSet presAssocID="{A99160C3-E365-634E-A7A3-E4787C8E29E9}" presName="thickLine" presStyleLbl="alignNode1" presStyleIdx="3" presStyleCnt="4"/>
      <dgm:spPr/>
    </dgm:pt>
    <dgm:pt modelId="{290822DF-E4D0-E44F-A173-F09CAF08301F}" type="pres">
      <dgm:prSet presAssocID="{A99160C3-E365-634E-A7A3-E4787C8E29E9}" presName="horz1" presStyleCnt="0"/>
      <dgm:spPr/>
    </dgm:pt>
    <dgm:pt modelId="{02CCE4A7-0F98-9B48-88AC-0AC9E2A21FB1}" type="pres">
      <dgm:prSet presAssocID="{A99160C3-E365-634E-A7A3-E4787C8E29E9}" presName="tx1" presStyleLbl="revTx" presStyleIdx="3" presStyleCnt="4" custScaleY="165945"/>
      <dgm:spPr/>
    </dgm:pt>
    <dgm:pt modelId="{C6E4C77F-C26A-1948-A89D-2E456875B74D}" type="pres">
      <dgm:prSet presAssocID="{A99160C3-E365-634E-A7A3-E4787C8E29E9}" presName="vert1" presStyleCnt="0"/>
      <dgm:spPr/>
    </dgm:pt>
  </dgm:ptLst>
  <dgm:cxnLst>
    <dgm:cxn modelId="{B8C77A11-87A4-449F-A66D-147CF41CE746}" type="presOf" srcId="{A99160C3-E365-634E-A7A3-E4787C8E29E9}" destId="{02CCE4A7-0F98-9B48-88AC-0AC9E2A21FB1}" srcOrd="0" destOrd="0" presId="urn:microsoft.com/office/officeart/2008/layout/LinedList"/>
    <dgm:cxn modelId="{759FC924-E2AE-48B5-BB84-95B3DA894595}" srcId="{377BEED9-A469-5348-8350-CA6A0A9AEE85}" destId="{965A7A43-FE45-9A4D-BCCB-C2EBBF5255BD}" srcOrd="1" destOrd="0" parTransId="{547E56B9-8359-FD41-9755-1A22B5681D18}" sibTransId="{D87C65D9-01FD-F74C-B7EF-9AD355D2ECB9}"/>
    <dgm:cxn modelId="{73B73D48-4DD8-4744-87E4-A6B0079CE2E4}" srcId="{377BEED9-A469-5348-8350-CA6A0A9AEE85}" destId="{A99160C3-E365-634E-A7A3-E4787C8E29E9}" srcOrd="3" destOrd="0" parTransId="{3EDB6D74-68E4-CC40-BB7D-49098762C0B2}" sibTransId="{C1CDCD56-0F49-AB43-B3CC-0F6500FEE0D9}"/>
    <dgm:cxn modelId="{3BBDCE5D-A14D-4622-9441-BF6B7771E495}" type="presOf" srcId="{965A7A43-FE45-9A4D-BCCB-C2EBBF5255BD}" destId="{8D990569-2FDE-2E45-8E22-992AC43DB532}" srcOrd="0" destOrd="0" presId="urn:microsoft.com/office/officeart/2008/layout/LinedList"/>
    <dgm:cxn modelId="{22742764-EE9C-4089-842E-DEC73A56128E}" srcId="{377BEED9-A469-5348-8350-CA6A0A9AEE85}" destId="{407CBB9E-7AE8-E54C-B494-29CD7A4B5B76}" srcOrd="2" destOrd="0" parTransId="{834B46B1-872F-1C42-8561-1DB972F14AFA}" sibTransId="{C63628E8-0B6E-BF4D-AB35-07C4DF8D0325}"/>
    <dgm:cxn modelId="{BDDE2F6A-91F0-4489-857B-40A0778FD647}" type="presOf" srcId="{407CBB9E-7AE8-E54C-B494-29CD7A4B5B76}" destId="{E50FE971-2B3A-E94F-8840-FA2146313CB2}" srcOrd="0" destOrd="0" presId="urn:microsoft.com/office/officeart/2008/layout/LinedList"/>
    <dgm:cxn modelId="{429A7682-BBDD-48F0-8FA7-CD82C1E25AC1}" type="presOf" srcId="{377BEED9-A469-5348-8350-CA6A0A9AEE85}" destId="{2673B039-C89F-ED4F-A97F-1DFFB694A74C}" srcOrd="0" destOrd="0" presId="urn:microsoft.com/office/officeart/2008/layout/LinedList"/>
    <dgm:cxn modelId="{3B0846A2-68DA-40CE-8764-7B433C06F454}" type="presOf" srcId="{346B2082-0771-5942-8D76-0B1FA079C187}" destId="{D68FD41C-F48D-C145-90E7-524162691F1D}" srcOrd="0" destOrd="0" presId="urn:microsoft.com/office/officeart/2008/layout/LinedList"/>
    <dgm:cxn modelId="{E8A981D4-F8BC-4C13-8B32-81999CC23E29}" srcId="{377BEED9-A469-5348-8350-CA6A0A9AEE85}" destId="{346B2082-0771-5942-8D76-0B1FA079C187}" srcOrd="0" destOrd="0" parTransId="{8C98C1B0-436C-FD4E-AB3C-68A41FE86DDD}" sibTransId="{F4FA80A9-5F67-A140-B7F7-7566DD370775}"/>
    <dgm:cxn modelId="{47256AF1-2BBE-4B20-A08A-FFD563375655}" type="presParOf" srcId="{2673B039-C89F-ED4F-A97F-1DFFB694A74C}" destId="{7828F11B-910D-6F4A-9351-78D1894C7E42}" srcOrd="0" destOrd="0" presId="urn:microsoft.com/office/officeart/2008/layout/LinedList"/>
    <dgm:cxn modelId="{F917D382-2D59-4638-BE9E-1C5CF2FA7A71}" type="presParOf" srcId="{2673B039-C89F-ED4F-A97F-1DFFB694A74C}" destId="{5A420E0B-097C-BB4C-A9E9-BC8F7248B72D}" srcOrd="1" destOrd="0" presId="urn:microsoft.com/office/officeart/2008/layout/LinedList"/>
    <dgm:cxn modelId="{C03C14BC-1763-4CD5-891E-392055C26993}" type="presParOf" srcId="{5A420E0B-097C-BB4C-A9E9-BC8F7248B72D}" destId="{D68FD41C-F48D-C145-90E7-524162691F1D}" srcOrd="0" destOrd="0" presId="urn:microsoft.com/office/officeart/2008/layout/LinedList"/>
    <dgm:cxn modelId="{A05DB7EE-668D-462E-8A18-4B208CC47CA7}" type="presParOf" srcId="{5A420E0B-097C-BB4C-A9E9-BC8F7248B72D}" destId="{5FEDFEA1-0E6E-794F-97E4-D08F9ED4F3BD}" srcOrd="1" destOrd="0" presId="urn:microsoft.com/office/officeart/2008/layout/LinedList"/>
    <dgm:cxn modelId="{86F6AE23-C351-41FA-82A6-D4BDF84C148A}" type="presParOf" srcId="{2673B039-C89F-ED4F-A97F-1DFFB694A74C}" destId="{FEE7AEFD-6D2F-4B47-AF4E-A153EFA57F9C}" srcOrd="2" destOrd="0" presId="urn:microsoft.com/office/officeart/2008/layout/LinedList"/>
    <dgm:cxn modelId="{433EC19D-E3F6-441E-B1BA-D107901CCD80}" type="presParOf" srcId="{2673B039-C89F-ED4F-A97F-1DFFB694A74C}" destId="{0287103E-058A-C24F-B5B0-6021717E7314}" srcOrd="3" destOrd="0" presId="urn:microsoft.com/office/officeart/2008/layout/LinedList"/>
    <dgm:cxn modelId="{FB13E382-5E8C-4C42-A198-027C969C387C}" type="presParOf" srcId="{0287103E-058A-C24F-B5B0-6021717E7314}" destId="{8D990569-2FDE-2E45-8E22-992AC43DB532}" srcOrd="0" destOrd="0" presId="urn:microsoft.com/office/officeart/2008/layout/LinedList"/>
    <dgm:cxn modelId="{FDF70228-197A-40A7-BA69-AC44C61612F8}" type="presParOf" srcId="{0287103E-058A-C24F-B5B0-6021717E7314}" destId="{084F8A51-1402-F945-8BE1-68C989797EC3}" srcOrd="1" destOrd="0" presId="urn:microsoft.com/office/officeart/2008/layout/LinedList"/>
    <dgm:cxn modelId="{D8FD4C0B-8222-4D30-8CCD-5C7AA194A60A}" type="presParOf" srcId="{2673B039-C89F-ED4F-A97F-1DFFB694A74C}" destId="{C38B961F-ACA6-BA4F-A46C-5C63A05A9838}" srcOrd="4" destOrd="0" presId="urn:microsoft.com/office/officeart/2008/layout/LinedList"/>
    <dgm:cxn modelId="{D2DE2D46-2EEA-4DFE-9A06-F8A4371EA95F}" type="presParOf" srcId="{2673B039-C89F-ED4F-A97F-1DFFB694A74C}" destId="{49304A28-BFD7-284F-835B-126C73E82D4F}" srcOrd="5" destOrd="0" presId="urn:microsoft.com/office/officeart/2008/layout/LinedList"/>
    <dgm:cxn modelId="{2BB91AE2-1D8A-4B45-8B05-6B3DC087711A}" type="presParOf" srcId="{49304A28-BFD7-284F-835B-126C73E82D4F}" destId="{E50FE971-2B3A-E94F-8840-FA2146313CB2}" srcOrd="0" destOrd="0" presId="urn:microsoft.com/office/officeart/2008/layout/LinedList"/>
    <dgm:cxn modelId="{96590ABA-2730-442E-9FCB-1F9AF2A0954C}" type="presParOf" srcId="{49304A28-BFD7-284F-835B-126C73E82D4F}" destId="{2E0586DF-7AF8-0041-B636-73F747E9B5C4}" srcOrd="1" destOrd="0" presId="urn:microsoft.com/office/officeart/2008/layout/LinedList"/>
    <dgm:cxn modelId="{CD6A572D-CA33-49AB-A29A-3A433D04E4FB}" type="presParOf" srcId="{2673B039-C89F-ED4F-A97F-1DFFB694A74C}" destId="{F040EFA1-BE16-284C-A28A-4C4464679870}" srcOrd="6" destOrd="0" presId="urn:microsoft.com/office/officeart/2008/layout/LinedList"/>
    <dgm:cxn modelId="{35DA8B73-CDAB-4D54-8543-9669E394CA74}" type="presParOf" srcId="{2673B039-C89F-ED4F-A97F-1DFFB694A74C}" destId="{290822DF-E4D0-E44F-A173-F09CAF08301F}" srcOrd="7" destOrd="0" presId="urn:microsoft.com/office/officeart/2008/layout/LinedList"/>
    <dgm:cxn modelId="{5EEFF940-EF9F-45B3-9F63-C1A4E4F9C050}" type="presParOf" srcId="{290822DF-E4D0-E44F-A173-F09CAF08301F}" destId="{02CCE4A7-0F98-9B48-88AC-0AC9E2A21FB1}" srcOrd="0" destOrd="0" presId="urn:microsoft.com/office/officeart/2008/layout/LinedList"/>
    <dgm:cxn modelId="{B069738A-BA1B-4EF3-B590-9CEF8DB7E9E3}" type="presParOf" srcId="{290822DF-E4D0-E44F-A173-F09CAF08301F}" destId="{C6E4C77F-C26A-1948-A89D-2E456875B74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9B5992C-AC73-8547-B743-D3CA5AA18C1F}" type="doc">
      <dgm:prSet loTypeId="urn:microsoft.com/office/officeart/2008/layout/LinedList" loCatId="list" qsTypeId="urn:microsoft.com/office/officeart/2005/8/quickstyle/simple1#38" qsCatId="simple" csTypeId="urn:microsoft.com/office/officeart/2005/8/colors/colorful1#19" csCatId="colorful" phldr="1"/>
      <dgm:spPr/>
      <dgm:t>
        <a:bodyPr/>
        <a:lstStyle/>
        <a:p>
          <a:endParaRPr lang="zh-CN" altLang="en-US"/>
        </a:p>
      </dgm:t>
    </dgm:pt>
    <dgm:pt modelId="{5550D079-4033-324F-87B2-8C0341D8EB48}">
      <dgm:prSet phldrT="[文本]"/>
      <dgm:spPr/>
      <dgm:t>
        <a:bodyPr/>
        <a:lstStyle/>
        <a:p>
          <a:r>
            <a:rPr lang="zh-CN" altLang="en-US" dirty="0"/>
            <a:t>可比实例正常价格</a:t>
          </a:r>
          <a:r>
            <a:rPr lang="en-US" altLang="zh-CN" dirty="0"/>
            <a:t>=</a:t>
          </a:r>
          <a:r>
            <a:rPr lang="zh-CN" altLang="en-US" dirty="0"/>
            <a:t>可比实例成交价格</a:t>
          </a:r>
          <a:r>
            <a:rPr lang="en-US" altLang="zh-CN" dirty="0"/>
            <a:t>+</a:t>
          </a:r>
          <a:r>
            <a:rPr lang="zh-CN" altLang="en-US" dirty="0"/>
            <a:t>（或</a:t>
          </a:r>
          <a:r>
            <a:rPr lang="en-US" altLang="zh-CN" dirty="0"/>
            <a:t>-</a:t>
          </a:r>
          <a:r>
            <a:rPr lang="zh-CN" altLang="en-US" dirty="0"/>
            <a:t>）交易情况修正金额</a:t>
          </a:r>
          <a:endParaRPr lang="en-US" altLang="zh-CN" dirty="0"/>
        </a:p>
        <a:p>
          <a:r>
            <a:rPr lang="zh-CN" altLang="en-US" dirty="0"/>
            <a:t>可比实例正常价格</a:t>
          </a:r>
          <a:r>
            <a:rPr lang="en-US" altLang="zh-CN" dirty="0"/>
            <a:t>=</a:t>
          </a:r>
          <a:r>
            <a:rPr lang="zh-CN" altLang="en-US" dirty="0"/>
            <a:t>可比实例成交价格*交易情况修正系数</a:t>
          </a:r>
        </a:p>
      </dgm:t>
    </dgm:pt>
    <dgm:pt modelId="{4DF0776A-2A01-0C45-A180-B0914A8CC815}" type="parTrans" cxnId="{EA4F43D6-4DE4-49D7-95AE-23AF48410095}">
      <dgm:prSet/>
      <dgm:spPr/>
      <dgm:t>
        <a:bodyPr/>
        <a:lstStyle/>
        <a:p>
          <a:endParaRPr lang="zh-CN" altLang="en-US"/>
        </a:p>
      </dgm:t>
    </dgm:pt>
    <dgm:pt modelId="{82178D4E-343A-F849-B18E-7C2368E5AA3C}" type="sibTrans" cxnId="{EA4F43D6-4DE4-49D7-95AE-23AF48410095}">
      <dgm:prSet/>
      <dgm:spPr/>
      <dgm:t>
        <a:bodyPr/>
        <a:lstStyle/>
        <a:p>
          <a:endParaRPr lang="zh-CN" altLang="en-US"/>
        </a:p>
      </dgm:t>
    </dgm:pt>
    <dgm:pt modelId="{E788AABA-23FB-BC4D-A9B3-E3312B6B2DEB}">
      <dgm:prSet phldrT="[文本]" phldr="0" custT="0"/>
      <dgm:spPr/>
      <dgm:t>
        <a:bodyPr vert="horz" wrap="square"/>
        <a:lstStyle/>
        <a:p>
          <a:pPr>
            <a:lnSpc>
              <a:spcPct val="100000"/>
            </a:lnSpc>
            <a:spcBef>
              <a:spcPct val="0"/>
            </a:spcBef>
            <a:spcAft>
              <a:spcPct val="35000"/>
            </a:spcAft>
          </a:pPr>
          <a:r>
            <a:rPr lang="zh-CN" altLang="en-US" dirty="0"/>
            <a:t>例题</a:t>
          </a:r>
          <a:r>
            <a:rPr lang="en-US" altLang="zh-CN" dirty="0"/>
            <a:t>15:</a:t>
          </a:r>
          <a:r>
            <a:rPr lang="zh-CN" altLang="en-US" dirty="0"/>
            <a:t>某宗房地产建筑面积</a:t>
          </a:r>
          <a:r>
            <a:rPr lang="en-US" altLang="zh-CN" dirty="0"/>
            <a:t>100</a:t>
          </a:r>
          <a:r>
            <a:rPr lang="zh-CN" altLang="en-US" dirty="0"/>
            <a:t>平方米，成交价格为</a:t>
          </a:r>
          <a:r>
            <a:rPr lang="en-US" altLang="zh-CN" dirty="0"/>
            <a:t>5000</a:t>
          </a:r>
          <a:r>
            <a:rPr lang="zh-CN" altLang="en-US" dirty="0"/>
            <a:t>元</a:t>
          </a:r>
          <a:r>
            <a:rPr lang="en-US" altLang="zh-CN" dirty="0"/>
            <a:t>/</a:t>
          </a:r>
          <a:r>
            <a:rPr lang="zh-CN" altLang="en-US" dirty="0"/>
            <a:t>平方米，交易情况较正常交易情况低</a:t>
          </a:r>
          <a:r>
            <a:rPr lang="en-US" altLang="zh-CN" dirty="0"/>
            <a:t>10%</a:t>
          </a:r>
          <a:r>
            <a:rPr lang="zh-CN" altLang="en-US" dirty="0"/>
            <a:t>。求正常交易价格。</a:t>
          </a:r>
          <a:endParaRPr/>
        </a:p>
      </dgm:t>
    </dgm:pt>
    <dgm:pt modelId="{C0C1574A-3AC1-C345-83A2-0054D2283D4D}" type="parTrans" cxnId="{BA8127DC-D2E9-4B2B-B0E0-3F1FAEE2EB5E}">
      <dgm:prSet/>
      <dgm:spPr/>
      <dgm:t>
        <a:bodyPr/>
        <a:lstStyle/>
        <a:p>
          <a:endParaRPr lang="zh-CN" altLang="en-US"/>
        </a:p>
      </dgm:t>
    </dgm:pt>
    <dgm:pt modelId="{BFB6EFB3-2EE2-BD45-BA09-82336489A6AA}" type="sibTrans" cxnId="{BA8127DC-D2E9-4B2B-B0E0-3F1FAEE2EB5E}">
      <dgm:prSet/>
      <dgm:spPr/>
      <dgm:t>
        <a:bodyPr/>
        <a:lstStyle/>
        <a:p>
          <a:endParaRPr lang="zh-CN" altLang="en-US"/>
        </a:p>
      </dgm:t>
    </dgm:pt>
    <dgm:pt modelId="{AD4D7E39-90C0-574A-B56A-2F38DCE618CE}">
      <dgm:prSet phldrT="[文本]"/>
      <dgm:spPr/>
      <dgm:t>
        <a:bodyPr/>
        <a:lstStyle/>
        <a:p>
          <a:r>
            <a:rPr lang="zh-CN" altLang="en-US" dirty="0"/>
            <a:t>正常交易价格*（</a:t>
          </a:r>
          <a:r>
            <a:rPr lang="en-US" altLang="zh-CN" dirty="0"/>
            <a:t>1-10%</a:t>
          </a:r>
          <a:r>
            <a:rPr lang="zh-CN" altLang="en-US" dirty="0"/>
            <a:t>）</a:t>
          </a:r>
          <a:r>
            <a:rPr lang="en-US" altLang="zh-CN" dirty="0"/>
            <a:t>=</a:t>
          </a:r>
          <a:r>
            <a:rPr lang="zh-CN" altLang="en-US" dirty="0"/>
            <a:t>成交价格</a:t>
          </a:r>
          <a:endParaRPr lang="en-US" altLang="zh-CN" dirty="0"/>
        </a:p>
        <a:p>
          <a:r>
            <a:rPr lang="zh-CN" altLang="en-US" dirty="0"/>
            <a:t>正常交易价格*（</a:t>
          </a:r>
          <a:r>
            <a:rPr lang="en-US" altLang="zh-CN" dirty="0"/>
            <a:t>1-10%</a:t>
          </a:r>
          <a:r>
            <a:rPr lang="zh-CN" altLang="en-US" dirty="0"/>
            <a:t>）</a:t>
          </a:r>
          <a:r>
            <a:rPr lang="en-US" altLang="zh-CN" dirty="0"/>
            <a:t>=5000</a:t>
          </a:r>
        </a:p>
        <a:p>
          <a:r>
            <a:rPr lang="zh-CN" altLang="en-US" dirty="0"/>
            <a:t>正常交易价格（单价）</a:t>
          </a:r>
          <a:r>
            <a:rPr lang="en-US" altLang="zh-CN" dirty="0"/>
            <a:t>=5000/0.9=5555.56</a:t>
          </a:r>
          <a:r>
            <a:rPr lang="zh-CN" altLang="en-US" dirty="0"/>
            <a:t>元</a:t>
          </a:r>
          <a:r>
            <a:rPr lang="en-US" altLang="zh-CN" dirty="0"/>
            <a:t>/</a:t>
          </a:r>
          <a:r>
            <a:rPr lang="zh-CN" altLang="en-US" dirty="0"/>
            <a:t>平方米</a:t>
          </a:r>
          <a:endParaRPr lang="en-US" altLang="zh-CN" dirty="0"/>
        </a:p>
        <a:p>
          <a:r>
            <a:rPr lang="zh-CN" altLang="en-US" dirty="0"/>
            <a:t>正常交易价格（总价）</a:t>
          </a:r>
          <a:r>
            <a:rPr lang="en-US" altLang="zh-CN" dirty="0"/>
            <a:t>=5000</a:t>
          </a:r>
          <a:r>
            <a:rPr lang="zh-CN" altLang="en-US" dirty="0"/>
            <a:t>*</a:t>
          </a:r>
          <a:r>
            <a:rPr lang="en-US" altLang="zh-CN" dirty="0"/>
            <a:t>100/0.9=555556</a:t>
          </a:r>
          <a:r>
            <a:rPr lang="zh-CN" altLang="en-US" dirty="0"/>
            <a:t>元</a:t>
          </a:r>
          <a:endParaRPr lang="en-US" altLang="zh-CN" dirty="0"/>
        </a:p>
      </dgm:t>
    </dgm:pt>
    <dgm:pt modelId="{50F76A24-97ED-8741-AF95-ECFE0A040958}" type="parTrans" cxnId="{AB93D47E-5879-4B97-9147-A1245AC53039}">
      <dgm:prSet/>
      <dgm:spPr/>
      <dgm:t>
        <a:bodyPr/>
        <a:lstStyle/>
        <a:p>
          <a:endParaRPr lang="zh-CN" altLang="en-US"/>
        </a:p>
      </dgm:t>
    </dgm:pt>
    <dgm:pt modelId="{EA02AE51-E288-4E41-9046-731AD602F443}" type="sibTrans" cxnId="{AB93D47E-5879-4B97-9147-A1245AC53039}">
      <dgm:prSet/>
      <dgm:spPr/>
      <dgm:t>
        <a:bodyPr/>
        <a:lstStyle/>
        <a:p>
          <a:endParaRPr lang="zh-CN" altLang="en-US"/>
        </a:p>
      </dgm:t>
    </dgm:pt>
    <dgm:pt modelId="{9BF764E9-516D-6D41-942A-C097B2DE0EF2}" type="pres">
      <dgm:prSet presAssocID="{B9B5992C-AC73-8547-B743-D3CA5AA18C1F}" presName="vert0" presStyleCnt="0">
        <dgm:presLayoutVars>
          <dgm:dir/>
          <dgm:animOne val="branch"/>
          <dgm:animLvl val="lvl"/>
        </dgm:presLayoutVars>
      </dgm:prSet>
      <dgm:spPr/>
    </dgm:pt>
    <dgm:pt modelId="{C945A3B8-2D8F-754E-8A1A-50F7746E03E1}" type="pres">
      <dgm:prSet presAssocID="{5550D079-4033-324F-87B2-8C0341D8EB48}" presName="thickLine" presStyleLbl="alignNode1" presStyleIdx="0" presStyleCnt="3"/>
      <dgm:spPr/>
    </dgm:pt>
    <dgm:pt modelId="{9408BEA0-69DA-384C-94E7-FDB8BFDD24CB}" type="pres">
      <dgm:prSet presAssocID="{5550D079-4033-324F-87B2-8C0341D8EB48}" presName="horz1" presStyleCnt="0"/>
      <dgm:spPr/>
    </dgm:pt>
    <dgm:pt modelId="{62AFFEB9-7D34-3F45-B986-AC2C9150C472}" type="pres">
      <dgm:prSet presAssocID="{5550D079-4033-324F-87B2-8C0341D8EB48}" presName="tx1" presStyleLbl="revTx" presStyleIdx="0" presStyleCnt="3"/>
      <dgm:spPr/>
    </dgm:pt>
    <dgm:pt modelId="{D84393FA-EC18-0E4A-BAA7-99EFCACC184D}" type="pres">
      <dgm:prSet presAssocID="{5550D079-4033-324F-87B2-8C0341D8EB48}" presName="vert1" presStyleCnt="0"/>
      <dgm:spPr/>
    </dgm:pt>
    <dgm:pt modelId="{316DDAA5-15C3-D94B-A544-5E10453C683C}" type="pres">
      <dgm:prSet presAssocID="{E788AABA-23FB-BC4D-A9B3-E3312B6B2DEB}" presName="thickLine" presStyleLbl="alignNode1" presStyleIdx="1" presStyleCnt="3"/>
      <dgm:spPr/>
    </dgm:pt>
    <dgm:pt modelId="{A4726389-5ABC-584C-95C0-D96F8B30E211}" type="pres">
      <dgm:prSet presAssocID="{E788AABA-23FB-BC4D-A9B3-E3312B6B2DEB}" presName="horz1" presStyleCnt="0"/>
      <dgm:spPr/>
    </dgm:pt>
    <dgm:pt modelId="{D672F209-9828-244F-A158-19C2CEDA36C6}" type="pres">
      <dgm:prSet presAssocID="{E788AABA-23FB-BC4D-A9B3-E3312B6B2DEB}" presName="tx1" presStyleLbl="revTx" presStyleIdx="1" presStyleCnt="3" custScaleY="62949"/>
      <dgm:spPr/>
    </dgm:pt>
    <dgm:pt modelId="{3423D621-0A85-1C4D-872D-F400416361D6}" type="pres">
      <dgm:prSet presAssocID="{E788AABA-23FB-BC4D-A9B3-E3312B6B2DEB}" presName="vert1" presStyleCnt="0"/>
      <dgm:spPr/>
    </dgm:pt>
    <dgm:pt modelId="{B51EBB26-3ACD-F44E-B90F-4D3A98105823}" type="pres">
      <dgm:prSet presAssocID="{AD4D7E39-90C0-574A-B56A-2F38DCE618CE}" presName="thickLine" presStyleLbl="alignNode1" presStyleIdx="2" presStyleCnt="3"/>
      <dgm:spPr/>
    </dgm:pt>
    <dgm:pt modelId="{2CFBD77E-170A-E441-AEBD-94F8EF3736C3}" type="pres">
      <dgm:prSet presAssocID="{AD4D7E39-90C0-574A-B56A-2F38DCE618CE}" presName="horz1" presStyleCnt="0"/>
      <dgm:spPr/>
    </dgm:pt>
    <dgm:pt modelId="{B1235E37-8CC5-F749-911C-D3320E845B71}" type="pres">
      <dgm:prSet presAssocID="{AD4D7E39-90C0-574A-B56A-2F38DCE618CE}" presName="tx1" presStyleLbl="revTx" presStyleIdx="2" presStyleCnt="3"/>
      <dgm:spPr/>
    </dgm:pt>
    <dgm:pt modelId="{F1B74BF4-BF44-ED4D-A572-2CC0A7077E9A}" type="pres">
      <dgm:prSet presAssocID="{AD4D7E39-90C0-574A-B56A-2F38DCE618CE}" presName="vert1" presStyleCnt="0"/>
      <dgm:spPr/>
    </dgm:pt>
  </dgm:ptLst>
  <dgm:cxnLst>
    <dgm:cxn modelId="{6997E325-D763-4242-A004-482140193339}" type="presOf" srcId="{5550D079-4033-324F-87B2-8C0341D8EB48}" destId="{62AFFEB9-7D34-3F45-B986-AC2C9150C472}" srcOrd="0" destOrd="0" presId="urn:microsoft.com/office/officeart/2008/layout/LinedList"/>
    <dgm:cxn modelId="{147B142E-FE1D-4828-ADB9-5C2E0E38CA86}" type="presOf" srcId="{E788AABA-23FB-BC4D-A9B3-E3312B6B2DEB}" destId="{D672F209-9828-244F-A158-19C2CEDA36C6}" srcOrd="0" destOrd="0" presId="urn:microsoft.com/office/officeart/2008/layout/LinedList"/>
    <dgm:cxn modelId="{AB93D47E-5879-4B97-9147-A1245AC53039}" srcId="{B9B5992C-AC73-8547-B743-D3CA5AA18C1F}" destId="{AD4D7E39-90C0-574A-B56A-2F38DCE618CE}" srcOrd="2" destOrd="0" parTransId="{50F76A24-97ED-8741-AF95-ECFE0A040958}" sibTransId="{EA02AE51-E288-4E41-9046-731AD602F443}"/>
    <dgm:cxn modelId="{B7BA5B80-7352-4756-B5AE-8263E57217ED}" type="presOf" srcId="{B9B5992C-AC73-8547-B743-D3CA5AA18C1F}" destId="{9BF764E9-516D-6D41-942A-C097B2DE0EF2}" srcOrd="0" destOrd="0" presId="urn:microsoft.com/office/officeart/2008/layout/LinedList"/>
    <dgm:cxn modelId="{EA4F43D6-4DE4-49D7-95AE-23AF48410095}" srcId="{B9B5992C-AC73-8547-B743-D3CA5AA18C1F}" destId="{5550D079-4033-324F-87B2-8C0341D8EB48}" srcOrd="0" destOrd="0" parTransId="{4DF0776A-2A01-0C45-A180-B0914A8CC815}" sibTransId="{82178D4E-343A-F849-B18E-7C2368E5AA3C}"/>
    <dgm:cxn modelId="{BA8127DC-D2E9-4B2B-B0E0-3F1FAEE2EB5E}" srcId="{B9B5992C-AC73-8547-B743-D3CA5AA18C1F}" destId="{E788AABA-23FB-BC4D-A9B3-E3312B6B2DEB}" srcOrd="1" destOrd="0" parTransId="{C0C1574A-3AC1-C345-83A2-0054D2283D4D}" sibTransId="{BFB6EFB3-2EE2-BD45-BA09-82336489A6AA}"/>
    <dgm:cxn modelId="{B1C4DCDF-73E1-4679-908C-4FD8C08A3B20}" type="presOf" srcId="{AD4D7E39-90C0-574A-B56A-2F38DCE618CE}" destId="{B1235E37-8CC5-F749-911C-D3320E845B71}" srcOrd="0" destOrd="0" presId="urn:microsoft.com/office/officeart/2008/layout/LinedList"/>
    <dgm:cxn modelId="{CF9F8579-082B-4DC0-9806-E93E34EA994F}" type="presParOf" srcId="{9BF764E9-516D-6D41-942A-C097B2DE0EF2}" destId="{C945A3B8-2D8F-754E-8A1A-50F7746E03E1}" srcOrd="0" destOrd="0" presId="urn:microsoft.com/office/officeart/2008/layout/LinedList"/>
    <dgm:cxn modelId="{D8E10FD0-53A1-48AF-ABC5-58C7A94B7639}" type="presParOf" srcId="{9BF764E9-516D-6D41-942A-C097B2DE0EF2}" destId="{9408BEA0-69DA-384C-94E7-FDB8BFDD24CB}" srcOrd="1" destOrd="0" presId="urn:microsoft.com/office/officeart/2008/layout/LinedList"/>
    <dgm:cxn modelId="{2D57A38B-C040-48B9-B30B-C17DA1B12002}" type="presParOf" srcId="{9408BEA0-69DA-384C-94E7-FDB8BFDD24CB}" destId="{62AFFEB9-7D34-3F45-B986-AC2C9150C472}" srcOrd="0" destOrd="0" presId="urn:microsoft.com/office/officeart/2008/layout/LinedList"/>
    <dgm:cxn modelId="{289E188D-A3FE-4003-B42C-E32CF3731BF9}" type="presParOf" srcId="{9408BEA0-69DA-384C-94E7-FDB8BFDD24CB}" destId="{D84393FA-EC18-0E4A-BAA7-99EFCACC184D}" srcOrd="1" destOrd="0" presId="urn:microsoft.com/office/officeart/2008/layout/LinedList"/>
    <dgm:cxn modelId="{683917F6-7E23-4EB2-9DFD-D2528DC645E5}" type="presParOf" srcId="{9BF764E9-516D-6D41-942A-C097B2DE0EF2}" destId="{316DDAA5-15C3-D94B-A544-5E10453C683C}" srcOrd="2" destOrd="0" presId="urn:microsoft.com/office/officeart/2008/layout/LinedList"/>
    <dgm:cxn modelId="{75063870-E9C5-4C26-B5A1-5E1579AAB0F1}" type="presParOf" srcId="{9BF764E9-516D-6D41-942A-C097B2DE0EF2}" destId="{A4726389-5ABC-584C-95C0-D96F8B30E211}" srcOrd="3" destOrd="0" presId="urn:microsoft.com/office/officeart/2008/layout/LinedList"/>
    <dgm:cxn modelId="{A24AD346-A6AF-49C8-A455-C2FE14BFF476}" type="presParOf" srcId="{A4726389-5ABC-584C-95C0-D96F8B30E211}" destId="{D672F209-9828-244F-A158-19C2CEDA36C6}" srcOrd="0" destOrd="0" presId="urn:microsoft.com/office/officeart/2008/layout/LinedList"/>
    <dgm:cxn modelId="{38795813-9CF5-4303-98BB-1CD6DEE48D35}" type="presParOf" srcId="{A4726389-5ABC-584C-95C0-D96F8B30E211}" destId="{3423D621-0A85-1C4D-872D-F400416361D6}" srcOrd="1" destOrd="0" presId="urn:microsoft.com/office/officeart/2008/layout/LinedList"/>
    <dgm:cxn modelId="{35BA1E3E-7066-4BFF-8CA5-45B3968DAA48}" type="presParOf" srcId="{9BF764E9-516D-6D41-942A-C097B2DE0EF2}" destId="{B51EBB26-3ACD-F44E-B90F-4D3A98105823}" srcOrd="4" destOrd="0" presId="urn:microsoft.com/office/officeart/2008/layout/LinedList"/>
    <dgm:cxn modelId="{78E10A49-A919-4B74-8C27-C845DCD58498}" type="presParOf" srcId="{9BF764E9-516D-6D41-942A-C097B2DE0EF2}" destId="{2CFBD77E-170A-E441-AEBD-94F8EF3736C3}" srcOrd="5" destOrd="0" presId="urn:microsoft.com/office/officeart/2008/layout/LinedList"/>
    <dgm:cxn modelId="{1BC8D5D7-98A0-4AA1-835F-A91652F3BFE2}" type="presParOf" srcId="{2CFBD77E-170A-E441-AEBD-94F8EF3736C3}" destId="{B1235E37-8CC5-F749-911C-D3320E845B71}" srcOrd="0" destOrd="0" presId="urn:microsoft.com/office/officeart/2008/layout/LinedList"/>
    <dgm:cxn modelId="{E1D82DB1-DA29-40B7-AC4F-7ED94BE8D59A}" type="presParOf" srcId="{2CFBD77E-170A-E441-AEBD-94F8EF3736C3}" destId="{F1B74BF4-BF44-ED4D-A572-2CC0A7077E9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9B5992C-AC73-8547-B743-D3CA5AA18C1F}" type="doc">
      <dgm:prSet loTypeId="urn:microsoft.com/office/officeart/2008/layout/LinedList" loCatId="list" qsTypeId="urn:microsoft.com/office/officeart/2005/8/quickstyle/simple1#39" qsCatId="simple" csTypeId="urn:microsoft.com/office/officeart/2005/8/colors/accent5_2#2" csCatId="accent5" phldr="1"/>
      <dgm:spPr/>
      <dgm:t>
        <a:bodyPr/>
        <a:lstStyle/>
        <a:p>
          <a:endParaRPr lang="zh-CN" altLang="en-US"/>
        </a:p>
      </dgm:t>
    </dgm:pt>
    <dgm:pt modelId="{5550D079-4033-324F-87B2-8C0341D8EB48}">
      <dgm:prSet phldrT="[文本]"/>
      <dgm:spPr/>
      <dgm:t>
        <a:bodyPr/>
        <a:lstStyle/>
        <a:p>
          <a:r>
            <a:rPr lang="zh-CN" altLang="en-US" dirty="0"/>
            <a:t>可比实例正常价格</a:t>
          </a:r>
          <a:r>
            <a:rPr lang="en-US" altLang="zh-CN" dirty="0"/>
            <a:t>=</a:t>
          </a:r>
          <a:r>
            <a:rPr lang="zh-CN" altLang="en-US" dirty="0"/>
            <a:t>可比实例成交价格</a:t>
          </a:r>
          <a:r>
            <a:rPr lang="en-US" altLang="zh-CN" dirty="0"/>
            <a:t>+</a:t>
          </a:r>
          <a:r>
            <a:rPr lang="zh-CN" altLang="en-US" dirty="0"/>
            <a:t>（或</a:t>
          </a:r>
          <a:r>
            <a:rPr lang="en-US" altLang="zh-CN" dirty="0"/>
            <a:t>-</a:t>
          </a:r>
          <a:r>
            <a:rPr lang="zh-CN" altLang="en-US" dirty="0"/>
            <a:t>）交易情况修正金额</a:t>
          </a:r>
          <a:endParaRPr lang="en-US" altLang="zh-CN" dirty="0"/>
        </a:p>
        <a:p>
          <a:r>
            <a:rPr lang="zh-CN" altLang="en-US" dirty="0"/>
            <a:t>可比实例正常价格</a:t>
          </a:r>
          <a:r>
            <a:rPr lang="en-US" altLang="zh-CN" dirty="0"/>
            <a:t>=</a:t>
          </a:r>
          <a:r>
            <a:rPr lang="zh-CN" altLang="en-US" dirty="0"/>
            <a:t>可比实例成交价格*交易情况修正系数</a:t>
          </a:r>
        </a:p>
      </dgm:t>
    </dgm:pt>
    <dgm:pt modelId="{4DF0776A-2A01-0C45-A180-B0914A8CC815}" type="parTrans" cxnId="{5931187A-78FD-4403-BF9B-58BBA7C564B4}">
      <dgm:prSet/>
      <dgm:spPr/>
      <dgm:t>
        <a:bodyPr/>
        <a:lstStyle/>
        <a:p>
          <a:endParaRPr lang="zh-CN" altLang="en-US"/>
        </a:p>
      </dgm:t>
    </dgm:pt>
    <dgm:pt modelId="{82178D4E-343A-F849-B18E-7C2368E5AA3C}" type="sibTrans" cxnId="{5931187A-78FD-4403-BF9B-58BBA7C564B4}">
      <dgm:prSet/>
      <dgm:spPr/>
      <dgm:t>
        <a:bodyPr/>
        <a:lstStyle/>
        <a:p>
          <a:endParaRPr lang="zh-CN" altLang="en-US"/>
        </a:p>
      </dgm:t>
    </dgm:pt>
    <dgm:pt modelId="{E788AABA-23FB-BC4D-A9B3-E3312B6B2DEB}">
      <dgm:prSet phldrT="[文本]" phldr="0" custT="0"/>
      <dgm:spPr/>
      <dgm:t>
        <a:bodyPr vert="horz" wrap="square"/>
        <a:lstStyle/>
        <a:p>
          <a:pPr>
            <a:lnSpc>
              <a:spcPct val="100000"/>
            </a:lnSpc>
            <a:spcBef>
              <a:spcPct val="0"/>
            </a:spcBef>
            <a:spcAft>
              <a:spcPct val="35000"/>
            </a:spcAft>
          </a:pPr>
          <a:r>
            <a:rPr lang="zh-CN" altLang="en-US" dirty="0"/>
            <a:t>例题</a:t>
          </a:r>
          <a:r>
            <a:rPr lang="en-US" altLang="zh-CN" dirty="0"/>
            <a:t>16:</a:t>
          </a:r>
          <a:r>
            <a:rPr lang="zh-CN" altLang="en-US" dirty="0"/>
            <a:t>某宗房地产建筑面积</a:t>
          </a:r>
          <a:r>
            <a:rPr lang="en-US" altLang="zh-CN" dirty="0"/>
            <a:t>100</a:t>
          </a:r>
          <a:r>
            <a:rPr lang="zh-CN" altLang="en-US" dirty="0"/>
            <a:t>平方米，成交价格为</a:t>
          </a:r>
          <a:r>
            <a:rPr lang="en-US" altLang="zh-CN" dirty="0"/>
            <a:t>5000</a:t>
          </a:r>
          <a:r>
            <a:rPr lang="zh-CN" altLang="en-US" dirty="0"/>
            <a:t>元</a:t>
          </a:r>
          <a:r>
            <a:rPr lang="en-US" altLang="zh-CN" dirty="0"/>
            <a:t>/</a:t>
          </a:r>
          <a:r>
            <a:rPr lang="zh-CN" altLang="en-US" dirty="0"/>
            <a:t>平方米，交易情况较正常交易情况高</a:t>
          </a:r>
          <a:r>
            <a:rPr lang="en-US" altLang="zh-CN" dirty="0"/>
            <a:t>10%</a:t>
          </a:r>
          <a:r>
            <a:rPr lang="zh-CN" altLang="en-US" dirty="0"/>
            <a:t>。求正常交易价格。</a:t>
          </a:r>
          <a:endParaRPr/>
        </a:p>
      </dgm:t>
    </dgm:pt>
    <dgm:pt modelId="{C0C1574A-3AC1-C345-83A2-0054D2283D4D}" type="parTrans" cxnId="{E8A6CE2F-9AF5-4E3F-A0F4-FA4EC418C6F8}">
      <dgm:prSet/>
      <dgm:spPr/>
      <dgm:t>
        <a:bodyPr/>
        <a:lstStyle/>
        <a:p>
          <a:endParaRPr lang="zh-CN" altLang="en-US"/>
        </a:p>
      </dgm:t>
    </dgm:pt>
    <dgm:pt modelId="{BFB6EFB3-2EE2-BD45-BA09-82336489A6AA}" type="sibTrans" cxnId="{E8A6CE2F-9AF5-4E3F-A0F4-FA4EC418C6F8}">
      <dgm:prSet/>
      <dgm:spPr/>
      <dgm:t>
        <a:bodyPr/>
        <a:lstStyle/>
        <a:p>
          <a:endParaRPr lang="zh-CN" altLang="en-US"/>
        </a:p>
      </dgm:t>
    </dgm:pt>
    <dgm:pt modelId="{AD4D7E39-90C0-574A-B56A-2F38DCE618CE}">
      <dgm:prSet phldrT="[文本]"/>
      <dgm:spPr/>
      <dgm:t>
        <a:bodyPr/>
        <a:lstStyle/>
        <a:p>
          <a:r>
            <a:rPr lang="zh-CN" altLang="en-US" dirty="0"/>
            <a:t>正常交易价格*（</a:t>
          </a:r>
          <a:r>
            <a:rPr lang="en-US" altLang="zh-CN" dirty="0"/>
            <a:t>1+10%</a:t>
          </a:r>
          <a:r>
            <a:rPr lang="zh-CN" altLang="en-US" dirty="0"/>
            <a:t>）</a:t>
          </a:r>
          <a:r>
            <a:rPr lang="en-US" altLang="zh-CN" dirty="0"/>
            <a:t>=</a:t>
          </a:r>
          <a:r>
            <a:rPr lang="zh-CN" altLang="en-US" dirty="0"/>
            <a:t>成交价格</a:t>
          </a:r>
          <a:endParaRPr lang="en-US" altLang="zh-CN" dirty="0"/>
        </a:p>
        <a:p>
          <a:r>
            <a:rPr lang="zh-CN" altLang="en-US" dirty="0"/>
            <a:t>正常交易价格*（</a:t>
          </a:r>
          <a:r>
            <a:rPr lang="en-US" altLang="zh-CN" dirty="0"/>
            <a:t>1+10%</a:t>
          </a:r>
          <a:r>
            <a:rPr lang="zh-CN" altLang="en-US" dirty="0"/>
            <a:t>）</a:t>
          </a:r>
          <a:r>
            <a:rPr lang="en-US" altLang="zh-CN" dirty="0"/>
            <a:t>=5000</a:t>
          </a:r>
        </a:p>
        <a:p>
          <a:r>
            <a:rPr lang="zh-CN" altLang="en-US" dirty="0"/>
            <a:t>正常交易价格（单价）</a:t>
          </a:r>
          <a:r>
            <a:rPr lang="en-US" altLang="zh-CN" dirty="0"/>
            <a:t>=5000/1.1=4545.45</a:t>
          </a:r>
          <a:r>
            <a:rPr lang="zh-CN" altLang="en-US" dirty="0"/>
            <a:t>元</a:t>
          </a:r>
          <a:r>
            <a:rPr lang="en-US" altLang="zh-CN" dirty="0"/>
            <a:t>/</a:t>
          </a:r>
          <a:r>
            <a:rPr lang="zh-CN" altLang="en-US" dirty="0"/>
            <a:t>平方米</a:t>
          </a:r>
          <a:endParaRPr lang="en-US" altLang="zh-CN" dirty="0"/>
        </a:p>
        <a:p>
          <a:r>
            <a:rPr lang="zh-CN" altLang="en-US" dirty="0"/>
            <a:t>正常交易价格（总价）</a:t>
          </a:r>
          <a:r>
            <a:rPr lang="en-US" altLang="zh-CN" dirty="0"/>
            <a:t>=5000</a:t>
          </a:r>
          <a:r>
            <a:rPr lang="zh-CN" altLang="en-US" dirty="0"/>
            <a:t>*</a:t>
          </a:r>
          <a:r>
            <a:rPr lang="en-US" altLang="zh-CN" dirty="0"/>
            <a:t>100/1.1=454545</a:t>
          </a:r>
          <a:r>
            <a:rPr lang="zh-CN" altLang="en-US" dirty="0"/>
            <a:t>元</a:t>
          </a:r>
          <a:endParaRPr lang="en-US" altLang="zh-CN" dirty="0"/>
        </a:p>
      </dgm:t>
    </dgm:pt>
    <dgm:pt modelId="{50F76A24-97ED-8741-AF95-ECFE0A040958}" type="parTrans" cxnId="{58F68F47-9229-491F-A9A8-A41A6E4BF3A0}">
      <dgm:prSet/>
      <dgm:spPr/>
      <dgm:t>
        <a:bodyPr/>
        <a:lstStyle/>
        <a:p>
          <a:endParaRPr lang="zh-CN" altLang="en-US"/>
        </a:p>
      </dgm:t>
    </dgm:pt>
    <dgm:pt modelId="{EA02AE51-E288-4E41-9046-731AD602F443}" type="sibTrans" cxnId="{58F68F47-9229-491F-A9A8-A41A6E4BF3A0}">
      <dgm:prSet/>
      <dgm:spPr/>
      <dgm:t>
        <a:bodyPr/>
        <a:lstStyle/>
        <a:p>
          <a:endParaRPr lang="zh-CN" altLang="en-US"/>
        </a:p>
      </dgm:t>
    </dgm:pt>
    <dgm:pt modelId="{B0E1B1BB-1139-534E-B8DD-2228DFC97BBE}" type="pres">
      <dgm:prSet presAssocID="{B9B5992C-AC73-8547-B743-D3CA5AA18C1F}" presName="vert0" presStyleCnt="0">
        <dgm:presLayoutVars>
          <dgm:dir/>
          <dgm:animOne val="branch"/>
          <dgm:animLvl val="lvl"/>
        </dgm:presLayoutVars>
      </dgm:prSet>
      <dgm:spPr/>
    </dgm:pt>
    <dgm:pt modelId="{57E2C386-873C-7C41-8D0F-018D9EE48D6B}" type="pres">
      <dgm:prSet presAssocID="{5550D079-4033-324F-87B2-8C0341D8EB48}" presName="thickLine" presStyleLbl="alignNode1" presStyleIdx="0" presStyleCnt="3"/>
      <dgm:spPr/>
    </dgm:pt>
    <dgm:pt modelId="{AE1B2D20-FE30-5041-848C-89C3CA254E53}" type="pres">
      <dgm:prSet presAssocID="{5550D079-4033-324F-87B2-8C0341D8EB48}" presName="horz1" presStyleCnt="0"/>
      <dgm:spPr/>
    </dgm:pt>
    <dgm:pt modelId="{B0AD468A-2334-D94A-BEE8-A38B7375C692}" type="pres">
      <dgm:prSet presAssocID="{5550D079-4033-324F-87B2-8C0341D8EB48}" presName="tx1" presStyleLbl="revTx" presStyleIdx="0" presStyleCnt="3"/>
      <dgm:spPr/>
    </dgm:pt>
    <dgm:pt modelId="{C38F4215-3EE7-A943-803D-E59B0865BCF8}" type="pres">
      <dgm:prSet presAssocID="{5550D079-4033-324F-87B2-8C0341D8EB48}" presName="vert1" presStyleCnt="0"/>
      <dgm:spPr/>
    </dgm:pt>
    <dgm:pt modelId="{9B71AAED-90CF-A540-828F-7E2E86606F1E}" type="pres">
      <dgm:prSet presAssocID="{E788AABA-23FB-BC4D-A9B3-E3312B6B2DEB}" presName="thickLine" presStyleLbl="alignNode1" presStyleIdx="1" presStyleCnt="3"/>
      <dgm:spPr/>
    </dgm:pt>
    <dgm:pt modelId="{ACC18B9D-0D75-BD4C-B4B0-913D7979367C}" type="pres">
      <dgm:prSet presAssocID="{E788AABA-23FB-BC4D-A9B3-E3312B6B2DEB}" presName="horz1" presStyleCnt="0"/>
      <dgm:spPr/>
    </dgm:pt>
    <dgm:pt modelId="{F888D6E9-F9A3-2242-BBAD-85226192D6CA}" type="pres">
      <dgm:prSet presAssocID="{E788AABA-23FB-BC4D-A9B3-E3312B6B2DEB}" presName="tx1" presStyleLbl="revTx" presStyleIdx="1" presStyleCnt="3" custScaleY="47407"/>
      <dgm:spPr/>
    </dgm:pt>
    <dgm:pt modelId="{DB2FD697-C8BE-F444-8781-29280800BBC7}" type="pres">
      <dgm:prSet presAssocID="{E788AABA-23FB-BC4D-A9B3-E3312B6B2DEB}" presName="vert1" presStyleCnt="0"/>
      <dgm:spPr/>
    </dgm:pt>
    <dgm:pt modelId="{079EC410-E81F-9049-83B6-E5DF2C15DA52}" type="pres">
      <dgm:prSet presAssocID="{AD4D7E39-90C0-574A-B56A-2F38DCE618CE}" presName="thickLine" presStyleLbl="alignNode1" presStyleIdx="2" presStyleCnt="3"/>
      <dgm:spPr/>
    </dgm:pt>
    <dgm:pt modelId="{09B47A76-D858-034D-A1AC-692A5CF84B69}" type="pres">
      <dgm:prSet presAssocID="{AD4D7E39-90C0-574A-B56A-2F38DCE618CE}" presName="horz1" presStyleCnt="0"/>
      <dgm:spPr/>
    </dgm:pt>
    <dgm:pt modelId="{C5796B4A-2B37-B44B-BB29-940F1DF15655}" type="pres">
      <dgm:prSet presAssocID="{AD4D7E39-90C0-574A-B56A-2F38DCE618CE}" presName="tx1" presStyleLbl="revTx" presStyleIdx="2" presStyleCnt="3"/>
      <dgm:spPr/>
    </dgm:pt>
    <dgm:pt modelId="{BDF6FA88-4E3B-C847-AD06-7BEBD1FB70B6}" type="pres">
      <dgm:prSet presAssocID="{AD4D7E39-90C0-574A-B56A-2F38DCE618CE}" presName="vert1" presStyleCnt="0"/>
      <dgm:spPr/>
    </dgm:pt>
  </dgm:ptLst>
  <dgm:cxnLst>
    <dgm:cxn modelId="{363BCF10-166E-4838-BF0E-2C5B44C7AEF2}" type="presOf" srcId="{B9B5992C-AC73-8547-B743-D3CA5AA18C1F}" destId="{B0E1B1BB-1139-534E-B8DD-2228DFC97BBE}" srcOrd="0" destOrd="0" presId="urn:microsoft.com/office/officeart/2008/layout/LinedList"/>
    <dgm:cxn modelId="{E8A6CE2F-9AF5-4E3F-A0F4-FA4EC418C6F8}" srcId="{B9B5992C-AC73-8547-B743-D3CA5AA18C1F}" destId="{E788AABA-23FB-BC4D-A9B3-E3312B6B2DEB}" srcOrd="1" destOrd="0" parTransId="{C0C1574A-3AC1-C345-83A2-0054D2283D4D}" sibTransId="{BFB6EFB3-2EE2-BD45-BA09-82336489A6AA}"/>
    <dgm:cxn modelId="{53761E47-61A0-4BE9-81CE-7EF29B9C02F7}" type="presOf" srcId="{AD4D7E39-90C0-574A-B56A-2F38DCE618CE}" destId="{C5796B4A-2B37-B44B-BB29-940F1DF15655}" srcOrd="0" destOrd="0" presId="urn:microsoft.com/office/officeart/2008/layout/LinedList"/>
    <dgm:cxn modelId="{58F68F47-9229-491F-A9A8-A41A6E4BF3A0}" srcId="{B9B5992C-AC73-8547-B743-D3CA5AA18C1F}" destId="{AD4D7E39-90C0-574A-B56A-2F38DCE618CE}" srcOrd="2" destOrd="0" parTransId="{50F76A24-97ED-8741-AF95-ECFE0A040958}" sibTransId="{EA02AE51-E288-4E41-9046-731AD602F443}"/>
    <dgm:cxn modelId="{7DE7B175-2DB8-4BE7-B84A-E5CDC05144DB}" type="presOf" srcId="{5550D079-4033-324F-87B2-8C0341D8EB48}" destId="{B0AD468A-2334-D94A-BEE8-A38B7375C692}" srcOrd="0" destOrd="0" presId="urn:microsoft.com/office/officeart/2008/layout/LinedList"/>
    <dgm:cxn modelId="{5931187A-78FD-4403-BF9B-58BBA7C564B4}" srcId="{B9B5992C-AC73-8547-B743-D3CA5AA18C1F}" destId="{5550D079-4033-324F-87B2-8C0341D8EB48}" srcOrd="0" destOrd="0" parTransId="{4DF0776A-2A01-0C45-A180-B0914A8CC815}" sibTransId="{82178D4E-343A-F849-B18E-7C2368E5AA3C}"/>
    <dgm:cxn modelId="{C2090A99-922C-4BCD-ADF7-B813DC864188}" type="presOf" srcId="{E788AABA-23FB-BC4D-A9B3-E3312B6B2DEB}" destId="{F888D6E9-F9A3-2242-BBAD-85226192D6CA}" srcOrd="0" destOrd="0" presId="urn:microsoft.com/office/officeart/2008/layout/LinedList"/>
    <dgm:cxn modelId="{CE1C24A6-7DA8-4060-AB3F-7E8D5B79FCDF}" type="presParOf" srcId="{B0E1B1BB-1139-534E-B8DD-2228DFC97BBE}" destId="{57E2C386-873C-7C41-8D0F-018D9EE48D6B}" srcOrd="0" destOrd="0" presId="urn:microsoft.com/office/officeart/2008/layout/LinedList"/>
    <dgm:cxn modelId="{372AAE84-1837-4F28-B9B6-4A3CA0655818}" type="presParOf" srcId="{B0E1B1BB-1139-534E-B8DD-2228DFC97BBE}" destId="{AE1B2D20-FE30-5041-848C-89C3CA254E53}" srcOrd="1" destOrd="0" presId="urn:microsoft.com/office/officeart/2008/layout/LinedList"/>
    <dgm:cxn modelId="{E6161F98-AE5C-4080-BDC6-29A0EC6F3019}" type="presParOf" srcId="{AE1B2D20-FE30-5041-848C-89C3CA254E53}" destId="{B0AD468A-2334-D94A-BEE8-A38B7375C692}" srcOrd="0" destOrd="0" presId="urn:microsoft.com/office/officeart/2008/layout/LinedList"/>
    <dgm:cxn modelId="{F3B4C4E5-ED1A-4CDD-89F5-DC920C135F70}" type="presParOf" srcId="{AE1B2D20-FE30-5041-848C-89C3CA254E53}" destId="{C38F4215-3EE7-A943-803D-E59B0865BCF8}" srcOrd="1" destOrd="0" presId="urn:microsoft.com/office/officeart/2008/layout/LinedList"/>
    <dgm:cxn modelId="{F060D739-7527-4E10-8AE3-549A2D068BFD}" type="presParOf" srcId="{B0E1B1BB-1139-534E-B8DD-2228DFC97BBE}" destId="{9B71AAED-90CF-A540-828F-7E2E86606F1E}" srcOrd="2" destOrd="0" presId="urn:microsoft.com/office/officeart/2008/layout/LinedList"/>
    <dgm:cxn modelId="{210CC87B-641A-45EA-8D54-B4714113E559}" type="presParOf" srcId="{B0E1B1BB-1139-534E-B8DD-2228DFC97BBE}" destId="{ACC18B9D-0D75-BD4C-B4B0-913D7979367C}" srcOrd="3" destOrd="0" presId="urn:microsoft.com/office/officeart/2008/layout/LinedList"/>
    <dgm:cxn modelId="{A565448D-5C21-4DD9-A0C6-81C7903D344C}" type="presParOf" srcId="{ACC18B9D-0D75-BD4C-B4B0-913D7979367C}" destId="{F888D6E9-F9A3-2242-BBAD-85226192D6CA}" srcOrd="0" destOrd="0" presId="urn:microsoft.com/office/officeart/2008/layout/LinedList"/>
    <dgm:cxn modelId="{4665C8F1-E506-4F3F-9D58-A7CFCCCFBF88}" type="presParOf" srcId="{ACC18B9D-0D75-BD4C-B4B0-913D7979367C}" destId="{DB2FD697-C8BE-F444-8781-29280800BBC7}" srcOrd="1" destOrd="0" presId="urn:microsoft.com/office/officeart/2008/layout/LinedList"/>
    <dgm:cxn modelId="{B807EC5D-A8B9-4B73-8867-6AF1E24CEA61}" type="presParOf" srcId="{B0E1B1BB-1139-534E-B8DD-2228DFC97BBE}" destId="{079EC410-E81F-9049-83B6-E5DF2C15DA52}" srcOrd="4" destOrd="0" presId="urn:microsoft.com/office/officeart/2008/layout/LinedList"/>
    <dgm:cxn modelId="{F4A16813-1098-410C-B468-3016838101A0}" type="presParOf" srcId="{B0E1B1BB-1139-534E-B8DD-2228DFC97BBE}" destId="{09B47A76-D858-034D-A1AC-692A5CF84B69}" srcOrd="5" destOrd="0" presId="urn:microsoft.com/office/officeart/2008/layout/LinedList"/>
    <dgm:cxn modelId="{B649F4AC-A92B-4F0D-8CCD-3A1D0B2923A3}" type="presParOf" srcId="{09B47A76-D858-034D-A1AC-692A5CF84B69}" destId="{C5796B4A-2B37-B44B-BB29-940F1DF15655}" srcOrd="0" destOrd="0" presId="urn:microsoft.com/office/officeart/2008/layout/LinedList"/>
    <dgm:cxn modelId="{FAB4831F-56E5-4044-A009-CE750C014619}" type="presParOf" srcId="{09B47A76-D858-034D-A1AC-692A5CF84B69}" destId="{BDF6FA88-4E3B-C847-AD06-7BEBD1FB70B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2015B67-CBAE-764E-84CF-F9E2C43EB04C}" type="doc">
      <dgm:prSet loTypeId="urn:microsoft.com/office/officeart/2008/layout/LinedList" loCatId="list" qsTypeId="urn:microsoft.com/office/officeart/2005/8/quickstyle/simple1#40" qsCatId="simple" csTypeId="urn:microsoft.com/office/officeart/2005/8/colors/accent2_2#2" csCatId="accent2" phldr="1"/>
      <dgm:spPr/>
      <dgm:t>
        <a:bodyPr/>
        <a:lstStyle/>
        <a:p>
          <a:endParaRPr lang="zh-CN" altLang="en-US"/>
        </a:p>
      </dgm:t>
    </dgm:pt>
    <dgm:pt modelId="{E7938190-16E0-E34B-BBF6-E4381D802758}">
      <dgm:prSet phldrT="[文本]"/>
      <dgm:spPr/>
      <dgm:t>
        <a:bodyPr/>
        <a:lstStyle/>
        <a:p>
          <a:r>
            <a:rPr lang="en-US" altLang="zh-CN"/>
            <a:t>1.</a:t>
          </a:r>
          <a:r>
            <a:rPr lang="zh-CN" altLang="en-US"/>
            <a:t>价格指数：定基价格指数、环比价格指数</a:t>
          </a:r>
        </a:p>
      </dgm:t>
    </dgm:pt>
    <dgm:pt modelId="{344B6BEF-4808-684D-8628-C4517A42109A}" type="parTrans" cxnId="{1264119B-023D-0B4E-A36A-6F328349686B}">
      <dgm:prSet/>
      <dgm:spPr/>
      <dgm:t>
        <a:bodyPr/>
        <a:lstStyle/>
        <a:p>
          <a:endParaRPr lang="zh-CN" altLang="en-US" sz="1600"/>
        </a:p>
      </dgm:t>
    </dgm:pt>
    <dgm:pt modelId="{FA76A6F6-9C79-8F4E-AF75-101DE5C132B5}" type="sibTrans" cxnId="{1264119B-023D-0B4E-A36A-6F328349686B}">
      <dgm:prSet/>
      <dgm:spPr/>
      <dgm:t>
        <a:bodyPr/>
        <a:lstStyle/>
        <a:p>
          <a:endParaRPr lang="zh-CN" altLang="en-US"/>
        </a:p>
      </dgm:t>
    </dgm:pt>
    <dgm:pt modelId="{7E59A2A3-ECF5-504A-B93A-D33A03435502}">
      <dgm:prSet phldrT="[文本]"/>
      <dgm:spPr/>
      <dgm:t>
        <a:bodyPr/>
        <a:lstStyle/>
        <a:p>
          <a:r>
            <a:rPr lang="en-US" altLang="zh-CN"/>
            <a:t>2.</a:t>
          </a:r>
          <a:r>
            <a:rPr lang="zh-CN" altLang="en-US"/>
            <a:t>价格变动率：逐期价格变动率、平均价格变动率</a:t>
          </a:r>
        </a:p>
      </dgm:t>
    </dgm:pt>
    <dgm:pt modelId="{F66A14DE-54F6-2743-9C02-17017109240F}" type="parTrans" cxnId="{067AED61-92A4-4744-AF68-55C7902D0E1C}">
      <dgm:prSet/>
      <dgm:spPr/>
      <dgm:t>
        <a:bodyPr/>
        <a:lstStyle/>
        <a:p>
          <a:endParaRPr lang="zh-CN" altLang="en-US" sz="1600"/>
        </a:p>
      </dgm:t>
    </dgm:pt>
    <dgm:pt modelId="{751639FF-5CA6-684E-AB04-92E7B3ADC5BC}" type="sibTrans" cxnId="{067AED61-92A4-4744-AF68-55C7902D0E1C}">
      <dgm:prSet/>
      <dgm:spPr/>
      <dgm:t>
        <a:bodyPr/>
        <a:lstStyle/>
        <a:p>
          <a:endParaRPr lang="zh-CN" altLang="en-US"/>
        </a:p>
      </dgm:t>
    </dgm:pt>
    <dgm:pt modelId="{883E45FE-9C74-904F-9E52-0115EADEB890}">
      <dgm:prSet phldrT="[文本]"/>
      <dgm:spPr/>
      <dgm:t>
        <a:bodyPr/>
        <a:lstStyle/>
        <a:p>
          <a:r>
            <a:rPr lang="en-US" altLang="zh-CN"/>
            <a:t>3.</a:t>
          </a:r>
          <a:r>
            <a:rPr lang="zh-CN" altLang="en-US"/>
            <a:t>逐期与环比相同，实际上都是连乘，只是一个是变动的，一个是不变的，一个是发展指标，一个是增长指标</a:t>
          </a:r>
        </a:p>
      </dgm:t>
    </dgm:pt>
    <dgm:pt modelId="{EBBD38EA-2CD5-964E-B63D-F02A27C7DCE2}" type="parTrans" cxnId="{9BE64B26-7036-F845-AC5A-A73AB58AB88A}">
      <dgm:prSet/>
      <dgm:spPr/>
      <dgm:t>
        <a:bodyPr/>
        <a:lstStyle/>
        <a:p>
          <a:endParaRPr lang="zh-CN" altLang="en-US" sz="1600"/>
        </a:p>
      </dgm:t>
    </dgm:pt>
    <dgm:pt modelId="{A47D21EF-6EEF-FE4B-8C05-B6A07A7A4A5F}" type="sibTrans" cxnId="{9BE64B26-7036-F845-AC5A-A73AB58AB88A}">
      <dgm:prSet/>
      <dgm:spPr/>
      <dgm:t>
        <a:bodyPr/>
        <a:lstStyle/>
        <a:p>
          <a:endParaRPr lang="zh-CN" altLang="en-US"/>
        </a:p>
      </dgm:t>
    </dgm:pt>
    <dgm:pt modelId="{8E20CC2C-04B7-0B4F-9F39-C4B8074F6158}">
      <dgm:prSet/>
      <dgm:spPr/>
      <dgm:t>
        <a:bodyPr/>
        <a:lstStyle/>
        <a:p>
          <a:r>
            <a:rPr lang="en-US" altLang="zh-CN"/>
            <a:t>4.</a:t>
          </a:r>
          <a:r>
            <a:rPr lang="zh-CN" altLang="en-US"/>
            <a:t>定基价格指数：时间因素系数</a:t>
          </a:r>
          <a:r>
            <a:rPr lang="en-US" altLang="zh-CN"/>
            <a:t>=</a:t>
          </a:r>
          <a:r>
            <a:rPr lang="zh-CN" altLang="en-US"/>
            <a:t>价值时点价格指数</a:t>
          </a:r>
          <a:r>
            <a:rPr lang="en-US" altLang="zh-CN"/>
            <a:t>/</a:t>
          </a:r>
          <a:r>
            <a:rPr lang="zh-CN" altLang="en-US"/>
            <a:t>成交日期价格指数</a:t>
          </a:r>
        </a:p>
      </dgm:t>
    </dgm:pt>
    <dgm:pt modelId="{33680AC5-3724-B74F-A4CD-00F576F1955C}" type="parTrans" cxnId="{A73E8160-A776-D54F-A3AF-ED899D386C21}">
      <dgm:prSet/>
      <dgm:spPr/>
      <dgm:t>
        <a:bodyPr/>
        <a:lstStyle/>
        <a:p>
          <a:endParaRPr lang="zh-CN" altLang="en-US" sz="1600"/>
        </a:p>
      </dgm:t>
    </dgm:pt>
    <dgm:pt modelId="{6137DFF6-46DB-6340-89AF-A2FF8CDE31EF}" type="sibTrans" cxnId="{A73E8160-A776-D54F-A3AF-ED899D386C21}">
      <dgm:prSet/>
      <dgm:spPr/>
      <dgm:t>
        <a:bodyPr/>
        <a:lstStyle/>
        <a:p>
          <a:endParaRPr lang="zh-CN" altLang="en-US"/>
        </a:p>
      </dgm:t>
    </dgm:pt>
    <dgm:pt modelId="{64912F94-6770-204C-80CB-2694CFBBF1F3}">
      <dgm:prSet/>
      <dgm:spPr/>
      <dgm:t>
        <a:bodyPr/>
        <a:lstStyle/>
        <a:p>
          <a:r>
            <a:rPr lang="en-US" altLang="zh-CN"/>
            <a:t>5.</a:t>
          </a:r>
          <a:r>
            <a:rPr lang="zh-CN" altLang="en-US"/>
            <a:t>环比价格指数：时间因素修正系数</a:t>
          </a:r>
          <a:r>
            <a:rPr lang="en-US" altLang="zh-CN"/>
            <a:t>=</a:t>
          </a:r>
          <a:r>
            <a:rPr lang="zh-CN" altLang="en-US"/>
            <a:t>成交日期下一期价格指数*下下一期价格指数*下下下一期价格指数</a:t>
          </a:r>
          <a:r>
            <a:rPr lang="en-US" altLang="zh-CN"/>
            <a:t>…</a:t>
          </a:r>
          <a:r>
            <a:rPr lang="zh-CN" altLang="en-US"/>
            <a:t>*价值时点价格指数</a:t>
          </a:r>
        </a:p>
      </dgm:t>
    </dgm:pt>
    <dgm:pt modelId="{B9F25765-AFCB-214A-BC3E-854B1D46D636}" type="parTrans" cxnId="{B93C633A-5841-7241-9A11-AA1CEFB45123}">
      <dgm:prSet/>
      <dgm:spPr/>
      <dgm:t>
        <a:bodyPr/>
        <a:lstStyle/>
        <a:p>
          <a:endParaRPr lang="zh-CN" altLang="en-US" sz="1600"/>
        </a:p>
      </dgm:t>
    </dgm:pt>
    <dgm:pt modelId="{ECC10B60-7E8F-8144-B789-33A0662AF3F0}" type="sibTrans" cxnId="{B93C633A-5841-7241-9A11-AA1CEFB45123}">
      <dgm:prSet/>
      <dgm:spPr/>
      <dgm:t>
        <a:bodyPr/>
        <a:lstStyle/>
        <a:p>
          <a:endParaRPr lang="zh-CN" altLang="en-US"/>
        </a:p>
      </dgm:t>
    </dgm:pt>
    <dgm:pt modelId="{4F17FA49-5361-4743-BD7B-754B445B728F}">
      <dgm:prSet/>
      <dgm:spPr/>
      <dgm:t>
        <a:bodyPr/>
        <a:lstStyle/>
        <a:p>
          <a:r>
            <a:rPr lang="en-US" altLang="zh-CN"/>
            <a:t>6.</a:t>
          </a:r>
          <a:r>
            <a:rPr lang="zh-CN" altLang="en-US"/>
            <a:t>逐期变动率：时间因素修正系数</a:t>
          </a:r>
          <a:r>
            <a:rPr lang="en-US" altLang="zh-CN"/>
            <a:t>=</a:t>
          </a:r>
          <a:r>
            <a:rPr lang="zh-CN" altLang="en-US"/>
            <a:t>（</a:t>
          </a:r>
          <a:r>
            <a:rPr lang="en-US" altLang="zh-CN"/>
            <a:t>1+</a:t>
          </a:r>
          <a:r>
            <a:rPr lang="zh-CN" altLang="en-US"/>
            <a:t>逐期价格变动率）</a:t>
          </a:r>
          <a:r>
            <a:rPr lang="zh-CN" altLang="en-US" baseline="30000"/>
            <a:t>期数</a:t>
          </a:r>
          <a:r>
            <a:rPr lang="zh-CN" altLang="en-US"/>
            <a:t>  或：时间因素修正系数</a:t>
          </a:r>
          <a:r>
            <a:rPr lang="en-US" altLang="zh-CN"/>
            <a:t>=</a:t>
          </a:r>
          <a:r>
            <a:rPr lang="zh-CN" altLang="en-US"/>
            <a:t>（</a:t>
          </a:r>
          <a:r>
            <a:rPr lang="en-US" altLang="zh-CN"/>
            <a:t>1-</a:t>
          </a:r>
          <a:r>
            <a:rPr lang="zh-CN" altLang="en-US"/>
            <a:t>逐期价格变动率）</a:t>
          </a:r>
          <a:r>
            <a:rPr lang="zh-CN" altLang="en-US" baseline="30000"/>
            <a:t>期数</a:t>
          </a:r>
          <a:r>
            <a:rPr lang="zh-CN" altLang="en-US"/>
            <a:t> </a:t>
          </a:r>
        </a:p>
      </dgm:t>
    </dgm:pt>
    <dgm:pt modelId="{C081CCF1-0671-8348-A1FE-CCDC2453D4B6}" type="parTrans" cxnId="{69809183-E440-E94D-9CCD-97FA65CC2D86}">
      <dgm:prSet/>
      <dgm:spPr/>
      <dgm:t>
        <a:bodyPr/>
        <a:lstStyle/>
        <a:p>
          <a:endParaRPr lang="zh-CN" altLang="en-US" sz="1600"/>
        </a:p>
      </dgm:t>
    </dgm:pt>
    <dgm:pt modelId="{90541B56-9FEA-5C43-9D37-3A29E45B2DE2}" type="sibTrans" cxnId="{69809183-E440-E94D-9CCD-97FA65CC2D86}">
      <dgm:prSet/>
      <dgm:spPr/>
      <dgm:t>
        <a:bodyPr/>
        <a:lstStyle/>
        <a:p>
          <a:endParaRPr lang="zh-CN" altLang="en-US"/>
        </a:p>
      </dgm:t>
    </dgm:pt>
    <dgm:pt modelId="{61005168-E372-2448-8B2A-8C8D70E8BF58}">
      <dgm:prSet/>
      <dgm:spPr/>
      <dgm:t>
        <a:bodyPr/>
        <a:lstStyle/>
        <a:p>
          <a:r>
            <a:rPr lang="en-US" altLang="zh-CN"/>
            <a:t>7.</a:t>
          </a:r>
          <a:r>
            <a:rPr lang="zh-CN" altLang="en-US"/>
            <a:t>平均变动率：时间因素修正系数</a:t>
          </a:r>
          <a:r>
            <a:rPr lang="en-US" altLang="zh-CN"/>
            <a:t>=</a:t>
          </a:r>
          <a:r>
            <a:rPr lang="zh-CN" altLang="en-US"/>
            <a:t>（</a:t>
          </a:r>
          <a:r>
            <a:rPr lang="en-US" altLang="zh-CN"/>
            <a:t>1+</a:t>
          </a:r>
          <a:r>
            <a:rPr lang="zh-CN" altLang="en-US"/>
            <a:t>平均价格变动率*期数）  或：时间因素修正系数</a:t>
          </a:r>
          <a:r>
            <a:rPr lang="en-US" altLang="zh-CN"/>
            <a:t>=</a:t>
          </a:r>
          <a:r>
            <a:rPr lang="zh-CN" altLang="en-US"/>
            <a:t>（</a:t>
          </a:r>
          <a:r>
            <a:rPr lang="en-US" altLang="zh-CN"/>
            <a:t>1-</a:t>
          </a:r>
          <a:r>
            <a:rPr lang="zh-CN" altLang="en-US"/>
            <a:t>平均价格变动率*期数） </a:t>
          </a:r>
        </a:p>
      </dgm:t>
    </dgm:pt>
    <dgm:pt modelId="{71D0F935-D9EE-0F47-9EFE-F6A81B33C7F3}" type="parTrans" cxnId="{C25DF471-DF30-6049-9E80-317B84FFFF55}">
      <dgm:prSet/>
      <dgm:spPr/>
      <dgm:t>
        <a:bodyPr/>
        <a:lstStyle/>
        <a:p>
          <a:endParaRPr lang="zh-CN" altLang="en-US" sz="1600"/>
        </a:p>
      </dgm:t>
    </dgm:pt>
    <dgm:pt modelId="{CA8B5FB5-BEC7-CC41-BB22-2A2081E8F41A}" type="sibTrans" cxnId="{C25DF471-DF30-6049-9E80-317B84FFFF55}">
      <dgm:prSet/>
      <dgm:spPr/>
      <dgm:t>
        <a:bodyPr/>
        <a:lstStyle/>
        <a:p>
          <a:endParaRPr lang="zh-CN" altLang="en-US"/>
        </a:p>
      </dgm:t>
    </dgm:pt>
    <dgm:pt modelId="{EC6DD09C-2158-A842-9218-080E20F97C91}" type="pres">
      <dgm:prSet presAssocID="{32015B67-CBAE-764E-84CF-F9E2C43EB04C}" presName="vert0" presStyleCnt="0">
        <dgm:presLayoutVars>
          <dgm:dir/>
          <dgm:animOne val="branch"/>
          <dgm:animLvl val="lvl"/>
        </dgm:presLayoutVars>
      </dgm:prSet>
      <dgm:spPr/>
    </dgm:pt>
    <dgm:pt modelId="{A43F5CF1-650E-604D-8A93-7C399F5A11F5}" type="pres">
      <dgm:prSet presAssocID="{E7938190-16E0-E34B-BBF6-E4381D802758}" presName="thickLine" presStyleLbl="alignNode1" presStyleIdx="0" presStyleCnt="7"/>
      <dgm:spPr/>
    </dgm:pt>
    <dgm:pt modelId="{709407ED-1F5A-A84F-A4A1-DA097D72636C}" type="pres">
      <dgm:prSet presAssocID="{E7938190-16E0-E34B-BBF6-E4381D802758}" presName="horz1" presStyleCnt="0"/>
      <dgm:spPr/>
    </dgm:pt>
    <dgm:pt modelId="{F0AF85E2-FFD3-E64E-AA72-66B6AB675848}" type="pres">
      <dgm:prSet presAssocID="{E7938190-16E0-E34B-BBF6-E4381D802758}" presName="tx1" presStyleLbl="revTx" presStyleIdx="0" presStyleCnt="7"/>
      <dgm:spPr/>
    </dgm:pt>
    <dgm:pt modelId="{EDEFACFF-8B64-624D-9ED1-4369D299DDBB}" type="pres">
      <dgm:prSet presAssocID="{E7938190-16E0-E34B-BBF6-E4381D802758}" presName="vert1" presStyleCnt="0"/>
      <dgm:spPr/>
    </dgm:pt>
    <dgm:pt modelId="{D2A73939-D88A-5B4C-A2BE-72ECDAE4B97D}" type="pres">
      <dgm:prSet presAssocID="{7E59A2A3-ECF5-504A-B93A-D33A03435502}" presName="thickLine" presStyleLbl="alignNode1" presStyleIdx="1" presStyleCnt="7"/>
      <dgm:spPr/>
    </dgm:pt>
    <dgm:pt modelId="{D7CE095B-7434-C548-9972-A9E5E0564028}" type="pres">
      <dgm:prSet presAssocID="{7E59A2A3-ECF5-504A-B93A-D33A03435502}" presName="horz1" presStyleCnt="0"/>
      <dgm:spPr/>
    </dgm:pt>
    <dgm:pt modelId="{3D755998-0947-7A46-BABF-346971432E28}" type="pres">
      <dgm:prSet presAssocID="{7E59A2A3-ECF5-504A-B93A-D33A03435502}" presName="tx1" presStyleLbl="revTx" presStyleIdx="1" presStyleCnt="7"/>
      <dgm:spPr/>
    </dgm:pt>
    <dgm:pt modelId="{42699419-7825-CB41-85B1-54A5E1925BFF}" type="pres">
      <dgm:prSet presAssocID="{7E59A2A3-ECF5-504A-B93A-D33A03435502}" presName="vert1" presStyleCnt="0"/>
      <dgm:spPr/>
    </dgm:pt>
    <dgm:pt modelId="{33E24EFA-020D-2749-AC2F-62CD49014F4C}" type="pres">
      <dgm:prSet presAssocID="{883E45FE-9C74-904F-9E52-0115EADEB890}" presName="thickLine" presStyleLbl="alignNode1" presStyleIdx="2" presStyleCnt="7"/>
      <dgm:spPr/>
    </dgm:pt>
    <dgm:pt modelId="{3B8D7FF3-CCF7-BA4C-9500-53DF75153421}" type="pres">
      <dgm:prSet presAssocID="{883E45FE-9C74-904F-9E52-0115EADEB890}" presName="horz1" presStyleCnt="0"/>
      <dgm:spPr/>
    </dgm:pt>
    <dgm:pt modelId="{F06E25C3-D551-114B-8A79-B03ADC20CB59}" type="pres">
      <dgm:prSet presAssocID="{883E45FE-9C74-904F-9E52-0115EADEB890}" presName="tx1" presStyleLbl="revTx" presStyleIdx="2" presStyleCnt="7"/>
      <dgm:spPr/>
    </dgm:pt>
    <dgm:pt modelId="{6A1AE16E-BF9F-1548-8E4C-7540ABD3F1C9}" type="pres">
      <dgm:prSet presAssocID="{883E45FE-9C74-904F-9E52-0115EADEB890}" presName="vert1" presStyleCnt="0"/>
      <dgm:spPr/>
    </dgm:pt>
    <dgm:pt modelId="{62C42C2C-00A3-1248-8C32-70EE95DB18B5}" type="pres">
      <dgm:prSet presAssocID="{8E20CC2C-04B7-0B4F-9F39-C4B8074F6158}" presName="thickLine" presStyleLbl="alignNode1" presStyleIdx="3" presStyleCnt="7"/>
      <dgm:spPr/>
    </dgm:pt>
    <dgm:pt modelId="{6CD25ED4-3CE7-214D-91A1-CC13B8EF8D84}" type="pres">
      <dgm:prSet presAssocID="{8E20CC2C-04B7-0B4F-9F39-C4B8074F6158}" presName="horz1" presStyleCnt="0"/>
      <dgm:spPr/>
    </dgm:pt>
    <dgm:pt modelId="{FE75E9A0-7DC9-5B4C-A6EB-8CC0D189A75E}" type="pres">
      <dgm:prSet presAssocID="{8E20CC2C-04B7-0B4F-9F39-C4B8074F6158}" presName="tx1" presStyleLbl="revTx" presStyleIdx="3" presStyleCnt="7"/>
      <dgm:spPr/>
    </dgm:pt>
    <dgm:pt modelId="{BBB55E4B-3DCF-104D-9EBF-9202BA3C182A}" type="pres">
      <dgm:prSet presAssocID="{8E20CC2C-04B7-0B4F-9F39-C4B8074F6158}" presName="vert1" presStyleCnt="0"/>
      <dgm:spPr/>
    </dgm:pt>
    <dgm:pt modelId="{53FFA236-5F4A-C14B-A659-8A86FAA32E8A}" type="pres">
      <dgm:prSet presAssocID="{64912F94-6770-204C-80CB-2694CFBBF1F3}" presName="thickLine" presStyleLbl="alignNode1" presStyleIdx="4" presStyleCnt="7"/>
      <dgm:spPr/>
    </dgm:pt>
    <dgm:pt modelId="{60D6AFC9-7677-F543-963A-BECC3500F4BD}" type="pres">
      <dgm:prSet presAssocID="{64912F94-6770-204C-80CB-2694CFBBF1F3}" presName="horz1" presStyleCnt="0"/>
      <dgm:spPr/>
    </dgm:pt>
    <dgm:pt modelId="{11199BFC-D6B1-254A-81E0-0479D78FBBAB}" type="pres">
      <dgm:prSet presAssocID="{64912F94-6770-204C-80CB-2694CFBBF1F3}" presName="tx1" presStyleLbl="revTx" presStyleIdx="4" presStyleCnt="7"/>
      <dgm:spPr/>
    </dgm:pt>
    <dgm:pt modelId="{B086BE06-495A-3549-BD53-7AB5E7909B2D}" type="pres">
      <dgm:prSet presAssocID="{64912F94-6770-204C-80CB-2694CFBBF1F3}" presName="vert1" presStyleCnt="0"/>
      <dgm:spPr/>
    </dgm:pt>
    <dgm:pt modelId="{348FB0C2-8CF0-424A-A62A-6409A3D0683C}" type="pres">
      <dgm:prSet presAssocID="{4F17FA49-5361-4743-BD7B-754B445B728F}" presName="thickLine" presStyleLbl="alignNode1" presStyleIdx="5" presStyleCnt="7"/>
      <dgm:spPr/>
    </dgm:pt>
    <dgm:pt modelId="{8C9FA7C4-D97B-8948-A14E-61B2F1F10444}" type="pres">
      <dgm:prSet presAssocID="{4F17FA49-5361-4743-BD7B-754B445B728F}" presName="horz1" presStyleCnt="0"/>
      <dgm:spPr/>
    </dgm:pt>
    <dgm:pt modelId="{485B1308-0503-9941-91F0-17D9C971BBED}" type="pres">
      <dgm:prSet presAssocID="{4F17FA49-5361-4743-BD7B-754B445B728F}" presName="tx1" presStyleLbl="revTx" presStyleIdx="5" presStyleCnt="7"/>
      <dgm:spPr/>
    </dgm:pt>
    <dgm:pt modelId="{FDA2EBA7-29BE-9948-A792-1EA41505D224}" type="pres">
      <dgm:prSet presAssocID="{4F17FA49-5361-4743-BD7B-754B445B728F}" presName="vert1" presStyleCnt="0"/>
      <dgm:spPr/>
    </dgm:pt>
    <dgm:pt modelId="{EB0BB591-C17B-D04C-9D54-6FF4B64A31BF}" type="pres">
      <dgm:prSet presAssocID="{61005168-E372-2448-8B2A-8C8D70E8BF58}" presName="thickLine" presStyleLbl="alignNode1" presStyleIdx="6" presStyleCnt="7"/>
      <dgm:spPr/>
    </dgm:pt>
    <dgm:pt modelId="{F3701936-F1F5-AF47-94CF-60FDBF1C77E4}" type="pres">
      <dgm:prSet presAssocID="{61005168-E372-2448-8B2A-8C8D70E8BF58}" presName="horz1" presStyleCnt="0"/>
      <dgm:spPr/>
    </dgm:pt>
    <dgm:pt modelId="{49D346FC-BEDB-824A-A234-172BD6FA218A}" type="pres">
      <dgm:prSet presAssocID="{61005168-E372-2448-8B2A-8C8D70E8BF58}" presName="tx1" presStyleLbl="revTx" presStyleIdx="6" presStyleCnt="7"/>
      <dgm:spPr/>
    </dgm:pt>
    <dgm:pt modelId="{AA25D1F9-643F-284E-8E80-AC7BB83DAD46}" type="pres">
      <dgm:prSet presAssocID="{61005168-E372-2448-8B2A-8C8D70E8BF58}" presName="vert1" presStyleCnt="0"/>
      <dgm:spPr/>
    </dgm:pt>
  </dgm:ptLst>
  <dgm:cxnLst>
    <dgm:cxn modelId="{5F197908-972B-8247-A944-7E02238613D0}" type="presOf" srcId="{61005168-E372-2448-8B2A-8C8D70E8BF58}" destId="{49D346FC-BEDB-824A-A234-172BD6FA218A}" srcOrd="0" destOrd="0" presId="urn:microsoft.com/office/officeart/2008/layout/LinedList"/>
    <dgm:cxn modelId="{C8E67916-C311-654F-A82B-75F2AA599B05}" type="presOf" srcId="{883E45FE-9C74-904F-9E52-0115EADEB890}" destId="{F06E25C3-D551-114B-8A79-B03ADC20CB59}" srcOrd="0" destOrd="0" presId="urn:microsoft.com/office/officeart/2008/layout/LinedList"/>
    <dgm:cxn modelId="{39572E17-48E9-7941-94A5-95141E00EDD7}" type="presOf" srcId="{32015B67-CBAE-764E-84CF-F9E2C43EB04C}" destId="{EC6DD09C-2158-A842-9218-080E20F97C91}" srcOrd="0" destOrd="0" presId="urn:microsoft.com/office/officeart/2008/layout/LinedList"/>
    <dgm:cxn modelId="{9BE64B26-7036-F845-AC5A-A73AB58AB88A}" srcId="{32015B67-CBAE-764E-84CF-F9E2C43EB04C}" destId="{883E45FE-9C74-904F-9E52-0115EADEB890}" srcOrd="2" destOrd="0" parTransId="{EBBD38EA-2CD5-964E-B63D-F02A27C7DCE2}" sibTransId="{A47D21EF-6EEF-FE4B-8C05-B6A07A7A4A5F}"/>
    <dgm:cxn modelId="{E4FFA134-0F2B-1446-ACE7-FBB7691731C9}" type="presOf" srcId="{7E59A2A3-ECF5-504A-B93A-D33A03435502}" destId="{3D755998-0947-7A46-BABF-346971432E28}" srcOrd="0" destOrd="0" presId="urn:microsoft.com/office/officeart/2008/layout/LinedList"/>
    <dgm:cxn modelId="{B93C633A-5841-7241-9A11-AA1CEFB45123}" srcId="{32015B67-CBAE-764E-84CF-F9E2C43EB04C}" destId="{64912F94-6770-204C-80CB-2694CFBBF1F3}" srcOrd="4" destOrd="0" parTransId="{B9F25765-AFCB-214A-BC3E-854B1D46D636}" sibTransId="{ECC10B60-7E8F-8144-B789-33A0662AF3F0}"/>
    <dgm:cxn modelId="{DE82CA3A-3331-EC46-887F-D7316E6D7FC7}" type="presOf" srcId="{64912F94-6770-204C-80CB-2694CFBBF1F3}" destId="{11199BFC-D6B1-254A-81E0-0479D78FBBAB}" srcOrd="0" destOrd="0" presId="urn:microsoft.com/office/officeart/2008/layout/LinedList"/>
    <dgm:cxn modelId="{0C45F54D-D8F2-AC46-9C6B-820E6E479B07}" type="presOf" srcId="{4F17FA49-5361-4743-BD7B-754B445B728F}" destId="{485B1308-0503-9941-91F0-17D9C971BBED}" srcOrd="0" destOrd="0" presId="urn:microsoft.com/office/officeart/2008/layout/LinedList"/>
    <dgm:cxn modelId="{A73E8160-A776-D54F-A3AF-ED899D386C21}" srcId="{32015B67-CBAE-764E-84CF-F9E2C43EB04C}" destId="{8E20CC2C-04B7-0B4F-9F39-C4B8074F6158}" srcOrd="3" destOrd="0" parTransId="{33680AC5-3724-B74F-A4CD-00F576F1955C}" sibTransId="{6137DFF6-46DB-6340-89AF-A2FF8CDE31EF}"/>
    <dgm:cxn modelId="{067AED61-92A4-4744-AF68-55C7902D0E1C}" srcId="{32015B67-CBAE-764E-84CF-F9E2C43EB04C}" destId="{7E59A2A3-ECF5-504A-B93A-D33A03435502}" srcOrd="1" destOrd="0" parTransId="{F66A14DE-54F6-2743-9C02-17017109240F}" sibTransId="{751639FF-5CA6-684E-AB04-92E7B3ADC5BC}"/>
    <dgm:cxn modelId="{C25DF471-DF30-6049-9E80-317B84FFFF55}" srcId="{32015B67-CBAE-764E-84CF-F9E2C43EB04C}" destId="{61005168-E372-2448-8B2A-8C8D70E8BF58}" srcOrd="6" destOrd="0" parTransId="{71D0F935-D9EE-0F47-9EFE-F6A81B33C7F3}" sibTransId="{CA8B5FB5-BEC7-CC41-BB22-2A2081E8F41A}"/>
    <dgm:cxn modelId="{69809183-E440-E94D-9CCD-97FA65CC2D86}" srcId="{32015B67-CBAE-764E-84CF-F9E2C43EB04C}" destId="{4F17FA49-5361-4743-BD7B-754B445B728F}" srcOrd="5" destOrd="0" parTransId="{C081CCF1-0671-8348-A1FE-CCDC2453D4B6}" sibTransId="{90541B56-9FEA-5C43-9D37-3A29E45B2DE2}"/>
    <dgm:cxn modelId="{DD79D390-17FD-0B45-98D1-B431C33FC53E}" type="presOf" srcId="{8E20CC2C-04B7-0B4F-9F39-C4B8074F6158}" destId="{FE75E9A0-7DC9-5B4C-A6EB-8CC0D189A75E}" srcOrd="0" destOrd="0" presId="urn:microsoft.com/office/officeart/2008/layout/LinedList"/>
    <dgm:cxn modelId="{1264119B-023D-0B4E-A36A-6F328349686B}" srcId="{32015B67-CBAE-764E-84CF-F9E2C43EB04C}" destId="{E7938190-16E0-E34B-BBF6-E4381D802758}" srcOrd="0" destOrd="0" parTransId="{344B6BEF-4808-684D-8628-C4517A42109A}" sibTransId="{FA76A6F6-9C79-8F4E-AF75-101DE5C132B5}"/>
    <dgm:cxn modelId="{80250DF1-4C5F-8544-B269-CB1470367F0C}" type="presOf" srcId="{E7938190-16E0-E34B-BBF6-E4381D802758}" destId="{F0AF85E2-FFD3-E64E-AA72-66B6AB675848}" srcOrd="0" destOrd="0" presId="urn:microsoft.com/office/officeart/2008/layout/LinedList"/>
    <dgm:cxn modelId="{DCDE0C5C-F1B6-FC44-98A4-E5B901F16234}" type="presParOf" srcId="{EC6DD09C-2158-A842-9218-080E20F97C91}" destId="{A43F5CF1-650E-604D-8A93-7C399F5A11F5}" srcOrd="0" destOrd="0" presId="urn:microsoft.com/office/officeart/2008/layout/LinedList"/>
    <dgm:cxn modelId="{9A27AD36-F948-8249-B510-CD416DC34264}" type="presParOf" srcId="{EC6DD09C-2158-A842-9218-080E20F97C91}" destId="{709407ED-1F5A-A84F-A4A1-DA097D72636C}" srcOrd="1" destOrd="0" presId="urn:microsoft.com/office/officeart/2008/layout/LinedList"/>
    <dgm:cxn modelId="{305EDDA4-443A-804E-A240-AB1A7BE47720}" type="presParOf" srcId="{709407ED-1F5A-A84F-A4A1-DA097D72636C}" destId="{F0AF85E2-FFD3-E64E-AA72-66B6AB675848}" srcOrd="0" destOrd="0" presId="urn:microsoft.com/office/officeart/2008/layout/LinedList"/>
    <dgm:cxn modelId="{3006E33C-F669-1448-8834-3045F8719D78}" type="presParOf" srcId="{709407ED-1F5A-A84F-A4A1-DA097D72636C}" destId="{EDEFACFF-8B64-624D-9ED1-4369D299DDBB}" srcOrd="1" destOrd="0" presId="urn:microsoft.com/office/officeart/2008/layout/LinedList"/>
    <dgm:cxn modelId="{4B5CC250-D739-1A45-928B-15F3F04A8E43}" type="presParOf" srcId="{EC6DD09C-2158-A842-9218-080E20F97C91}" destId="{D2A73939-D88A-5B4C-A2BE-72ECDAE4B97D}" srcOrd="2" destOrd="0" presId="urn:microsoft.com/office/officeart/2008/layout/LinedList"/>
    <dgm:cxn modelId="{05C840EA-EBEF-5742-9C33-D9700C7C2B42}" type="presParOf" srcId="{EC6DD09C-2158-A842-9218-080E20F97C91}" destId="{D7CE095B-7434-C548-9972-A9E5E0564028}" srcOrd="3" destOrd="0" presId="urn:microsoft.com/office/officeart/2008/layout/LinedList"/>
    <dgm:cxn modelId="{3050A6A8-635A-E44C-9F72-6683840B7C33}" type="presParOf" srcId="{D7CE095B-7434-C548-9972-A9E5E0564028}" destId="{3D755998-0947-7A46-BABF-346971432E28}" srcOrd="0" destOrd="0" presId="urn:microsoft.com/office/officeart/2008/layout/LinedList"/>
    <dgm:cxn modelId="{EC19E086-CD73-C541-9782-ED088A584FDF}" type="presParOf" srcId="{D7CE095B-7434-C548-9972-A9E5E0564028}" destId="{42699419-7825-CB41-85B1-54A5E1925BFF}" srcOrd="1" destOrd="0" presId="urn:microsoft.com/office/officeart/2008/layout/LinedList"/>
    <dgm:cxn modelId="{92B86F1B-7D88-804A-8666-F1E8AE9281A0}" type="presParOf" srcId="{EC6DD09C-2158-A842-9218-080E20F97C91}" destId="{33E24EFA-020D-2749-AC2F-62CD49014F4C}" srcOrd="4" destOrd="0" presId="urn:microsoft.com/office/officeart/2008/layout/LinedList"/>
    <dgm:cxn modelId="{FCF94C41-2129-474B-8FF2-BDD4286CE93D}" type="presParOf" srcId="{EC6DD09C-2158-A842-9218-080E20F97C91}" destId="{3B8D7FF3-CCF7-BA4C-9500-53DF75153421}" srcOrd="5" destOrd="0" presId="urn:microsoft.com/office/officeart/2008/layout/LinedList"/>
    <dgm:cxn modelId="{576DCA22-85E4-3345-8907-14BA9BF93ECF}" type="presParOf" srcId="{3B8D7FF3-CCF7-BA4C-9500-53DF75153421}" destId="{F06E25C3-D551-114B-8A79-B03ADC20CB59}" srcOrd="0" destOrd="0" presId="urn:microsoft.com/office/officeart/2008/layout/LinedList"/>
    <dgm:cxn modelId="{AA80DF88-71F9-5846-BCCD-F23DCA337391}" type="presParOf" srcId="{3B8D7FF3-CCF7-BA4C-9500-53DF75153421}" destId="{6A1AE16E-BF9F-1548-8E4C-7540ABD3F1C9}" srcOrd="1" destOrd="0" presId="urn:microsoft.com/office/officeart/2008/layout/LinedList"/>
    <dgm:cxn modelId="{8136F77E-FF6B-7545-B204-E60EB109D64A}" type="presParOf" srcId="{EC6DD09C-2158-A842-9218-080E20F97C91}" destId="{62C42C2C-00A3-1248-8C32-70EE95DB18B5}" srcOrd="6" destOrd="0" presId="urn:microsoft.com/office/officeart/2008/layout/LinedList"/>
    <dgm:cxn modelId="{2345DC71-C2A2-1140-BEA6-358C13EDB5F6}" type="presParOf" srcId="{EC6DD09C-2158-A842-9218-080E20F97C91}" destId="{6CD25ED4-3CE7-214D-91A1-CC13B8EF8D84}" srcOrd="7" destOrd="0" presId="urn:microsoft.com/office/officeart/2008/layout/LinedList"/>
    <dgm:cxn modelId="{534B91E1-EF94-3C4E-80CF-C793CF80295A}" type="presParOf" srcId="{6CD25ED4-3CE7-214D-91A1-CC13B8EF8D84}" destId="{FE75E9A0-7DC9-5B4C-A6EB-8CC0D189A75E}" srcOrd="0" destOrd="0" presId="urn:microsoft.com/office/officeart/2008/layout/LinedList"/>
    <dgm:cxn modelId="{78FEF041-63AD-E44F-8FF3-6C50BD8525B7}" type="presParOf" srcId="{6CD25ED4-3CE7-214D-91A1-CC13B8EF8D84}" destId="{BBB55E4B-3DCF-104D-9EBF-9202BA3C182A}" srcOrd="1" destOrd="0" presId="urn:microsoft.com/office/officeart/2008/layout/LinedList"/>
    <dgm:cxn modelId="{02378715-693C-D14E-98D0-ED344A8F08D0}" type="presParOf" srcId="{EC6DD09C-2158-A842-9218-080E20F97C91}" destId="{53FFA236-5F4A-C14B-A659-8A86FAA32E8A}" srcOrd="8" destOrd="0" presId="urn:microsoft.com/office/officeart/2008/layout/LinedList"/>
    <dgm:cxn modelId="{58B0B64B-E8E0-EE4D-B2BC-8A592617B005}" type="presParOf" srcId="{EC6DD09C-2158-A842-9218-080E20F97C91}" destId="{60D6AFC9-7677-F543-963A-BECC3500F4BD}" srcOrd="9" destOrd="0" presId="urn:microsoft.com/office/officeart/2008/layout/LinedList"/>
    <dgm:cxn modelId="{FE085AB9-807B-224B-A160-EEC721416649}" type="presParOf" srcId="{60D6AFC9-7677-F543-963A-BECC3500F4BD}" destId="{11199BFC-D6B1-254A-81E0-0479D78FBBAB}" srcOrd="0" destOrd="0" presId="urn:microsoft.com/office/officeart/2008/layout/LinedList"/>
    <dgm:cxn modelId="{1A7DD244-2BF5-C149-9234-5EE8632DD0E8}" type="presParOf" srcId="{60D6AFC9-7677-F543-963A-BECC3500F4BD}" destId="{B086BE06-495A-3549-BD53-7AB5E7909B2D}" srcOrd="1" destOrd="0" presId="urn:microsoft.com/office/officeart/2008/layout/LinedList"/>
    <dgm:cxn modelId="{D6EFBC57-DEDB-7640-9640-D9F450038174}" type="presParOf" srcId="{EC6DD09C-2158-A842-9218-080E20F97C91}" destId="{348FB0C2-8CF0-424A-A62A-6409A3D0683C}" srcOrd="10" destOrd="0" presId="urn:microsoft.com/office/officeart/2008/layout/LinedList"/>
    <dgm:cxn modelId="{906D4A63-E03A-B840-939A-90B5DF263A09}" type="presParOf" srcId="{EC6DD09C-2158-A842-9218-080E20F97C91}" destId="{8C9FA7C4-D97B-8948-A14E-61B2F1F10444}" srcOrd="11" destOrd="0" presId="urn:microsoft.com/office/officeart/2008/layout/LinedList"/>
    <dgm:cxn modelId="{9B12433D-BF2F-FD47-A2DD-3BA33FC69324}" type="presParOf" srcId="{8C9FA7C4-D97B-8948-A14E-61B2F1F10444}" destId="{485B1308-0503-9941-91F0-17D9C971BBED}" srcOrd="0" destOrd="0" presId="urn:microsoft.com/office/officeart/2008/layout/LinedList"/>
    <dgm:cxn modelId="{8B800C6B-84F1-384C-9A18-E55C70B196FF}" type="presParOf" srcId="{8C9FA7C4-D97B-8948-A14E-61B2F1F10444}" destId="{FDA2EBA7-29BE-9948-A792-1EA41505D224}" srcOrd="1" destOrd="0" presId="urn:microsoft.com/office/officeart/2008/layout/LinedList"/>
    <dgm:cxn modelId="{E71C96D2-E9CA-064C-80D2-B14443DFD2C9}" type="presParOf" srcId="{EC6DD09C-2158-A842-9218-080E20F97C91}" destId="{EB0BB591-C17B-D04C-9D54-6FF4B64A31BF}" srcOrd="12" destOrd="0" presId="urn:microsoft.com/office/officeart/2008/layout/LinedList"/>
    <dgm:cxn modelId="{11606CFE-03EA-3A44-B288-827C7790131D}" type="presParOf" srcId="{EC6DD09C-2158-A842-9218-080E20F97C91}" destId="{F3701936-F1F5-AF47-94CF-60FDBF1C77E4}" srcOrd="13" destOrd="0" presId="urn:microsoft.com/office/officeart/2008/layout/LinedList"/>
    <dgm:cxn modelId="{409BBDF7-6794-2A4D-858F-816098EB764D}" type="presParOf" srcId="{F3701936-F1F5-AF47-94CF-60FDBF1C77E4}" destId="{49D346FC-BEDB-824A-A234-172BD6FA218A}" srcOrd="0" destOrd="0" presId="urn:microsoft.com/office/officeart/2008/layout/LinedList"/>
    <dgm:cxn modelId="{D375DA7B-9983-7449-8C48-4E4F3026F270}" type="presParOf" srcId="{F3701936-F1F5-AF47-94CF-60FDBF1C77E4}" destId="{AA25D1F9-643F-284E-8E80-AC7BB83DAD4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021A8AD-4173-4D1E-B36E-812FBE2CEA90}" type="doc">
      <dgm:prSet loTypeId="urn:microsoft.com/office/officeart/2008/layout/LinedList" loCatId="list" qsTypeId="urn:microsoft.com/office/officeart/2005/8/quickstyle/simple1#41" qsCatId="simple" csTypeId="urn:microsoft.com/office/officeart/2005/8/colors/accent1_2#5" csCatId="accent1"/>
      <dgm:spPr/>
      <dgm:t>
        <a:bodyPr/>
        <a:lstStyle/>
        <a:p>
          <a:endParaRPr lang="en-US"/>
        </a:p>
      </dgm:t>
    </dgm:pt>
    <dgm:pt modelId="{CC6DEA26-12DA-418D-B10D-12A4AEBBFA67}">
      <dgm:prSet/>
      <dgm:spPr/>
      <dgm:t>
        <a:bodyPr/>
        <a:lstStyle/>
        <a:p>
          <a:r>
            <a:rPr kumimoji="1" lang="en-US"/>
            <a:t>1.</a:t>
          </a:r>
          <a:r>
            <a:rPr kumimoji="1" lang="zh-CN"/>
            <a:t>判断：本项目为定期价格指数，应使用价值时点的价格指数除以成交日期的价格指数作为其时间因素修正系数，并进行市场状况调整。</a:t>
          </a:r>
          <a:endParaRPr lang="en-US"/>
        </a:p>
      </dgm:t>
    </dgm:pt>
    <dgm:pt modelId="{DD6276C4-18D2-44EB-8FEF-409C73368580}" type="parTrans" cxnId="{A43DE194-1901-49B8-836A-F6ED009943EB}">
      <dgm:prSet/>
      <dgm:spPr/>
      <dgm:t>
        <a:bodyPr/>
        <a:lstStyle/>
        <a:p>
          <a:endParaRPr lang="en-US"/>
        </a:p>
      </dgm:t>
    </dgm:pt>
    <dgm:pt modelId="{B835BFC4-2960-4C0F-B372-3299987FE09C}" type="sibTrans" cxnId="{A43DE194-1901-49B8-836A-F6ED009943EB}">
      <dgm:prSet/>
      <dgm:spPr/>
      <dgm:t>
        <a:bodyPr/>
        <a:lstStyle/>
        <a:p>
          <a:endParaRPr lang="en-US"/>
        </a:p>
      </dgm:t>
    </dgm:pt>
    <dgm:pt modelId="{96D36F81-A853-4358-A7FB-5C1179284C48}">
      <dgm:prSet/>
      <dgm:spPr/>
      <dgm:t>
        <a:bodyPr/>
        <a:lstStyle/>
        <a:p>
          <a:r>
            <a:rPr kumimoji="1" lang="en-US"/>
            <a:t>2.</a:t>
          </a:r>
          <a:r>
            <a:rPr kumimoji="1" lang="zh-CN"/>
            <a:t>价值时点的价格</a:t>
          </a:r>
          <a:r>
            <a:rPr kumimoji="1" lang="en-US"/>
            <a:t>=5000</a:t>
          </a:r>
          <a:r>
            <a:rPr kumimoji="1" lang="zh-CN"/>
            <a:t>*</a:t>
          </a:r>
          <a:r>
            <a:rPr kumimoji="1" lang="en-US"/>
            <a:t>130/120=5417</a:t>
          </a:r>
          <a:r>
            <a:rPr kumimoji="1" lang="zh-CN"/>
            <a:t>元</a:t>
          </a:r>
          <a:r>
            <a:rPr kumimoji="1" lang="en-US"/>
            <a:t>/</a:t>
          </a:r>
          <a:r>
            <a:rPr kumimoji="1" lang="zh-CN"/>
            <a:t>平方米</a:t>
          </a:r>
          <a:endParaRPr lang="en-US"/>
        </a:p>
      </dgm:t>
    </dgm:pt>
    <dgm:pt modelId="{D184E9D7-8E53-4C46-82BB-82DC547F2C4F}" type="parTrans" cxnId="{3E6BFEEA-B987-4367-B5BC-AE1CC782456C}">
      <dgm:prSet/>
      <dgm:spPr/>
      <dgm:t>
        <a:bodyPr/>
        <a:lstStyle/>
        <a:p>
          <a:endParaRPr lang="en-US"/>
        </a:p>
      </dgm:t>
    </dgm:pt>
    <dgm:pt modelId="{9423C042-6A0F-456E-ACED-02B062FFA728}" type="sibTrans" cxnId="{3E6BFEEA-B987-4367-B5BC-AE1CC782456C}">
      <dgm:prSet/>
      <dgm:spPr/>
      <dgm:t>
        <a:bodyPr/>
        <a:lstStyle/>
        <a:p>
          <a:endParaRPr lang="en-US"/>
        </a:p>
      </dgm:t>
    </dgm:pt>
    <dgm:pt modelId="{04D49870-09BD-459C-ADAB-5FADD0068138}">
      <dgm:prSet/>
      <dgm:spPr/>
      <dgm:t>
        <a:bodyPr/>
        <a:lstStyle/>
        <a:p>
          <a:r>
            <a:rPr kumimoji="1" lang="en-US"/>
            <a:t>3.</a:t>
          </a:r>
          <a:r>
            <a:rPr kumimoji="1" lang="zh-CN"/>
            <a:t>如果给出建筑面积，则可以求取总价。如告知建筑面积为</a:t>
          </a:r>
          <a:r>
            <a:rPr kumimoji="1" lang="en-US"/>
            <a:t>120</a:t>
          </a:r>
          <a:r>
            <a:rPr kumimoji="1" lang="zh-CN"/>
            <a:t>平方米。则：</a:t>
          </a:r>
          <a:endParaRPr lang="en-US"/>
        </a:p>
      </dgm:t>
    </dgm:pt>
    <dgm:pt modelId="{70C047FD-2E89-432F-9E88-D452EAE8F8FD}" type="parTrans" cxnId="{868D97E4-2C17-42D7-9A31-FB58F27237F8}">
      <dgm:prSet/>
      <dgm:spPr/>
      <dgm:t>
        <a:bodyPr/>
        <a:lstStyle/>
        <a:p>
          <a:endParaRPr lang="en-US"/>
        </a:p>
      </dgm:t>
    </dgm:pt>
    <dgm:pt modelId="{AAFD746B-D5E5-4E99-BB7D-3876C2CFA9F9}" type="sibTrans" cxnId="{868D97E4-2C17-42D7-9A31-FB58F27237F8}">
      <dgm:prSet/>
      <dgm:spPr/>
      <dgm:t>
        <a:bodyPr/>
        <a:lstStyle/>
        <a:p>
          <a:endParaRPr lang="en-US"/>
        </a:p>
      </dgm:t>
    </dgm:pt>
    <dgm:pt modelId="{8C16AA42-7F68-4A21-8160-E8E41BF95F23}">
      <dgm:prSet/>
      <dgm:spPr/>
      <dgm:t>
        <a:bodyPr/>
        <a:lstStyle/>
        <a:p>
          <a:r>
            <a:rPr kumimoji="1" lang="zh-CN"/>
            <a:t>总价</a:t>
          </a:r>
          <a:r>
            <a:rPr kumimoji="1" lang="en-US"/>
            <a:t>=5000</a:t>
          </a:r>
          <a:r>
            <a:rPr kumimoji="1" lang="zh-CN"/>
            <a:t>*</a:t>
          </a:r>
          <a:r>
            <a:rPr kumimoji="1" lang="en-US"/>
            <a:t>120</a:t>
          </a:r>
          <a:r>
            <a:rPr kumimoji="1" lang="zh-CN"/>
            <a:t>*</a:t>
          </a:r>
          <a:r>
            <a:rPr kumimoji="1" lang="en-US"/>
            <a:t>130/120=650000</a:t>
          </a:r>
          <a:r>
            <a:rPr kumimoji="1" lang="zh-CN"/>
            <a:t>元</a:t>
          </a:r>
          <a:endParaRPr lang="en-US"/>
        </a:p>
      </dgm:t>
    </dgm:pt>
    <dgm:pt modelId="{3146BE69-BA05-40E7-A777-EADCD1EA153E}" type="parTrans" cxnId="{82FCB8DD-6625-4DEA-9219-F9F88C52BBE3}">
      <dgm:prSet/>
      <dgm:spPr/>
      <dgm:t>
        <a:bodyPr/>
        <a:lstStyle/>
        <a:p>
          <a:endParaRPr lang="en-US"/>
        </a:p>
      </dgm:t>
    </dgm:pt>
    <dgm:pt modelId="{1A765E8A-0A5D-47F0-8DCA-DC2F38D7EDF9}" type="sibTrans" cxnId="{82FCB8DD-6625-4DEA-9219-F9F88C52BBE3}">
      <dgm:prSet/>
      <dgm:spPr/>
      <dgm:t>
        <a:bodyPr/>
        <a:lstStyle/>
        <a:p>
          <a:endParaRPr lang="en-US"/>
        </a:p>
      </dgm:t>
    </dgm:pt>
    <dgm:pt modelId="{BEADAE1F-F642-D64A-AF88-4A44A49B5B05}" type="pres">
      <dgm:prSet presAssocID="{5021A8AD-4173-4D1E-B36E-812FBE2CEA90}" presName="vert0" presStyleCnt="0">
        <dgm:presLayoutVars>
          <dgm:dir/>
          <dgm:animOne val="branch"/>
          <dgm:animLvl val="lvl"/>
        </dgm:presLayoutVars>
      </dgm:prSet>
      <dgm:spPr/>
    </dgm:pt>
    <dgm:pt modelId="{D9DB35F6-E65F-0B47-8A9E-A1DF91CCA4B3}" type="pres">
      <dgm:prSet presAssocID="{CC6DEA26-12DA-418D-B10D-12A4AEBBFA67}" presName="thickLine" presStyleLbl="alignNode1" presStyleIdx="0" presStyleCnt="4"/>
      <dgm:spPr/>
    </dgm:pt>
    <dgm:pt modelId="{BFE1E63D-5461-394F-8386-51C790E068CE}" type="pres">
      <dgm:prSet presAssocID="{CC6DEA26-12DA-418D-B10D-12A4AEBBFA67}" presName="horz1" presStyleCnt="0"/>
      <dgm:spPr/>
    </dgm:pt>
    <dgm:pt modelId="{9C5AB42E-F4DE-774B-9BE8-2BF98E134411}" type="pres">
      <dgm:prSet presAssocID="{CC6DEA26-12DA-418D-B10D-12A4AEBBFA67}" presName="tx1" presStyleLbl="revTx" presStyleIdx="0" presStyleCnt="4"/>
      <dgm:spPr/>
    </dgm:pt>
    <dgm:pt modelId="{77A257D4-7B50-6949-AB7B-118E0A6F516A}" type="pres">
      <dgm:prSet presAssocID="{CC6DEA26-12DA-418D-B10D-12A4AEBBFA67}" presName="vert1" presStyleCnt="0"/>
      <dgm:spPr/>
    </dgm:pt>
    <dgm:pt modelId="{B7EED588-61C9-5141-A609-9FD081AEAB0E}" type="pres">
      <dgm:prSet presAssocID="{96D36F81-A853-4358-A7FB-5C1179284C48}" presName="thickLine" presStyleLbl="alignNode1" presStyleIdx="1" presStyleCnt="4"/>
      <dgm:spPr/>
    </dgm:pt>
    <dgm:pt modelId="{39F2DB5D-9872-6F4B-8640-5AFE2840483D}" type="pres">
      <dgm:prSet presAssocID="{96D36F81-A853-4358-A7FB-5C1179284C48}" presName="horz1" presStyleCnt="0"/>
      <dgm:spPr/>
    </dgm:pt>
    <dgm:pt modelId="{41BD4BA3-E6DB-6F44-B1B5-8494D6120F18}" type="pres">
      <dgm:prSet presAssocID="{96D36F81-A853-4358-A7FB-5C1179284C48}" presName="tx1" presStyleLbl="revTx" presStyleIdx="1" presStyleCnt="4"/>
      <dgm:spPr/>
    </dgm:pt>
    <dgm:pt modelId="{30A23FDB-0C36-DB45-AE55-2EE52942EF37}" type="pres">
      <dgm:prSet presAssocID="{96D36F81-A853-4358-A7FB-5C1179284C48}" presName="vert1" presStyleCnt="0"/>
      <dgm:spPr/>
    </dgm:pt>
    <dgm:pt modelId="{73157F6E-FA52-0640-8DD8-55FF6E89FEAE}" type="pres">
      <dgm:prSet presAssocID="{04D49870-09BD-459C-ADAB-5FADD0068138}" presName="thickLine" presStyleLbl="alignNode1" presStyleIdx="2" presStyleCnt="4"/>
      <dgm:spPr/>
    </dgm:pt>
    <dgm:pt modelId="{40AE2F9D-4080-B44D-A7B5-748D0AA929FF}" type="pres">
      <dgm:prSet presAssocID="{04D49870-09BD-459C-ADAB-5FADD0068138}" presName="horz1" presStyleCnt="0"/>
      <dgm:spPr/>
    </dgm:pt>
    <dgm:pt modelId="{C037F292-7B45-2B44-8CDA-917C787EED4A}" type="pres">
      <dgm:prSet presAssocID="{04D49870-09BD-459C-ADAB-5FADD0068138}" presName="tx1" presStyleLbl="revTx" presStyleIdx="2" presStyleCnt="4"/>
      <dgm:spPr/>
    </dgm:pt>
    <dgm:pt modelId="{3799A728-38A4-464C-9756-E3D8372BEA7E}" type="pres">
      <dgm:prSet presAssocID="{04D49870-09BD-459C-ADAB-5FADD0068138}" presName="vert1" presStyleCnt="0"/>
      <dgm:spPr/>
    </dgm:pt>
    <dgm:pt modelId="{927EF8B9-F333-DC4A-9CCD-540B9BCFC0E7}" type="pres">
      <dgm:prSet presAssocID="{8C16AA42-7F68-4A21-8160-E8E41BF95F23}" presName="thickLine" presStyleLbl="alignNode1" presStyleIdx="3" presStyleCnt="4"/>
      <dgm:spPr/>
    </dgm:pt>
    <dgm:pt modelId="{C35E6BED-2DF6-F946-A98A-01C12026997F}" type="pres">
      <dgm:prSet presAssocID="{8C16AA42-7F68-4A21-8160-E8E41BF95F23}" presName="horz1" presStyleCnt="0"/>
      <dgm:spPr/>
    </dgm:pt>
    <dgm:pt modelId="{90EDB348-3770-3E4D-B2CD-70E655524CEE}" type="pres">
      <dgm:prSet presAssocID="{8C16AA42-7F68-4A21-8160-E8E41BF95F23}" presName="tx1" presStyleLbl="revTx" presStyleIdx="3" presStyleCnt="4"/>
      <dgm:spPr/>
    </dgm:pt>
    <dgm:pt modelId="{213169FE-4A36-2C4A-8F06-6F3E21922BC1}" type="pres">
      <dgm:prSet presAssocID="{8C16AA42-7F68-4A21-8160-E8E41BF95F23}" presName="vert1" presStyleCnt="0"/>
      <dgm:spPr/>
    </dgm:pt>
  </dgm:ptLst>
  <dgm:cxnLst>
    <dgm:cxn modelId="{9214357B-6BCB-124E-8F30-7E904EE601F7}" type="presOf" srcId="{CC6DEA26-12DA-418D-B10D-12A4AEBBFA67}" destId="{9C5AB42E-F4DE-774B-9BE8-2BF98E134411}" srcOrd="0" destOrd="0" presId="urn:microsoft.com/office/officeart/2008/layout/LinedList"/>
    <dgm:cxn modelId="{67392A80-EC4D-394D-BD54-0EBF69B41DF3}" type="presOf" srcId="{96D36F81-A853-4358-A7FB-5C1179284C48}" destId="{41BD4BA3-E6DB-6F44-B1B5-8494D6120F18}" srcOrd="0" destOrd="0" presId="urn:microsoft.com/office/officeart/2008/layout/LinedList"/>
    <dgm:cxn modelId="{A43DE194-1901-49B8-836A-F6ED009943EB}" srcId="{5021A8AD-4173-4D1E-B36E-812FBE2CEA90}" destId="{CC6DEA26-12DA-418D-B10D-12A4AEBBFA67}" srcOrd="0" destOrd="0" parTransId="{DD6276C4-18D2-44EB-8FEF-409C73368580}" sibTransId="{B835BFC4-2960-4C0F-B372-3299987FE09C}"/>
    <dgm:cxn modelId="{BCEC96A1-4C4C-4B46-B5DF-81C4CA3E0F63}" type="presOf" srcId="{5021A8AD-4173-4D1E-B36E-812FBE2CEA90}" destId="{BEADAE1F-F642-D64A-AF88-4A44A49B5B05}" srcOrd="0" destOrd="0" presId="urn:microsoft.com/office/officeart/2008/layout/LinedList"/>
    <dgm:cxn modelId="{07296DC7-9497-8E4E-8462-6EAA4CF1E2D3}" type="presOf" srcId="{04D49870-09BD-459C-ADAB-5FADD0068138}" destId="{C037F292-7B45-2B44-8CDA-917C787EED4A}" srcOrd="0" destOrd="0" presId="urn:microsoft.com/office/officeart/2008/layout/LinedList"/>
    <dgm:cxn modelId="{82FCB8DD-6625-4DEA-9219-F9F88C52BBE3}" srcId="{5021A8AD-4173-4D1E-B36E-812FBE2CEA90}" destId="{8C16AA42-7F68-4A21-8160-E8E41BF95F23}" srcOrd="3" destOrd="0" parTransId="{3146BE69-BA05-40E7-A777-EADCD1EA153E}" sibTransId="{1A765E8A-0A5D-47F0-8DCA-DC2F38D7EDF9}"/>
    <dgm:cxn modelId="{868D97E4-2C17-42D7-9A31-FB58F27237F8}" srcId="{5021A8AD-4173-4D1E-B36E-812FBE2CEA90}" destId="{04D49870-09BD-459C-ADAB-5FADD0068138}" srcOrd="2" destOrd="0" parTransId="{70C047FD-2E89-432F-9E88-D452EAE8F8FD}" sibTransId="{AAFD746B-D5E5-4E99-BB7D-3876C2CFA9F9}"/>
    <dgm:cxn modelId="{3E6BFEEA-B987-4367-B5BC-AE1CC782456C}" srcId="{5021A8AD-4173-4D1E-B36E-812FBE2CEA90}" destId="{96D36F81-A853-4358-A7FB-5C1179284C48}" srcOrd="1" destOrd="0" parTransId="{D184E9D7-8E53-4C46-82BB-82DC547F2C4F}" sibTransId="{9423C042-6A0F-456E-ACED-02B062FFA728}"/>
    <dgm:cxn modelId="{3E914DF7-1972-E044-B724-8FEB81FEC7D9}" type="presOf" srcId="{8C16AA42-7F68-4A21-8160-E8E41BF95F23}" destId="{90EDB348-3770-3E4D-B2CD-70E655524CEE}" srcOrd="0" destOrd="0" presId="urn:microsoft.com/office/officeart/2008/layout/LinedList"/>
    <dgm:cxn modelId="{F6012F6D-3051-F244-B43F-6446DAB64568}" type="presParOf" srcId="{BEADAE1F-F642-D64A-AF88-4A44A49B5B05}" destId="{D9DB35F6-E65F-0B47-8A9E-A1DF91CCA4B3}" srcOrd="0" destOrd="0" presId="urn:microsoft.com/office/officeart/2008/layout/LinedList"/>
    <dgm:cxn modelId="{69DD0392-D6FF-BE44-8C18-DC8854366B52}" type="presParOf" srcId="{BEADAE1F-F642-D64A-AF88-4A44A49B5B05}" destId="{BFE1E63D-5461-394F-8386-51C790E068CE}" srcOrd="1" destOrd="0" presId="urn:microsoft.com/office/officeart/2008/layout/LinedList"/>
    <dgm:cxn modelId="{9F2E2325-A1C8-AD4F-8A5B-00D7600C6C37}" type="presParOf" srcId="{BFE1E63D-5461-394F-8386-51C790E068CE}" destId="{9C5AB42E-F4DE-774B-9BE8-2BF98E134411}" srcOrd="0" destOrd="0" presId="urn:microsoft.com/office/officeart/2008/layout/LinedList"/>
    <dgm:cxn modelId="{26F9E925-2B78-CB46-A294-74D5C0F75295}" type="presParOf" srcId="{BFE1E63D-5461-394F-8386-51C790E068CE}" destId="{77A257D4-7B50-6949-AB7B-118E0A6F516A}" srcOrd="1" destOrd="0" presId="urn:microsoft.com/office/officeart/2008/layout/LinedList"/>
    <dgm:cxn modelId="{0DDEE354-DA4B-C449-9940-B7E754642FC5}" type="presParOf" srcId="{BEADAE1F-F642-D64A-AF88-4A44A49B5B05}" destId="{B7EED588-61C9-5141-A609-9FD081AEAB0E}" srcOrd="2" destOrd="0" presId="urn:microsoft.com/office/officeart/2008/layout/LinedList"/>
    <dgm:cxn modelId="{0B907057-761B-814B-9F38-CCEAFA3B0814}" type="presParOf" srcId="{BEADAE1F-F642-D64A-AF88-4A44A49B5B05}" destId="{39F2DB5D-9872-6F4B-8640-5AFE2840483D}" srcOrd="3" destOrd="0" presId="urn:microsoft.com/office/officeart/2008/layout/LinedList"/>
    <dgm:cxn modelId="{FF7939A1-DB5E-224E-B05F-46BAF40F156A}" type="presParOf" srcId="{39F2DB5D-9872-6F4B-8640-5AFE2840483D}" destId="{41BD4BA3-E6DB-6F44-B1B5-8494D6120F18}" srcOrd="0" destOrd="0" presId="urn:microsoft.com/office/officeart/2008/layout/LinedList"/>
    <dgm:cxn modelId="{089C4CD4-50BA-5C43-BB97-0268CF027E7D}" type="presParOf" srcId="{39F2DB5D-9872-6F4B-8640-5AFE2840483D}" destId="{30A23FDB-0C36-DB45-AE55-2EE52942EF37}" srcOrd="1" destOrd="0" presId="urn:microsoft.com/office/officeart/2008/layout/LinedList"/>
    <dgm:cxn modelId="{576A70D8-80C0-AC4B-AED2-43D01F97AFE9}" type="presParOf" srcId="{BEADAE1F-F642-D64A-AF88-4A44A49B5B05}" destId="{73157F6E-FA52-0640-8DD8-55FF6E89FEAE}" srcOrd="4" destOrd="0" presId="urn:microsoft.com/office/officeart/2008/layout/LinedList"/>
    <dgm:cxn modelId="{C71D91FD-661F-6243-8A65-4F12238C38EA}" type="presParOf" srcId="{BEADAE1F-F642-D64A-AF88-4A44A49B5B05}" destId="{40AE2F9D-4080-B44D-A7B5-748D0AA929FF}" srcOrd="5" destOrd="0" presId="urn:microsoft.com/office/officeart/2008/layout/LinedList"/>
    <dgm:cxn modelId="{CDF404FD-7173-0644-AD1F-38153EBB6CA8}" type="presParOf" srcId="{40AE2F9D-4080-B44D-A7B5-748D0AA929FF}" destId="{C037F292-7B45-2B44-8CDA-917C787EED4A}" srcOrd="0" destOrd="0" presId="urn:microsoft.com/office/officeart/2008/layout/LinedList"/>
    <dgm:cxn modelId="{75AC2EF5-632D-A249-879A-9C74F2921170}" type="presParOf" srcId="{40AE2F9D-4080-B44D-A7B5-748D0AA929FF}" destId="{3799A728-38A4-464C-9756-E3D8372BEA7E}" srcOrd="1" destOrd="0" presId="urn:microsoft.com/office/officeart/2008/layout/LinedList"/>
    <dgm:cxn modelId="{6731DF5C-3DB6-954D-834A-B6CB53655B2F}" type="presParOf" srcId="{BEADAE1F-F642-D64A-AF88-4A44A49B5B05}" destId="{927EF8B9-F333-DC4A-9CCD-540B9BCFC0E7}" srcOrd="6" destOrd="0" presId="urn:microsoft.com/office/officeart/2008/layout/LinedList"/>
    <dgm:cxn modelId="{4C19005C-3A5A-1A48-9392-4401E60420BA}" type="presParOf" srcId="{BEADAE1F-F642-D64A-AF88-4A44A49B5B05}" destId="{C35E6BED-2DF6-F946-A98A-01C12026997F}" srcOrd="7" destOrd="0" presId="urn:microsoft.com/office/officeart/2008/layout/LinedList"/>
    <dgm:cxn modelId="{1FE94F38-D7EF-714E-9CBD-4D3CF0B37079}" type="presParOf" srcId="{C35E6BED-2DF6-F946-A98A-01C12026997F}" destId="{90EDB348-3770-3E4D-B2CD-70E655524CEE}" srcOrd="0" destOrd="0" presId="urn:microsoft.com/office/officeart/2008/layout/LinedList"/>
    <dgm:cxn modelId="{9E7AB6DF-8632-D241-98B2-A8E3E487FB15}" type="presParOf" srcId="{C35E6BED-2DF6-F946-A98A-01C12026997F}" destId="{213169FE-4A36-2C4A-8F06-6F3E21922BC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481B2E2-61B4-2B4E-A9C2-335036DCB024}" type="doc">
      <dgm:prSet loTypeId="urn:microsoft.com/office/officeart/2005/8/layout/list1#3" loCatId="" qsTypeId="urn:microsoft.com/office/officeart/2005/8/quickstyle/simple1#42" qsCatId="simple" csTypeId="urn:microsoft.com/office/officeart/2005/8/colors/colorful5#3" csCatId="colorful" phldr="1"/>
      <dgm:spPr/>
      <dgm:t>
        <a:bodyPr/>
        <a:lstStyle/>
        <a:p>
          <a:endParaRPr lang="zh-CN" altLang="en-US"/>
        </a:p>
      </dgm:t>
    </dgm:pt>
    <dgm:pt modelId="{476D9F3F-AE7B-1740-80AC-F3FAEF0BFC34}">
      <dgm:prSet phldrT="[文本]"/>
      <dgm:spPr/>
      <dgm:t>
        <a:bodyPr/>
        <a:lstStyle/>
        <a:p>
          <a:r>
            <a:rPr lang="en-US" altLang="zh-CN" dirty="0"/>
            <a:t>1.</a:t>
          </a:r>
          <a:r>
            <a:rPr lang="zh-CN" altLang="en-US" dirty="0"/>
            <a:t>类似于交易情况修正</a:t>
          </a:r>
        </a:p>
      </dgm:t>
    </dgm:pt>
    <dgm:pt modelId="{EF22A205-50EE-1A46-B6FC-F76530EF1C4E}" type="parTrans" cxnId="{91F68FA3-1DB8-044D-A9EA-4C7308E7EDE6}">
      <dgm:prSet/>
      <dgm:spPr/>
      <dgm:t>
        <a:bodyPr/>
        <a:lstStyle/>
        <a:p>
          <a:endParaRPr lang="zh-CN" altLang="en-US"/>
        </a:p>
      </dgm:t>
    </dgm:pt>
    <dgm:pt modelId="{42E5DA44-243A-3F42-938F-B994D0394EF2}" type="sibTrans" cxnId="{91F68FA3-1DB8-044D-A9EA-4C7308E7EDE6}">
      <dgm:prSet/>
      <dgm:spPr/>
      <dgm:t>
        <a:bodyPr/>
        <a:lstStyle/>
        <a:p>
          <a:endParaRPr lang="zh-CN" altLang="en-US"/>
        </a:p>
      </dgm:t>
    </dgm:pt>
    <dgm:pt modelId="{0E759FC0-761A-9640-AF2B-EDAACBF7AA2E}">
      <dgm:prSet phldrT="[文本]"/>
      <dgm:spPr/>
      <dgm:t>
        <a:bodyPr/>
        <a:lstStyle/>
        <a:p>
          <a:r>
            <a:rPr lang="en-US" altLang="zh-CN" dirty="0"/>
            <a:t>2.</a:t>
          </a:r>
          <a:r>
            <a:rPr lang="zh-CN" altLang="en-US" dirty="0"/>
            <a:t>年期修正系数</a:t>
          </a:r>
        </a:p>
      </dgm:t>
    </dgm:pt>
    <dgm:pt modelId="{606842B2-165E-1440-A82D-AF010BDF8036}" type="parTrans" cxnId="{8C2EE8CE-CBBC-EA45-9F77-932B6EB2AB5C}">
      <dgm:prSet/>
      <dgm:spPr/>
      <dgm:t>
        <a:bodyPr/>
        <a:lstStyle/>
        <a:p>
          <a:endParaRPr lang="zh-CN" altLang="en-US"/>
        </a:p>
      </dgm:t>
    </dgm:pt>
    <dgm:pt modelId="{F59E6F18-E334-2046-B708-0442336F32A6}" type="sibTrans" cxnId="{8C2EE8CE-CBBC-EA45-9F77-932B6EB2AB5C}">
      <dgm:prSet/>
      <dgm:spPr/>
      <dgm:t>
        <a:bodyPr/>
        <a:lstStyle/>
        <a:p>
          <a:endParaRPr lang="zh-CN" altLang="en-US"/>
        </a:p>
      </dgm:t>
    </dgm:pt>
    <dgm:pt modelId="{0F55979B-6D4D-A446-96A8-894A0FE4935B}">
      <dgm:prSet phldrT="[文本]"/>
      <dgm:spPr/>
      <dgm:t>
        <a:bodyPr/>
        <a:lstStyle/>
        <a:p>
          <a:r>
            <a:rPr lang="en-US" altLang="zh-CN" dirty="0"/>
            <a:t>3.</a:t>
          </a:r>
          <a:r>
            <a:rPr lang="zh-CN" altLang="en-US" dirty="0"/>
            <a:t>注意直接比较法、间接比较法的差异</a:t>
          </a:r>
        </a:p>
      </dgm:t>
    </dgm:pt>
    <dgm:pt modelId="{8089CF4E-6A31-5842-9D26-3D189E15DFD1}" type="parTrans" cxnId="{E606AC5D-FC1B-514E-8F9E-8C093AA4E269}">
      <dgm:prSet/>
      <dgm:spPr/>
      <dgm:t>
        <a:bodyPr/>
        <a:lstStyle/>
        <a:p>
          <a:endParaRPr lang="zh-CN" altLang="en-US"/>
        </a:p>
      </dgm:t>
    </dgm:pt>
    <dgm:pt modelId="{638E7E82-4326-0B40-880B-D401CC4031E3}" type="sibTrans" cxnId="{E606AC5D-FC1B-514E-8F9E-8C093AA4E269}">
      <dgm:prSet/>
      <dgm:spPr/>
      <dgm:t>
        <a:bodyPr/>
        <a:lstStyle/>
        <a:p>
          <a:endParaRPr lang="zh-CN" altLang="en-US"/>
        </a:p>
      </dgm:t>
    </dgm:pt>
    <dgm:pt modelId="{E495EF09-2156-144D-8F26-46712E2CC60C}" type="pres">
      <dgm:prSet presAssocID="{2481B2E2-61B4-2B4E-A9C2-335036DCB024}" presName="linear" presStyleCnt="0">
        <dgm:presLayoutVars>
          <dgm:dir/>
          <dgm:animLvl val="lvl"/>
          <dgm:resizeHandles val="exact"/>
        </dgm:presLayoutVars>
      </dgm:prSet>
      <dgm:spPr/>
    </dgm:pt>
    <dgm:pt modelId="{744E52B1-A635-BA4C-BADA-8DE3C4DA2554}" type="pres">
      <dgm:prSet presAssocID="{476D9F3F-AE7B-1740-80AC-F3FAEF0BFC34}" presName="parentLin" presStyleCnt="0"/>
      <dgm:spPr/>
    </dgm:pt>
    <dgm:pt modelId="{5CA59CC6-4EB7-3144-88DE-FE4FF23B14DF}" type="pres">
      <dgm:prSet presAssocID="{476D9F3F-AE7B-1740-80AC-F3FAEF0BFC34}" presName="parentLeftMargin" presStyleLbl="node1" presStyleIdx="0" presStyleCnt="3"/>
      <dgm:spPr/>
    </dgm:pt>
    <dgm:pt modelId="{EED70896-DA87-8B45-B882-3B0F016ECAB2}" type="pres">
      <dgm:prSet presAssocID="{476D9F3F-AE7B-1740-80AC-F3FAEF0BFC34}" presName="parentText" presStyleLbl="node1" presStyleIdx="0" presStyleCnt="3">
        <dgm:presLayoutVars>
          <dgm:chMax val="0"/>
          <dgm:bulletEnabled val="1"/>
        </dgm:presLayoutVars>
      </dgm:prSet>
      <dgm:spPr/>
    </dgm:pt>
    <dgm:pt modelId="{81291914-6F35-094D-8DB3-44084C3986B0}" type="pres">
      <dgm:prSet presAssocID="{476D9F3F-AE7B-1740-80AC-F3FAEF0BFC34}" presName="negativeSpace" presStyleCnt="0"/>
      <dgm:spPr/>
    </dgm:pt>
    <dgm:pt modelId="{DAAAE65D-EFC9-2F49-95AA-A0BF304D5863}" type="pres">
      <dgm:prSet presAssocID="{476D9F3F-AE7B-1740-80AC-F3FAEF0BFC34}" presName="childText" presStyleLbl="conFgAcc1" presStyleIdx="0" presStyleCnt="3">
        <dgm:presLayoutVars>
          <dgm:bulletEnabled val="1"/>
        </dgm:presLayoutVars>
      </dgm:prSet>
      <dgm:spPr/>
    </dgm:pt>
    <dgm:pt modelId="{C6EB9999-AFA0-BF43-A267-348EC38751A2}" type="pres">
      <dgm:prSet presAssocID="{42E5DA44-243A-3F42-938F-B994D0394EF2}" presName="spaceBetweenRectangles" presStyleCnt="0"/>
      <dgm:spPr/>
    </dgm:pt>
    <dgm:pt modelId="{4A213D4D-EBA2-DE49-9EF4-66701409EFDA}" type="pres">
      <dgm:prSet presAssocID="{0E759FC0-761A-9640-AF2B-EDAACBF7AA2E}" presName="parentLin" presStyleCnt="0"/>
      <dgm:spPr/>
    </dgm:pt>
    <dgm:pt modelId="{9670E4EC-430A-DB4C-8ACC-638F6B8CD862}" type="pres">
      <dgm:prSet presAssocID="{0E759FC0-761A-9640-AF2B-EDAACBF7AA2E}" presName="parentLeftMargin" presStyleLbl="node1" presStyleIdx="0" presStyleCnt="3"/>
      <dgm:spPr/>
    </dgm:pt>
    <dgm:pt modelId="{523FC495-54E1-094E-97B1-E8297CF21349}" type="pres">
      <dgm:prSet presAssocID="{0E759FC0-761A-9640-AF2B-EDAACBF7AA2E}" presName="parentText" presStyleLbl="node1" presStyleIdx="1" presStyleCnt="3">
        <dgm:presLayoutVars>
          <dgm:chMax val="0"/>
          <dgm:bulletEnabled val="1"/>
        </dgm:presLayoutVars>
      </dgm:prSet>
      <dgm:spPr/>
    </dgm:pt>
    <dgm:pt modelId="{CD699177-9194-D84F-9CB1-E86A942E1FB3}" type="pres">
      <dgm:prSet presAssocID="{0E759FC0-761A-9640-AF2B-EDAACBF7AA2E}" presName="negativeSpace" presStyleCnt="0"/>
      <dgm:spPr/>
    </dgm:pt>
    <dgm:pt modelId="{3666BF51-846F-4448-BD30-B7F5ED9EA8EE}" type="pres">
      <dgm:prSet presAssocID="{0E759FC0-761A-9640-AF2B-EDAACBF7AA2E}" presName="childText" presStyleLbl="conFgAcc1" presStyleIdx="1" presStyleCnt="3">
        <dgm:presLayoutVars>
          <dgm:bulletEnabled val="1"/>
        </dgm:presLayoutVars>
      </dgm:prSet>
      <dgm:spPr/>
    </dgm:pt>
    <dgm:pt modelId="{3A17CB54-C5E5-4E43-82D3-1887003AC108}" type="pres">
      <dgm:prSet presAssocID="{F59E6F18-E334-2046-B708-0442336F32A6}" presName="spaceBetweenRectangles" presStyleCnt="0"/>
      <dgm:spPr/>
    </dgm:pt>
    <dgm:pt modelId="{5A353237-2936-BA41-881E-154155342F29}" type="pres">
      <dgm:prSet presAssocID="{0F55979B-6D4D-A446-96A8-894A0FE4935B}" presName="parentLin" presStyleCnt="0"/>
      <dgm:spPr/>
    </dgm:pt>
    <dgm:pt modelId="{95C32EA3-6253-A74C-B4C9-602E6250C7F3}" type="pres">
      <dgm:prSet presAssocID="{0F55979B-6D4D-A446-96A8-894A0FE4935B}" presName="parentLeftMargin" presStyleLbl="node1" presStyleIdx="1" presStyleCnt="3"/>
      <dgm:spPr/>
    </dgm:pt>
    <dgm:pt modelId="{0F7DE835-AFBD-4E47-838F-1F478248D267}" type="pres">
      <dgm:prSet presAssocID="{0F55979B-6D4D-A446-96A8-894A0FE4935B}" presName="parentText" presStyleLbl="node1" presStyleIdx="2" presStyleCnt="3">
        <dgm:presLayoutVars>
          <dgm:chMax val="0"/>
          <dgm:bulletEnabled val="1"/>
        </dgm:presLayoutVars>
      </dgm:prSet>
      <dgm:spPr/>
    </dgm:pt>
    <dgm:pt modelId="{4339BC48-B699-DD4A-965F-A53AC5F9328A}" type="pres">
      <dgm:prSet presAssocID="{0F55979B-6D4D-A446-96A8-894A0FE4935B}" presName="negativeSpace" presStyleCnt="0"/>
      <dgm:spPr/>
    </dgm:pt>
    <dgm:pt modelId="{A38B32D3-00A9-3D4E-9AA8-224F04AA3E98}" type="pres">
      <dgm:prSet presAssocID="{0F55979B-6D4D-A446-96A8-894A0FE4935B}" presName="childText" presStyleLbl="conFgAcc1" presStyleIdx="2" presStyleCnt="3">
        <dgm:presLayoutVars>
          <dgm:bulletEnabled val="1"/>
        </dgm:presLayoutVars>
      </dgm:prSet>
      <dgm:spPr/>
    </dgm:pt>
  </dgm:ptLst>
  <dgm:cxnLst>
    <dgm:cxn modelId="{DC20F101-4ADF-8742-8178-E7A6EC5C3230}" type="presOf" srcId="{0F55979B-6D4D-A446-96A8-894A0FE4935B}" destId="{0F7DE835-AFBD-4E47-838F-1F478248D267}" srcOrd="1" destOrd="0" presId="urn:microsoft.com/office/officeart/2005/8/layout/list1#3"/>
    <dgm:cxn modelId="{D342CE07-BF94-3F49-9524-65C22565AAE2}" type="presOf" srcId="{2481B2E2-61B4-2B4E-A9C2-335036DCB024}" destId="{E495EF09-2156-144D-8F26-46712E2CC60C}" srcOrd="0" destOrd="0" presId="urn:microsoft.com/office/officeart/2005/8/layout/list1#3"/>
    <dgm:cxn modelId="{A31A0C3E-3B5B-1448-9386-3D4B7A9C5408}" type="presOf" srcId="{0E759FC0-761A-9640-AF2B-EDAACBF7AA2E}" destId="{523FC495-54E1-094E-97B1-E8297CF21349}" srcOrd="1" destOrd="0" presId="urn:microsoft.com/office/officeart/2005/8/layout/list1#3"/>
    <dgm:cxn modelId="{E606AC5D-FC1B-514E-8F9E-8C093AA4E269}" srcId="{2481B2E2-61B4-2B4E-A9C2-335036DCB024}" destId="{0F55979B-6D4D-A446-96A8-894A0FE4935B}" srcOrd="2" destOrd="0" parTransId="{8089CF4E-6A31-5842-9D26-3D189E15DFD1}" sibTransId="{638E7E82-4326-0B40-880B-D401CC4031E3}"/>
    <dgm:cxn modelId="{7B079E91-7EA1-C64F-98C6-BE90E36CB4A3}" type="presOf" srcId="{476D9F3F-AE7B-1740-80AC-F3FAEF0BFC34}" destId="{EED70896-DA87-8B45-B882-3B0F016ECAB2}" srcOrd="1" destOrd="0" presId="urn:microsoft.com/office/officeart/2005/8/layout/list1#3"/>
    <dgm:cxn modelId="{79130DA1-6FEE-804A-BB3A-67BE9034FA1A}" type="presOf" srcId="{0F55979B-6D4D-A446-96A8-894A0FE4935B}" destId="{95C32EA3-6253-A74C-B4C9-602E6250C7F3}" srcOrd="0" destOrd="0" presId="urn:microsoft.com/office/officeart/2005/8/layout/list1#3"/>
    <dgm:cxn modelId="{91F68FA3-1DB8-044D-A9EA-4C7308E7EDE6}" srcId="{2481B2E2-61B4-2B4E-A9C2-335036DCB024}" destId="{476D9F3F-AE7B-1740-80AC-F3FAEF0BFC34}" srcOrd="0" destOrd="0" parTransId="{EF22A205-50EE-1A46-B6FC-F76530EF1C4E}" sibTransId="{42E5DA44-243A-3F42-938F-B994D0394EF2}"/>
    <dgm:cxn modelId="{8C2EE8CE-CBBC-EA45-9F77-932B6EB2AB5C}" srcId="{2481B2E2-61B4-2B4E-A9C2-335036DCB024}" destId="{0E759FC0-761A-9640-AF2B-EDAACBF7AA2E}" srcOrd="1" destOrd="0" parTransId="{606842B2-165E-1440-A82D-AF010BDF8036}" sibTransId="{F59E6F18-E334-2046-B708-0442336F32A6}"/>
    <dgm:cxn modelId="{559FA5F3-98B7-E141-9275-3F578035952E}" type="presOf" srcId="{476D9F3F-AE7B-1740-80AC-F3FAEF0BFC34}" destId="{5CA59CC6-4EB7-3144-88DE-FE4FF23B14DF}" srcOrd="0" destOrd="0" presId="urn:microsoft.com/office/officeart/2005/8/layout/list1#3"/>
    <dgm:cxn modelId="{1D9366FB-1103-D34D-BB3B-A152BAF40A42}" type="presOf" srcId="{0E759FC0-761A-9640-AF2B-EDAACBF7AA2E}" destId="{9670E4EC-430A-DB4C-8ACC-638F6B8CD862}" srcOrd="0" destOrd="0" presId="urn:microsoft.com/office/officeart/2005/8/layout/list1#3"/>
    <dgm:cxn modelId="{63AFC668-B82B-204B-94C0-82BDFD7AFB78}" type="presParOf" srcId="{E495EF09-2156-144D-8F26-46712E2CC60C}" destId="{744E52B1-A635-BA4C-BADA-8DE3C4DA2554}" srcOrd="0" destOrd="0" presId="urn:microsoft.com/office/officeart/2005/8/layout/list1#3"/>
    <dgm:cxn modelId="{F1CD0629-D870-EF4E-98CE-2B03DF45B06A}" type="presParOf" srcId="{744E52B1-A635-BA4C-BADA-8DE3C4DA2554}" destId="{5CA59CC6-4EB7-3144-88DE-FE4FF23B14DF}" srcOrd="0" destOrd="0" presId="urn:microsoft.com/office/officeart/2005/8/layout/list1#3"/>
    <dgm:cxn modelId="{4BF5EA85-579F-4F4D-8AD9-06390B8B5D78}" type="presParOf" srcId="{744E52B1-A635-BA4C-BADA-8DE3C4DA2554}" destId="{EED70896-DA87-8B45-B882-3B0F016ECAB2}" srcOrd="1" destOrd="0" presId="urn:microsoft.com/office/officeart/2005/8/layout/list1#3"/>
    <dgm:cxn modelId="{CA77C88A-1B3A-B241-A8E3-6485940D04EC}" type="presParOf" srcId="{E495EF09-2156-144D-8F26-46712E2CC60C}" destId="{81291914-6F35-094D-8DB3-44084C3986B0}" srcOrd="1" destOrd="0" presId="urn:microsoft.com/office/officeart/2005/8/layout/list1#3"/>
    <dgm:cxn modelId="{F762C8B5-1C4A-4042-B451-14D55695A849}" type="presParOf" srcId="{E495EF09-2156-144D-8F26-46712E2CC60C}" destId="{DAAAE65D-EFC9-2F49-95AA-A0BF304D5863}" srcOrd="2" destOrd="0" presId="urn:microsoft.com/office/officeart/2005/8/layout/list1#3"/>
    <dgm:cxn modelId="{A1B5B60F-1D8B-944C-8FED-4EDB3AC8AD5D}" type="presParOf" srcId="{E495EF09-2156-144D-8F26-46712E2CC60C}" destId="{C6EB9999-AFA0-BF43-A267-348EC38751A2}" srcOrd="3" destOrd="0" presId="urn:microsoft.com/office/officeart/2005/8/layout/list1#3"/>
    <dgm:cxn modelId="{5B5272A4-7A16-D446-BB31-5ABE2DE06332}" type="presParOf" srcId="{E495EF09-2156-144D-8F26-46712E2CC60C}" destId="{4A213D4D-EBA2-DE49-9EF4-66701409EFDA}" srcOrd="4" destOrd="0" presId="urn:microsoft.com/office/officeart/2005/8/layout/list1#3"/>
    <dgm:cxn modelId="{8265DBE0-F553-7347-8DC9-E1C78881A4EA}" type="presParOf" srcId="{4A213D4D-EBA2-DE49-9EF4-66701409EFDA}" destId="{9670E4EC-430A-DB4C-8ACC-638F6B8CD862}" srcOrd="0" destOrd="0" presId="urn:microsoft.com/office/officeart/2005/8/layout/list1#3"/>
    <dgm:cxn modelId="{E1028464-3A39-A24D-83BC-5363B4C18518}" type="presParOf" srcId="{4A213D4D-EBA2-DE49-9EF4-66701409EFDA}" destId="{523FC495-54E1-094E-97B1-E8297CF21349}" srcOrd="1" destOrd="0" presId="urn:microsoft.com/office/officeart/2005/8/layout/list1#3"/>
    <dgm:cxn modelId="{9ECC4A2C-CB65-E945-BF95-B49233D3C953}" type="presParOf" srcId="{E495EF09-2156-144D-8F26-46712E2CC60C}" destId="{CD699177-9194-D84F-9CB1-E86A942E1FB3}" srcOrd="5" destOrd="0" presId="urn:microsoft.com/office/officeart/2005/8/layout/list1#3"/>
    <dgm:cxn modelId="{4E5F37D8-1751-414F-8350-D2978078A464}" type="presParOf" srcId="{E495EF09-2156-144D-8F26-46712E2CC60C}" destId="{3666BF51-846F-4448-BD30-B7F5ED9EA8EE}" srcOrd="6" destOrd="0" presId="urn:microsoft.com/office/officeart/2005/8/layout/list1#3"/>
    <dgm:cxn modelId="{0E003E3C-3B70-C54C-8986-DC427C34D78C}" type="presParOf" srcId="{E495EF09-2156-144D-8F26-46712E2CC60C}" destId="{3A17CB54-C5E5-4E43-82D3-1887003AC108}" srcOrd="7" destOrd="0" presId="urn:microsoft.com/office/officeart/2005/8/layout/list1#3"/>
    <dgm:cxn modelId="{9F576970-7977-454B-8F3A-95017491F259}" type="presParOf" srcId="{E495EF09-2156-144D-8F26-46712E2CC60C}" destId="{5A353237-2936-BA41-881E-154155342F29}" srcOrd="8" destOrd="0" presId="urn:microsoft.com/office/officeart/2005/8/layout/list1#3"/>
    <dgm:cxn modelId="{49A456EE-22F7-AD46-86BF-D0668E4BE875}" type="presParOf" srcId="{5A353237-2936-BA41-881E-154155342F29}" destId="{95C32EA3-6253-A74C-B4C9-602E6250C7F3}" srcOrd="0" destOrd="0" presId="urn:microsoft.com/office/officeart/2005/8/layout/list1#3"/>
    <dgm:cxn modelId="{051DA0E3-BE59-024C-8038-10A37C8C60DA}" type="presParOf" srcId="{5A353237-2936-BA41-881E-154155342F29}" destId="{0F7DE835-AFBD-4E47-838F-1F478248D267}" srcOrd="1" destOrd="0" presId="urn:microsoft.com/office/officeart/2005/8/layout/list1#3"/>
    <dgm:cxn modelId="{EEE661E9-F265-1C41-A1A5-3B57AAA0B8E5}" type="presParOf" srcId="{E495EF09-2156-144D-8F26-46712E2CC60C}" destId="{4339BC48-B699-DD4A-965F-A53AC5F9328A}" srcOrd="9" destOrd="0" presId="urn:microsoft.com/office/officeart/2005/8/layout/list1#3"/>
    <dgm:cxn modelId="{28C6D668-E4FE-E540-9BC7-B6225B16C863}" type="presParOf" srcId="{E495EF09-2156-144D-8F26-46712E2CC60C}" destId="{A38B32D3-00A9-3D4E-9AA8-224F04AA3E98}" srcOrd="10" destOrd="0" presId="urn:microsoft.com/office/officeart/2005/8/layout/list1#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B42B964-A774-FD4E-A2C0-0A28465280CD}" type="doc">
      <dgm:prSet loTypeId="urn:microsoft.com/office/officeart/2008/layout/LinedList" loCatId="list" qsTypeId="urn:microsoft.com/office/officeart/2005/8/quickstyle/simple1#43" qsCatId="simple" csTypeId="urn:microsoft.com/office/officeart/2005/8/colors/colorful1#20" csCatId="colorful" phldr="1"/>
      <dgm:spPr/>
      <dgm:t>
        <a:bodyPr/>
        <a:lstStyle/>
        <a:p>
          <a:endParaRPr lang="zh-CN" altLang="en-US"/>
        </a:p>
      </dgm:t>
    </dgm:pt>
    <dgm:pt modelId="{A817C0AB-DDBB-014F-8B54-7CC333848BA4}">
      <dgm:prSet phldrT="[文本]"/>
      <dgm:spPr/>
      <dgm:t>
        <a:bodyPr/>
        <a:lstStyle/>
        <a:p>
          <a:r>
            <a:rPr lang="zh-CN" altLang="en-US" dirty="0"/>
            <a:t>年期修正系数</a:t>
          </a:r>
          <a:r>
            <a:rPr lang="en-US" altLang="zh-CN" dirty="0"/>
            <a:t>=[1-1/(1+r)</a:t>
          </a:r>
          <a:r>
            <a:rPr lang="en-US" altLang="zh-CN" baseline="30000" dirty="0"/>
            <a:t>n</a:t>
          </a:r>
          <a:r>
            <a:rPr lang="en-US" altLang="zh-CN" dirty="0"/>
            <a:t>]/[1-1/</a:t>
          </a:r>
          <a:r>
            <a:rPr lang="zh-CN" altLang="en-US" dirty="0"/>
            <a:t>（</a:t>
          </a:r>
          <a:r>
            <a:rPr lang="en-US" altLang="zh-CN" dirty="0"/>
            <a:t>1+r</a:t>
          </a:r>
          <a:r>
            <a:rPr lang="zh-CN" altLang="en-US" dirty="0"/>
            <a:t>）</a:t>
          </a:r>
          <a:r>
            <a:rPr lang="en-US" altLang="zh-CN" baseline="30000" dirty="0"/>
            <a:t>m</a:t>
          </a:r>
          <a:r>
            <a:rPr lang="en-US" altLang="zh-CN" dirty="0"/>
            <a:t>]</a:t>
          </a:r>
          <a:endParaRPr lang="zh-CN" altLang="en-US" dirty="0"/>
        </a:p>
      </dgm:t>
    </dgm:pt>
    <dgm:pt modelId="{16B23911-5E05-AF4B-8007-805660AEF4B0}" type="parTrans" cxnId="{560A4976-2732-4B80-9D48-55F10E40FBC0}">
      <dgm:prSet/>
      <dgm:spPr/>
      <dgm:t>
        <a:bodyPr/>
        <a:lstStyle/>
        <a:p>
          <a:endParaRPr lang="zh-CN" altLang="en-US"/>
        </a:p>
      </dgm:t>
    </dgm:pt>
    <dgm:pt modelId="{9F9C934F-CDF9-5041-917F-4CC9FDBDBCAB}" type="sibTrans" cxnId="{560A4976-2732-4B80-9D48-55F10E40FBC0}">
      <dgm:prSet/>
      <dgm:spPr/>
      <dgm:t>
        <a:bodyPr/>
        <a:lstStyle/>
        <a:p>
          <a:endParaRPr lang="zh-CN" altLang="en-US"/>
        </a:p>
      </dgm:t>
    </dgm:pt>
    <dgm:pt modelId="{5245E199-A711-6E4F-A653-45501FDE38AE}">
      <dgm:prSet phldrT="[文本]" phldr="0" custT="0"/>
      <dgm:spPr/>
      <dgm:t>
        <a:bodyPr vert="horz" wrap="square"/>
        <a:lstStyle/>
        <a:p>
          <a:pPr>
            <a:lnSpc>
              <a:spcPct val="100000"/>
            </a:lnSpc>
            <a:spcBef>
              <a:spcPct val="0"/>
            </a:spcBef>
            <a:spcAft>
              <a:spcPct val="35000"/>
            </a:spcAft>
          </a:pPr>
          <a:r>
            <a:rPr lang="zh-CN" altLang="en-US" dirty="0"/>
            <a:t>例题</a:t>
          </a:r>
          <a:r>
            <a:rPr lang="en-US" altLang="zh-CN" dirty="0"/>
            <a:t>21</a:t>
          </a:r>
          <a:r>
            <a:rPr lang="zh-CN" altLang="en-US" dirty="0"/>
            <a:t>。某宗房地产剩余收益年限为</a:t>
          </a:r>
          <a:r>
            <a:rPr lang="en-US" altLang="zh-CN" dirty="0"/>
            <a:t>32</a:t>
          </a:r>
          <a:r>
            <a:rPr lang="zh-CN" altLang="en-US" dirty="0"/>
            <a:t>年，与其相同的房地汗剩余收益年限为</a:t>
          </a:r>
          <a:r>
            <a:rPr lang="en-US" altLang="zh-CN" dirty="0"/>
            <a:t>36</a:t>
          </a:r>
          <a:r>
            <a:rPr lang="zh-CN" altLang="en-US" dirty="0"/>
            <a:t>年，成交价格为</a:t>
          </a:r>
          <a:r>
            <a:rPr lang="en-US" altLang="zh-CN" dirty="0"/>
            <a:t>5000</a:t>
          </a:r>
          <a:r>
            <a:rPr lang="zh-CN" altLang="en-US" dirty="0"/>
            <a:t>元</a:t>
          </a:r>
          <a:r>
            <a:rPr lang="en-US" altLang="zh-CN" dirty="0"/>
            <a:t>/</a:t>
          </a:r>
          <a:r>
            <a:rPr lang="zh-CN" altLang="en-US" dirty="0"/>
            <a:t>平方米，报酬率为</a:t>
          </a:r>
          <a:r>
            <a:rPr lang="en-US" altLang="zh-CN" dirty="0"/>
            <a:t>8%</a:t>
          </a:r>
          <a:r>
            <a:rPr lang="zh-CN" altLang="en-US" dirty="0"/>
            <a:t>，求该宗房地产价格。</a:t>
          </a:r>
          <a:endParaRPr/>
        </a:p>
      </dgm:t>
    </dgm:pt>
    <dgm:pt modelId="{E059E258-27CD-6842-BFAC-54184A91D14C}" type="parTrans" cxnId="{0D1132E5-DCEE-48E1-B9CC-00A9B4DB3193}">
      <dgm:prSet/>
      <dgm:spPr/>
      <dgm:t>
        <a:bodyPr/>
        <a:lstStyle/>
        <a:p>
          <a:endParaRPr lang="zh-CN" altLang="en-US"/>
        </a:p>
      </dgm:t>
    </dgm:pt>
    <dgm:pt modelId="{95FA3195-C899-AE4C-91AF-A9E8C4A91A3C}" type="sibTrans" cxnId="{0D1132E5-DCEE-48E1-B9CC-00A9B4DB3193}">
      <dgm:prSet/>
      <dgm:spPr/>
      <dgm:t>
        <a:bodyPr/>
        <a:lstStyle/>
        <a:p>
          <a:endParaRPr lang="zh-CN" altLang="en-US"/>
        </a:p>
      </dgm:t>
    </dgm:pt>
    <dgm:pt modelId="{ADB89BD8-93D5-EB41-911B-0AA7CD08261E}">
      <dgm:prSet phldrT="[文本]"/>
      <dgm:spPr/>
      <dgm:t>
        <a:bodyPr/>
        <a:lstStyle/>
        <a:p>
          <a:r>
            <a:rPr lang="zh-CN" altLang="en-US" dirty="0"/>
            <a:t>房地产价格</a:t>
          </a:r>
          <a:r>
            <a:rPr lang="en-US" altLang="zh-CN" dirty="0"/>
            <a:t>=[1-1/</a:t>
          </a:r>
          <a:r>
            <a:rPr lang="zh-CN" altLang="en-US" dirty="0"/>
            <a:t>（</a:t>
          </a:r>
          <a:r>
            <a:rPr lang="en-US" altLang="zh-CN" dirty="0"/>
            <a:t>1+8%</a:t>
          </a:r>
          <a:r>
            <a:rPr lang="zh-CN" altLang="en-US" dirty="0"/>
            <a:t>）</a:t>
          </a:r>
          <a:r>
            <a:rPr lang="en-US" altLang="zh-CN" baseline="30000" dirty="0"/>
            <a:t>32</a:t>
          </a:r>
          <a:r>
            <a:rPr lang="en-US" altLang="zh-CN" dirty="0"/>
            <a:t>]/[1-1/</a:t>
          </a:r>
          <a:r>
            <a:rPr lang="zh-CN" altLang="en-US" dirty="0"/>
            <a:t>（</a:t>
          </a:r>
          <a:r>
            <a:rPr lang="en-US" altLang="zh-CN" dirty="0"/>
            <a:t>1+8%</a:t>
          </a:r>
          <a:r>
            <a:rPr lang="zh-CN" altLang="en-US" dirty="0"/>
            <a:t>）</a:t>
          </a:r>
          <a:r>
            <a:rPr lang="en-US" altLang="zh-CN" baseline="30000" dirty="0"/>
            <a:t>36</a:t>
          </a:r>
          <a:r>
            <a:rPr lang="en-US" altLang="zh-CN" dirty="0"/>
            <a:t>]=4880</a:t>
          </a:r>
          <a:r>
            <a:rPr lang="zh-CN" altLang="en-US" dirty="0"/>
            <a:t>元</a:t>
          </a:r>
          <a:r>
            <a:rPr lang="en-US" altLang="zh-CN" dirty="0"/>
            <a:t>/</a:t>
          </a:r>
          <a:r>
            <a:rPr lang="zh-CN" altLang="en-US" dirty="0"/>
            <a:t>平方米</a:t>
          </a:r>
        </a:p>
      </dgm:t>
    </dgm:pt>
    <dgm:pt modelId="{41E6A070-F752-294D-A184-A5D3551362C2}" type="parTrans" cxnId="{9525BCE6-1D05-4FF3-AC37-C29C5ADCFEE8}">
      <dgm:prSet/>
      <dgm:spPr/>
      <dgm:t>
        <a:bodyPr/>
        <a:lstStyle/>
        <a:p>
          <a:endParaRPr lang="zh-CN" altLang="en-US"/>
        </a:p>
      </dgm:t>
    </dgm:pt>
    <dgm:pt modelId="{C16D3345-FAB2-B649-9058-D71F1A2F70CE}" type="sibTrans" cxnId="{9525BCE6-1D05-4FF3-AC37-C29C5ADCFEE8}">
      <dgm:prSet/>
      <dgm:spPr/>
      <dgm:t>
        <a:bodyPr/>
        <a:lstStyle/>
        <a:p>
          <a:endParaRPr lang="zh-CN" altLang="en-US"/>
        </a:p>
      </dgm:t>
    </dgm:pt>
    <dgm:pt modelId="{1A6F76B2-3F56-4C48-9C66-99C0EBD4190A}" type="pres">
      <dgm:prSet presAssocID="{3B42B964-A774-FD4E-A2C0-0A28465280CD}" presName="vert0" presStyleCnt="0">
        <dgm:presLayoutVars>
          <dgm:dir/>
          <dgm:animOne val="branch"/>
          <dgm:animLvl val="lvl"/>
        </dgm:presLayoutVars>
      </dgm:prSet>
      <dgm:spPr/>
    </dgm:pt>
    <dgm:pt modelId="{8E013F19-C6A4-BC40-9DDF-0044166067CC}" type="pres">
      <dgm:prSet presAssocID="{A817C0AB-DDBB-014F-8B54-7CC333848BA4}" presName="thickLine" presStyleLbl="alignNode1" presStyleIdx="0" presStyleCnt="3"/>
      <dgm:spPr/>
    </dgm:pt>
    <dgm:pt modelId="{8876E073-35EF-544A-A6D0-A98AF5314A99}" type="pres">
      <dgm:prSet presAssocID="{A817C0AB-DDBB-014F-8B54-7CC333848BA4}" presName="horz1" presStyleCnt="0"/>
      <dgm:spPr/>
    </dgm:pt>
    <dgm:pt modelId="{00868D4F-AA9B-EF41-94A3-4FCB48B95952}" type="pres">
      <dgm:prSet presAssocID="{A817C0AB-DDBB-014F-8B54-7CC333848BA4}" presName="tx1" presStyleLbl="revTx" presStyleIdx="0" presStyleCnt="3"/>
      <dgm:spPr/>
    </dgm:pt>
    <dgm:pt modelId="{82955CC8-2CC2-E043-90E3-CB74BB41164E}" type="pres">
      <dgm:prSet presAssocID="{A817C0AB-DDBB-014F-8B54-7CC333848BA4}" presName="vert1" presStyleCnt="0"/>
      <dgm:spPr/>
    </dgm:pt>
    <dgm:pt modelId="{31EA30EF-CBE9-0F41-A79D-C00EE26AE7C3}" type="pres">
      <dgm:prSet presAssocID="{5245E199-A711-6E4F-A653-45501FDE38AE}" presName="thickLine" presStyleLbl="alignNode1" presStyleIdx="1" presStyleCnt="3"/>
      <dgm:spPr/>
    </dgm:pt>
    <dgm:pt modelId="{A92E4FAE-929D-B04B-9319-0C0C7A370331}" type="pres">
      <dgm:prSet presAssocID="{5245E199-A711-6E4F-A653-45501FDE38AE}" presName="horz1" presStyleCnt="0"/>
      <dgm:spPr/>
    </dgm:pt>
    <dgm:pt modelId="{E5F8E12B-3155-A84C-B24F-9D4E8261DFF3}" type="pres">
      <dgm:prSet presAssocID="{5245E199-A711-6E4F-A653-45501FDE38AE}" presName="tx1" presStyleLbl="revTx" presStyleIdx="1" presStyleCnt="3"/>
      <dgm:spPr/>
    </dgm:pt>
    <dgm:pt modelId="{F0290C49-6810-F448-BAC9-3FD331CA2932}" type="pres">
      <dgm:prSet presAssocID="{5245E199-A711-6E4F-A653-45501FDE38AE}" presName="vert1" presStyleCnt="0"/>
      <dgm:spPr/>
    </dgm:pt>
    <dgm:pt modelId="{A9F98320-B56D-314D-AFBB-CFA0A1F49710}" type="pres">
      <dgm:prSet presAssocID="{ADB89BD8-93D5-EB41-911B-0AA7CD08261E}" presName="thickLine" presStyleLbl="alignNode1" presStyleIdx="2" presStyleCnt="3"/>
      <dgm:spPr/>
    </dgm:pt>
    <dgm:pt modelId="{8DCE9E39-10BA-8748-A215-A3F61F6967A2}" type="pres">
      <dgm:prSet presAssocID="{ADB89BD8-93D5-EB41-911B-0AA7CD08261E}" presName="horz1" presStyleCnt="0"/>
      <dgm:spPr/>
    </dgm:pt>
    <dgm:pt modelId="{AC511A0C-CADE-AB4B-B27A-1E15AE6BFE56}" type="pres">
      <dgm:prSet presAssocID="{ADB89BD8-93D5-EB41-911B-0AA7CD08261E}" presName="tx1" presStyleLbl="revTx" presStyleIdx="2" presStyleCnt="3"/>
      <dgm:spPr/>
    </dgm:pt>
    <dgm:pt modelId="{8DF61E4C-5FF4-6740-83A4-26E31868A760}" type="pres">
      <dgm:prSet presAssocID="{ADB89BD8-93D5-EB41-911B-0AA7CD08261E}" presName="vert1" presStyleCnt="0"/>
      <dgm:spPr/>
    </dgm:pt>
  </dgm:ptLst>
  <dgm:cxnLst>
    <dgm:cxn modelId="{D5F39C08-AA25-40FE-AA6F-5691BFD14165}" type="presOf" srcId="{3B42B964-A774-FD4E-A2C0-0A28465280CD}" destId="{1A6F76B2-3F56-4C48-9C66-99C0EBD4190A}" srcOrd="0" destOrd="0" presId="urn:microsoft.com/office/officeart/2008/layout/LinedList"/>
    <dgm:cxn modelId="{560A4976-2732-4B80-9D48-55F10E40FBC0}" srcId="{3B42B964-A774-FD4E-A2C0-0A28465280CD}" destId="{A817C0AB-DDBB-014F-8B54-7CC333848BA4}" srcOrd="0" destOrd="0" parTransId="{16B23911-5E05-AF4B-8007-805660AEF4B0}" sibTransId="{9F9C934F-CDF9-5041-917F-4CC9FDBDBCAB}"/>
    <dgm:cxn modelId="{EC7B3BAB-D3FB-4B60-85C0-518A2086DC98}" type="presOf" srcId="{A817C0AB-DDBB-014F-8B54-7CC333848BA4}" destId="{00868D4F-AA9B-EF41-94A3-4FCB48B95952}" srcOrd="0" destOrd="0" presId="urn:microsoft.com/office/officeart/2008/layout/LinedList"/>
    <dgm:cxn modelId="{58EAA5B9-4E3A-4AEA-9A5D-74D3DFAA5928}" type="presOf" srcId="{5245E199-A711-6E4F-A653-45501FDE38AE}" destId="{E5F8E12B-3155-A84C-B24F-9D4E8261DFF3}" srcOrd="0" destOrd="0" presId="urn:microsoft.com/office/officeart/2008/layout/LinedList"/>
    <dgm:cxn modelId="{0D1132E5-DCEE-48E1-B9CC-00A9B4DB3193}" srcId="{3B42B964-A774-FD4E-A2C0-0A28465280CD}" destId="{5245E199-A711-6E4F-A653-45501FDE38AE}" srcOrd="1" destOrd="0" parTransId="{E059E258-27CD-6842-BFAC-54184A91D14C}" sibTransId="{95FA3195-C899-AE4C-91AF-A9E8C4A91A3C}"/>
    <dgm:cxn modelId="{9525BCE6-1D05-4FF3-AC37-C29C5ADCFEE8}" srcId="{3B42B964-A774-FD4E-A2C0-0A28465280CD}" destId="{ADB89BD8-93D5-EB41-911B-0AA7CD08261E}" srcOrd="2" destOrd="0" parTransId="{41E6A070-F752-294D-A184-A5D3551362C2}" sibTransId="{C16D3345-FAB2-B649-9058-D71F1A2F70CE}"/>
    <dgm:cxn modelId="{9A801DFF-0421-4CFB-990E-1B3C1596945F}" type="presOf" srcId="{ADB89BD8-93D5-EB41-911B-0AA7CD08261E}" destId="{AC511A0C-CADE-AB4B-B27A-1E15AE6BFE56}" srcOrd="0" destOrd="0" presId="urn:microsoft.com/office/officeart/2008/layout/LinedList"/>
    <dgm:cxn modelId="{85A3E867-D1D8-4E08-BB37-8FD7CD5CEC38}" type="presParOf" srcId="{1A6F76B2-3F56-4C48-9C66-99C0EBD4190A}" destId="{8E013F19-C6A4-BC40-9DDF-0044166067CC}" srcOrd="0" destOrd="0" presId="urn:microsoft.com/office/officeart/2008/layout/LinedList"/>
    <dgm:cxn modelId="{46A5EBB8-1166-4746-9762-C3FE892B0652}" type="presParOf" srcId="{1A6F76B2-3F56-4C48-9C66-99C0EBD4190A}" destId="{8876E073-35EF-544A-A6D0-A98AF5314A99}" srcOrd="1" destOrd="0" presId="urn:microsoft.com/office/officeart/2008/layout/LinedList"/>
    <dgm:cxn modelId="{5E3D8E5E-BA5B-41F7-B186-6E2BB311BE8F}" type="presParOf" srcId="{8876E073-35EF-544A-A6D0-A98AF5314A99}" destId="{00868D4F-AA9B-EF41-94A3-4FCB48B95952}" srcOrd="0" destOrd="0" presId="urn:microsoft.com/office/officeart/2008/layout/LinedList"/>
    <dgm:cxn modelId="{A0B4EAF7-17B0-4884-84C3-346D92F306A0}" type="presParOf" srcId="{8876E073-35EF-544A-A6D0-A98AF5314A99}" destId="{82955CC8-2CC2-E043-90E3-CB74BB41164E}" srcOrd="1" destOrd="0" presId="urn:microsoft.com/office/officeart/2008/layout/LinedList"/>
    <dgm:cxn modelId="{3B5E25A3-944F-4266-86D2-E384875C8B53}" type="presParOf" srcId="{1A6F76B2-3F56-4C48-9C66-99C0EBD4190A}" destId="{31EA30EF-CBE9-0F41-A79D-C00EE26AE7C3}" srcOrd="2" destOrd="0" presId="urn:microsoft.com/office/officeart/2008/layout/LinedList"/>
    <dgm:cxn modelId="{F8A35F78-4239-4C6A-8A75-8575849865A7}" type="presParOf" srcId="{1A6F76B2-3F56-4C48-9C66-99C0EBD4190A}" destId="{A92E4FAE-929D-B04B-9319-0C0C7A370331}" srcOrd="3" destOrd="0" presId="urn:microsoft.com/office/officeart/2008/layout/LinedList"/>
    <dgm:cxn modelId="{C98F19A0-763E-4E4A-B524-2F7B39609675}" type="presParOf" srcId="{A92E4FAE-929D-B04B-9319-0C0C7A370331}" destId="{E5F8E12B-3155-A84C-B24F-9D4E8261DFF3}" srcOrd="0" destOrd="0" presId="urn:microsoft.com/office/officeart/2008/layout/LinedList"/>
    <dgm:cxn modelId="{A313B52C-F4B2-4E11-98E1-B1D5BAA6FE87}" type="presParOf" srcId="{A92E4FAE-929D-B04B-9319-0C0C7A370331}" destId="{F0290C49-6810-F448-BAC9-3FD331CA2932}" srcOrd="1" destOrd="0" presId="urn:microsoft.com/office/officeart/2008/layout/LinedList"/>
    <dgm:cxn modelId="{FA02CDDE-9A61-4485-9286-869653C5B082}" type="presParOf" srcId="{1A6F76B2-3F56-4C48-9C66-99C0EBD4190A}" destId="{A9F98320-B56D-314D-AFBB-CFA0A1F49710}" srcOrd="4" destOrd="0" presId="urn:microsoft.com/office/officeart/2008/layout/LinedList"/>
    <dgm:cxn modelId="{31465772-05DA-477D-86AE-14132A63BBF1}" type="presParOf" srcId="{1A6F76B2-3F56-4C48-9C66-99C0EBD4190A}" destId="{8DCE9E39-10BA-8748-A215-A3F61F6967A2}" srcOrd="5" destOrd="0" presId="urn:microsoft.com/office/officeart/2008/layout/LinedList"/>
    <dgm:cxn modelId="{2E429154-CF89-42AB-9CE3-D1FE0FC848BF}" type="presParOf" srcId="{8DCE9E39-10BA-8748-A215-A3F61F6967A2}" destId="{AC511A0C-CADE-AB4B-B27A-1E15AE6BFE56}" srcOrd="0" destOrd="0" presId="urn:microsoft.com/office/officeart/2008/layout/LinedList"/>
    <dgm:cxn modelId="{5B27E076-7B96-4084-8537-86CE100B3B13}" type="presParOf" srcId="{8DCE9E39-10BA-8748-A215-A3F61F6967A2}" destId="{8DF61E4C-5FF4-6740-83A4-26E31868A76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A9B886-EE7A-2C4E-AD8F-2054447BC4A6}" type="doc">
      <dgm:prSet loTypeId="urn:microsoft.com/office/officeart/2008/layout/LinedList" loCatId="list" qsTypeId="urn:microsoft.com/office/officeart/2005/8/quickstyle/simple1#26" qsCatId="simple" csTypeId="urn:microsoft.com/office/officeart/2005/8/colors/accent3_2#4" csCatId="accent3" phldr="1"/>
      <dgm:spPr/>
      <dgm:t>
        <a:bodyPr/>
        <a:lstStyle/>
        <a:p>
          <a:endParaRPr lang="zh-CN" altLang="en-US"/>
        </a:p>
      </dgm:t>
    </dgm:pt>
    <dgm:pt modelId="{930D92E4-A81C-184D-8D30-8706712900A6}">
      <dgm:prSet phldrT="[文本]"/>
      <dgm:spPr/>
      <dgm:t>
        <a:bodyPr/>
        <a:lstStyle/>
        <a:p>
          <a:r>
            <a:rPr lang="zh-CN" altLang="en-US" dirty="0"/>
            <a:t>例题</a:t>
          </a:r>
          <a:r>
            <a:rPr lang="en-US" altLang="zh-CN" dirty="0"/>
            <a:t>2.</a:t>
          </a:r>
          <a:r>
            <a:rPr lang="zh-CN" altLang="en-US" dirty="0"/>
            <a:t>某宗房地产土地面积</a:t>
          </a:r>
          <a:r>
            <a:rPr lang="en-US" altLang="zh-CN" dirty="0"/>
            <a:t>2000</a:t>
          </a:r>
          <a:r>
            <a:rPr lang="zh-CN" altLang="en-US" dirty="0"/>
            <a:t>平方米，容积率为</a:t>
          </a:r>
          <a:r>
            <a:rPr lang="en-US" altLang="zh-CN" dirty="0"/>
            <a:t>2.5</a:t>
          </a:r>
          <a:r>
            <a:rPr lang="zh-CN" altLang="en-US" dirty="0"/>
            <a:t>，类似房地产市场价格为</a:t>
          </a:r>
          <a:r>
            <a:rPr lang="en-US" altLang="zh-CN" dirty="0"/>
            <a:t>1800</a:t>
          </a:r>
          <a:r>
            <a:rPr lang="zh-CN" altLang="en-US" dirty="0"/>
            <a:t>元</a:t>
          </a:r>
          <a:r>
            <a:rPr lang="en-US" altLang="zh-CN" dirty="0"/>
            <a:t>/</a:t>
          </a:r>
          <a:r>
            <a:rPr lang="zh-CN" altLang="en-US" dirty="0"/>
            <a:t>平方米，土地市场单价为</a:t>
          </a:r>
          <a:r>
            <a:rPr lang="en-US" altLang="zh-CN" dirty="0"/>
            <a:t>1500</a:t>
          </a:r>
          <a:r>
            <a:rPr lang="zh-CN" altLang="en-US" dirty="0"/>
            <a:t>元</a:t>
          </a:r>
          <a:r>
            <a:rPr lang="en-US" altLang="zh-CN" dirty="0"/>
            <a:t>/</a:t>
          </a:r>
          <a:r>
            <a:rPr lang="zh-CN" altLang="en-US" dirty="0"/>
            <a:t>平方米。用成本法测算的建筑重置价格为</a:t>
          </a:r>
          <a:r>
            <a:rPr lang="en-US" altLang="zh-CN" dirty="0"/>
            <a:t>1600</a:t>
          </a:r>
          <a:r>
            <a:rPr lang="zh-CN" altLang="en-US" dirty="0"/>
            <a:t>元</a:t>
          </a:r>
          <a:r>
            <a:rPr lang="en-US" altLang="zh-CN" dirty="0"/>
            <a:t>/</a:t>
          </a:r>
          <a:r>
            <a:rPr lang="zh-CN" altLang="en-US" dirty="0"/>
            <a:t>平方米。求该建筑物的功能性折旧。</a:t>
          </a:r>
        </a:p>
      </dgm:t>
    </dgm:pt>
    <dgm:pt modelId="{6998975B-C045-8945-BDAC-A436B9763A46}" type="parTrans" cxnId="{585BC81A-2854-CE4E-8E0D-F0A0E417EC68}">
      <dgm:prSet/>
      <dgm:spPr/>
      <dgm:t>
        <a:bodyPr/>
        <a:lstStyle/>
        <a:p>
          <a:endParaRPr lang="zh-CN" altLang="en-US"/>
        </a:p>
      </dgm:t>
    </dgm:pt>
    <dgm:pt modelId="{0EDD580C-A890-2F47-A0CA-B24D64C5B351}" type="sibTrans" cxnId="{585BC81A-2854-CE4E-8E0D-F0A0E417EC68}">
      <dgm:prSet/>
      <dgm:spPr/>
      <dgm:t>
        <a:bodyPr/>
        <a:lstStyle/>
        <a:p>
          <a:endParaRPr lang="zh-CN" altLang="en-US"/>
        </a:p>
      </dgm:t>
    </dgm:pt>
    <dgm:pt modelId="{D342B56A-D7C3-E74C-824B-AF750741B365}">
      <dgm:prSet phldrT="[文本]"/>
      <dgm:spPr/>
      <dgm:t>
        <a:bodyPr/>
        <a:lstStyle/>
        <a:p>
          <a:r>
            <a:rPr lang="en-US" altLang="zh-CN" dirty="0"/>
            <a:t>1.</a:t>
          </a:r>
          <a:r>
            <a:rPr lang="zh-CN" altLang="en-US" dirty="0"/>
            <a:t>建筑面积</a:t>
          </a:r>
          <a:r>
            <a:rPr lang="en-US" altLang="zh-CN" dirty="0"/>
            <a:t>=2000</a:t>
          </a:r>
          <a:r>
            <a:rPr lang="zh-CN" altLang="en-US" dirty="0"/>
            <a:t>*</a:t>
          </a:r>
          <a:r>
            <a:rPr lang="en-US" altLang="zh-CN" dirty="0"/>
            <a:t>2.5=5000</a:t>
          </a:r>
          <a:r>
            <a:rPr lang="zh-CN" altLang="en-US" dirty="0"/>
            <a:t>平方米</a:t>
          </a:r>
          <a:endParaRPr lang="en-US" altLang="zh-CN" dirty="0"/>
        </a:p>
        <a:p>
          <a:r>
            <a:rPr lang="en-US" altLang="zh-CN" dirty="0"/>
            <a:t>2.</a:t>
          </a:r>
          <a:r>
            <a:rPr lang="zh-CN" altLang="en-US" dirty="0"/>
            <a:t>建筑物价值</a:t>
          </a:r>
          <a:r>
            <a:rPr lang="en-US" altLang="zh-CN" dirty="0"/>
            <a:t>=</a:t>
          </a:r>
          <a:r>
            <a:rPr lang="zh-CN" altLang="en-US" dirty="0"/>
            <a:t>（</a:t>
          </a:r>
          <a:r>
            <a:rPr lang="en-US" altLang="zh-CN" dirty="0"/>
            <a:t>1800</a:t>
          </a:r>
          <a:r>
            <a:rPr lang="zh-CN" altLang="en-US" dirty="0"/>
            <a:t>*</a:t>
          </a:r>
          <a:r>
            <a:rPr lang="en-US" altLang="zh-CN" dirty="0"/>
            <a:t>5000-1500</a:t>
          </a:r>
          <a:r>
            <a:rPr lang="zh-CN" altLang="en-US" dirty="0"/>
            <a:t>*</a:t>
          </a:r>
          <a:r>
            <a:rPr lang="en-US" altLang="zh-CN" dirty="0"/>
            <a:t>2000</a:t>
          </a:r>
          <a:r>
            <a:rPr lang="zh-CN" altLang="en-US" dirty="0"/>
            <a:t>）</a:t>
          </a:r>
          <a:r>
            <a:rPr lang="en-US" altLang="zh-CN" dirty="0"/>
            <a:t>/5000=1200</a:t>
          </a:r>
          <a:r>
            <a:rPr lang="zh-CN" altLang="en-US" dirty="0"/>
            <a:t>元</a:t>
          </a:r>
          <a:r>
            <a:rPr lang="en-US" altLang="zh-CN" dirty="0"/>
            <a:t>/</a:t>
          </a:r>
          <a:r>
            <a:rPr lang="zh-CN" altLang="en-US" dirty="0"/>
            <a:t>平方米</a:t>
          </a:r>
        </a:p>
      </dgm:t>
    </dgm:pt>
    <dgm:pt modelId="{E173E9EF-E6B7-A246-AAC2-7F388EA0DCD1}" type="parTrans" cxnId="{3810B951-ADDC-0A4F-B842-04074C51F824}">
      <dgm:prSet/>
      <dgm:spPr/>
      <dgm:t>
        <a:bodyPr/>
        <a:lstStyle/>
        <a:p>
          <a:endParaRPr lang="zh-CN" altLang="en-US"/>
        </a:p>
      </dgm:t>
    </dgm:pt>
    <dgm:pt modelId="{10E71307-1E79-464A-8317-9576469EDB84}" type="sibTrans" cxnId="{3810B951-ADDC-0A4F-B842-04074C51F824}">
      <dgm:prSet/>
      <dgm:spPr/>
      <dgm:t>
        <a:bodyPr/>
        <a:lstStyle/>
        <a:p>
          <a:endParaRPr lang="zh-CN" altLang="en-US"/>
        </a:p>
      </dgm:t>
    </dgm:pt>
    <dgm:pt modelId="{C237D237-0DF5-0648-A363-17580ACE3D08}">
      <dgm:prSet phldrT="[文本]"/>
      <dgm:spPr/>
      <dgm:t>
        <a:bodyPr/>
        <a:lstStyle/>
        <a:p>
          <a:r>
            <a:rPr lang="en-US" altLang="zh-CN" dirty="0"/>
            <a:t>2.</a:t>
          </a:r>
          <a:r>
            <a:rPr lang="zh-CN" altLang="en-US" dirty="0"/>
            <a:t>功能性折旧</a:t>
          </a:r>
          <a:r>
            <a:rPr lang="en-US" altLang="zh-CN" dirty="0"/>
            <a:t>=</a:t>
          </a:r>
          <a:r>
            <a:rPr lang="zh-CN" altLang="en-US" dirty="0"/>
            <a:t>（</a:t>
          </a:r>
          <a:r>
            <a:rPr lang="en-US" altLang="zh-CN" dirty="0"/>
            <a:t>1600-1200</a:t>
          </a:r>
          <a:r>
            <a:rPr lang="zh-CN" altLang="en-US" dirty="0"/>
            <a:t>）*</a:t>
          </a:r>
          <a:r>
            <a:rPr lang="en-US" altLang="zh-CN" dirty="0"/>
            <a:t>5000/10000=200</a:t>
          </a:r>
          <a:r>
            <a:rPr lang="zh-CN" altLang="en-US" dirty="0"/>
            <a:t>万元</a:t>
          </a:r>
        </a:p>
      </dgm:t>
    </dgm:pt>
    <dgm:pt modelId="{D4C37CA4-3E64-D64E-8DB7-3B27690FFA19}" type="parTrans" cxnId="{05E553E8-F657-F94B-BD25-3C91E3D469FA}">
      <dgm:prSet/>
      <dgm:spPr/>
      <dgm:t>
        <a:bodyPr/>
        <a:lstStyle/>
        <a:p>
          <a:endParaRPr lang="zh-CN" altLang="en-US"/>
        </a:p>
      </dgm:t>
    </dgm:pt>
    <dgm:pt modelId="{5FB6C39E-601E-7148-BC5A-9B2126CFB9F1}" type="sibTrans" cxnId="{05E553E8-F657-F94B-BD25-3C91E3D469FA}">
      <dgm:prSet/>
      <dgm:spPr/>
      <dgm:t>
        <a:bodyPr/>
        <a:lstStyle/>
        <a:p>
          <a:endParaRPr lang="zh-CN" altLang="en-US"/>
        </a:p>
      </dgm:t>
    </dgm:pt>
    <dgm:pt modelId="{3F19AD9D-1D27-8A48-B1E2-BED1E515E1EE}" type="pres">
      <dgm:prSet presAssocID="{E4A9B886-EE7A-2C4E-AD8F-2054447BC4A6}" presName="vert0" presStyleCnt="0">
        <dgm:presLayoutVars>
          <dgm:dir/>
          <dgm:animOne val="branch"/>
          <dgm:animLvl val="lvl"/>
        </dgm:presLayoutVars>
      </dgm:prSet>
      <dgm:spPr/>
    </dgm:pt>
    <dgm:pt modelId="{507B1093-EA1A-0C4A-89B4-E6AEA10975DC}" type="pres">
      <dgm:prSet presAssocID="{930D92E4-A81C-184D-8D30-8706712900A6}" presName="thickLine" presStyleLbl="alignNode1" presStyleIdx="0" presStyleCnt="3"/>
      <dgm:spPr/>
    </dgm:pt>
    <dgm:pt modelId="{B71E45BF-B719-BE48-8662-3F008D79441B}" type="pres">
      <dgm:prSet presAssocID="{930D92E4-A81C-184D-8D30-8706712900A6}" presName="horz1" presStyleCnt="0"/>
      <dgm:spPr/>
    </dgm:pt>
    <dgm:pt modelId="{F197A2C7-B397-FF46-82F1-62BB80CC1B1F}" type="pres">
      <dgm:prSet presAssocID="{930D92E4-A81C-184D-8D30-8706712900A6}" presName="tx1" presStyleLbl="revTx" presStyleIdx="0" presStyleCnt="3"/>
      <dgm:spPr/>
    </dgm:pt>
    <dgm:pt modelId="{29B95D76-7BC2-394E-B3A9-F345498E9F06}" type="pres">
      <dgm:prSet presAssocID="{930D92E4-A81C-184D-8D30-8706712900A6}" presName="vert1" presStyleCnt="0"/>
      <dgm:spPr/>
    </dgm:pt>
    <dgm:pt modelId="{0C18CF7F-155D-D84B-B9A4-3681BF022057}" type="pres">
      <dgm:prSet presAssocID="{D342B56A-D7C3-E74C-824B-AF750741B365}" presName="thickLine" presStyleLbl="alignNode1" presStyleIdx="1" presStyleCnt="3"/>
      <dgm:spPr/>
    </dgm:pt>
    <dgm:pt modelId="{A1FA9CCE-E063-304F-9230-31E2060E0EDC}" type="pres">
      <dgm:prSet presAssocID="{D342B56A-D7C3-E74C-824B-AF750741B365}" presName="horz1" presStyleCnt="0"/>
      <dgm:spPr/>
    </dgm:pt>
    <dgm:pt modelId="{2213B703-E799-684B-B26E-049DFA1AD5AC}" type="pres">
      <dgm:prSet presAssocID="{D342B56A-D7C3-E74C-824B-AF750741B365}" presName="tx1" presStyleLbl="revTx" presStyleIdx="1" presStyleCnt="3" custScaleY="63904"/>
      <dgm:spPr/>
    </dgm:pt>
    <dgm:pt modelId="{364EE39E-AB3C-E741-8700-26BE03CA6FCE}" type="pres">
      <dgm:prSet presAssocID="{D342B56A-D7C3-E74C-824B-AF750741B365}" presName="vert1" presStyleCnt="0"/>
      <dgm:spPr/>
    </dgm:pt>
    <dgm:pt modelId="{975ED4DD-0AB0-5043-BD8F-7E88E8895E3C}" type="pres">
      <dgm:prSet presAssocID="{C237D237-0DF5-0648-A363-17580ACE3D08}" presName="thickLine" presStyleLbl="alignNode1" presStyleIdx="2" presStyleCnt="3"/>
      <dgm:spPr/>
    </dgm:pt>
    <dgm:pt modelId="{35B071C7-33A7-FC46-8178-84F1048BDFA7}" type="pres">
      <dgm:prSet presAssocID="{C237D237-0DF5-0648-A363-17580ACE3D08}" presName="horz1" presStyleCnt="0"/>
      <dgm:spPr/>
    </dgm:pt>
    <dgm:pt modelId="{03B223E9-4038-C945-BA0B-3FEFCF00DDA2}" type="pres">
      <dgm:prSet presAssocID="{C237D237-0DF5-0648-A363-17580ACE3D08}" presName="tx1" presStyleLbl="revTx" presStyleIdx="2" presStyleCnt="3"/>
      <dgm:spPr/>
    </dgm:pt>
    <dgm:pt modelId="{EFA33F31-FCEA-1049-B573-772B459BD0D2}" type="pres">
      <dgm:prSet presAssocID="{C237D237-0DF5-0648-A363-17580ACE3D08}" presName="vert1" presStyleCnt="0"/>
      <dgm:spPr/>
    </dgm:pt>
  </dgm:ptLst>
  <dgm:cxnLst>
    <dgm:cxn modelId="{585BC81A-2854-CE4E-8E0D-F0A0E417EC68}" srcId="{E4A9B886-EE7A-2C4E-AD8F-2054447BC4A6}" destId="{930D92E4-A81C-184D-8D30-8706712900A6}" srcOrd="0" destOrd="0" parTransId="{6998975B-C045-8945-BDAC-A436B9763A46}" sibTransId="{0EDD580C-A890-2F47-A0CA-B24D64C5B351}"/>
    <dgm:cxn modelId="{DDA58033-FC0B-944B-A62B-60EE184B33A1}" type="presOf" srcId="{930D92E4-A81C-184D-8D30-8706712900A6}" destId="{F197A2C7-B397-FF46-82F1-62BB80CC1B1F}" srcOrd="0" destOrd="0" presId="urn:microsoft.com/office/officeart/2008/layout/LinedList"/>
    <dgm:cxn modelId="{3810B951-ADDC-0A4F-B842-04074C51F824}" srcId="{E4A9B886-EE7A-2C4E-AD8F-2054447BC4A6}" destId="{D342B56A-D7C3-E74C-824B-AF750741B365}" srcOrd="1" destOrd="0" parTransId="{E173E9EF-E6B7-A246-AAC2-7F388EA0DCD1}" sibTransId="{10E71307-1E79-464A-8317-9576469EDB84}"/>
    <dgm:cxn modelId="{7672ABA7-C0A7-0F40-A7BB-683C9157DEA9}" type="presOf" srcId="{E4A9B886-EE7A-2C4E-AD8F-2054447BC4A6}" destId="{3F19AD9D-1D27-8A48-B1E2-BED1E515E1EE}" srcOrd="0" destOrd="0" presId="urn:microsoft.com/office/officeart/2008/layout/LinedList"/>
    <dgm:cxn modelId="{F0DE48AD-2875-D847-9F76-67FDA66F17E1}" type="presOf" srcId="{D342B56A-D7C3-E74C-824B-AF750741B365}" destId="{2213B703-E799-684B-B26E-049DFA1AD5AC}" srcOrd="0" destOrd="0" presId="urn:microsoft.com/office/officeart/2008/layout/LinedList"/>
    <dgm:cxn modelId="{65DB7BC2-BB07-9B48-B936-FFFB9F94B9B8}" type="presOf" srcId="{C237D237-0DF5-0648-A363-17580ACE3D08}" destId="{03B223E9-4038-C945-BA0B-3FEFCF00DDA2}" srcOrd="0" destOrd="0" presId="urn:microsoft.com/office/officeart/2008/layout/LinedList"/>
    <dgm:cxn modelId="{05E553E8-F657-F94B-BD25-3C91E3D469FA}" srcId="{E4A9B886-EE7A-2C4E-AD8F-2054447BC4A6}" destId="{C237D237-0DF5-0648-A363-17580ACE3D08}" srcOrd="2" destOrd="0" parTransId="{D4C37CA4-3E64-D64E-8DB7-3B27690FFA19}" sibTransId="{5FB6C39E-601E-7148-BC5A-9B2126CFB9F1}"/>
    <dgm:cxn modelId="{5C631B1A-3448-A64F-8F11-62B6E3F68AFF}" type="presParOf" srcId="{3F19AD9D-1D27-8A48-B1E2-BED1E515E1EE}" destId="{507B1093-EA1A-0C4A-89B4-E6AEA10975DC}" srcOrd="0" destOrd="0" presId="urn:microsoft.com/office/officeart/2008/layout/LinedList"/>
    <dgm:cxn modelId="{0B1F2C2A-2059-0541-8A2B-971E7F55EC23}" type="presParOf" srcId="{3F19AD9D-1D27-8A48-B1E2-BED1E515E1EE}" destId="{B71E45BF-B719-BE48-8662-3F008D79441B}" srcOrd="1" destOrd="0" presId="urn:microsoft.com/office/officeart/2008/layout/LinedList"/>
    <dgm:cxn modelId="{E31F90DE-2041-8F49-8969-F90A53B169F3}" type="presParOf" srcId="{B71E45BF-B719-BE48-8662-3F008D79441B}" destId="{F197A2C7-B397-FF46-82F1-62BB80CC1B1F}" srcOrd="0" destOrd="0" presId="urn:microsoft.com/office/officeart/2008/layout/LinedList"/>
    <dgm:cxn modelId="{6BE0C683-7A21-D145-9CCD-679176988648}" type="presParOf" srcId="{B71E45BF-B719-BE48-8662-3F008D79441B}" destId="{29B95D76-7BC2-394E-B3A9-F345498E9F06}" srcOrd="1" destOrd="0" presId="urn:microsoft.com/office/officeart/2008/layout/LinedList"/>
    <dgm:cxn modelId="{FB752D09-E515-0142-AD5A-4E1D5E780326}" type="presParOf" srcId="{3F19AD9D-1D27-8A48-B1E2-BED1E515E1EE}" destId="{0C18CF7F-155D-D84B-B9A4-3681BF022057}" srcOrd="2" destOrd="0" presId="urn:microsoft.com/office/officeart/2008/layout/LinedList"/>
    <dgm:cxn modelId="{C1D59FB2-B4E3-8A49-ABA0-92A7D63CBF79}" type="presParOf" srcId="{3F19AD9D-1D27-8A48-B1E2-BED1E515E1EE}" destId="{A1FA9CCE-E063-304F-9230-31E2060E0EDC}" srcOrd="3" destOrd="0" presId="urn:microsoft.com/office/officeart/2008/layout/LinedList"/>
    <dgm:cxn modelId="{67DAA142-1D70-B346-900B-A41BAC49BEBE}" type="presParOf" srcId="{A1FA9CCE-E063-304F-9230-31E2060E0EDC}" destId="{2213B703-E799-684B-B26E-049DFA1AD5AC}" srcOrd="0" destOrd="0" presId="urn:microsoft.com/office/officeart/2008/layout/LinedList"/>
    <dgm:cxn modelId="{5CC132FF-6F73-8A44-8B11-632A6AD6ED10}" type="presParOf" srcId="{A1FA9CCE-E063-304F-9230-31E2060E0EDC}" destId="{364EE39E-AB3C-E741-8700-26BE03CA6FCE}" srcOrd="1" destOrd="0" presId="urn:microsoft.com/office/officeart/2008/layout/LinedList"/>
    <dgm:cxn modelId="{B01E4BF7-C642-1D43-9DEE-275BD969767B}" type="presParOf" srcId="{3F19AD9D-1D27-8A48-B1E2-BED1E515E1EE}" destId="{975ED4DD-0AB0-5043-BD8F-7E88E8895E3C}" srcOrd="4" destOrd="0" presId="urn:microsoft.com/office/officeart/2008/layout/LinedList"/>
    <dgm:cxn modelId="{FFFF483D-8820-9844-8FDD-2B8F663DC91B}" type="presParOf" srcId="{3F19AD9D-1D27-8A48-B1E2-BED1E515E1EE}" destId="{35B071C7-33A7-FC46-8178-84F1048BDFA7}" srcOrd="5" destOrd="0" presId="urn:microsoft.com/office/officeart/2008/layout/LinedList"/>
    <dgm:cxn modelId="{40F04FE9-D0C5-2E43-8275-473509C301B3}" type="presParOf" srcId="{35B071C7-33A7-FC46-8178-84F1048BDFA7}" destId="{03B223E9-4038-C945-BA0B-3FEFCF00DDA2}" srcOrd="0" destOrd="0" presId="urn:microsoft.com/office/officeart/2008/layout/LinedList"/>
    <dgm:cxn modelId="{32BE2DA1-98B0-B64C-8399-5BEDA5F0FDCE}" type="presParOf" srcId="{35B071C7-33A7-FC46-8178-84F1048BDFA7}" destId="{EFA33F31-FCEA-1049-B573-772B459BD0D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A5402D0-5AFB-004C-BACD-9E9360E970D4}" type="doc">
      <dgm:prSet loTypeId="urn:microsoft.com/office/officeart/2008/layout/LinedList" loCatId="list" qsTypeId="urn:microsoft.com/office/officeart/2005/8/quickstyle/simple1#44" qsCatId="simple" csTypeId="urn:microsoft.com/office/officeart/2005/8/colors/colorful1#21" csCatId="colorful" phldr="1"/>
      <dgm:spPr/>
      <dgm:t>
        <a:bodyPr/>
        <a:lstStyle/>
        <a:p>
          <a:endParaRPr lang="zh-CN" altLang="en-US"/>
        </a:p>
      </dgm:t>
    </dgm:pt>
    <dgm:pt modelId="{B87FAAEA-7F5E-D143-94AF-82DD7597D0AA}">
      <dgm:prSet phldrT="[文本]"/>
      <dgm:spPr/>
      <dgm:t>
        <a:bodyPr/>
        <a:lstStyle/>
        <a:p>
          <a:r>
            <a:rPr lang="zh-CN" altLang="en-US" dirty="0"/>
            <a:t>间接比较：标准状况指数为</a:t>
          </a:r>
          <a:r>
            <a:rPr lang="en-US" altLang="zh-CN" dirty="0"/>
            <a:t>100</a:t>
          </a:r>
          <a:r>
            <a:rPr lang="zh-CN" altLang="en-US" dirty="0"/>
            <a:t>，可比实例、估价对象分别与标准状况比较分别得出指数（    ），先调整为标准状态，然后调整到估价对象。即：</a:t>
          </a:r>
          <a:endParaRPr lang="en-US" altLang="zh-CN" dirty="0"/>
        </a:p>
        <a:p>
          <a:r>
            <a:rPr lang="zh-CN" altLang="en-US" dirty="0"/>
            <a:t>估价对象状态下的价格</a:t>
          </a:r>
          <a:r>
            <a:rPr lang="en-US" altLang="zh-CN" dirty="0"/>
            <a:t>=</a:t>
          </a:r>
          <a:r>
            <a:rPr lang="zh-CN" altLang="en-US" dirty="0"/>
            <a:t>可比实例价格*</a:t>
          </a:r>
          <a:r>
            <a:rPr lang="en-US" altLang="zh-CN" dirty="0"/>
            <a:t>[100/</a:t>
          </a:r>
          <a:r>
            <a:rPr lang="zh-CN" altLang="en-US" dirty="0"/>
            <a:t>（？</a:t>
          </a:r>
          <a:r>
            <a:rPr lang="en-US" altLang="zh-CN" dirty="0"/>
            <a:t>1</a:t>
          </a:r>
          <a:r>
            <a:rPr lang="zh-CN" altLang="en-US" dirty="0"/>
            <a:t>）</a:t>
          </a:r>
          <a:r>
            <a:rPr lang="en-US" altLang="zh-CN" dirty="0"/>
            <a:t>]*[(</a:t>
          </a:r>
          <a:r>
            <a:rPr lang="zh-CN" altLang="en-US" dirty="0"/>
            <a:t>？</a:t>
          </a:r>
          <a:r>
            <a:rPr lang="en-US" altLang="zh-CN" dirty="0"/>
            <a:t>2 )/100]</a:t>
          </a:r>
          <a:endParaRPr lang="zh-CN" altLang="en-US" dirty="0"/>
        </a:p>
      </dgm:t>
    </dgm:pt>
    <dgm:pt modelId="{DC50CA46-B130-6A41-BA64-84742A2ABF4D}" type="parTrans" cxnId="{896DCD03-E144-6B4E-9635-954B80FC80B6}">
      <dgm:prSet/>
      <dgm:spPr/>
      <dgm:t>
        <a:bodyPr/>
        <a:lstStyle/>
        <a:p>
          <a:endParaRPr lang="zh-CN" altLang="en-US"/>
        </a:p>
      </dgm:t>
    </dgm:pt>
    <dgm:pt modelId="{9744A772-EC1D-E742-BAE8-90F24F736050}" type="sibTrans" cxnId="{896DCD03-E144-6B4E-9635-954B80FC80B6}">
      <dgm:prSet/>
      <dgm:spPr/>
      <dgm:t>
        <a:bodyPr/>
        <a:lstStyle/>
        <a:p>
          <a:endParaRPr lang="zh-CN" altLang="en-US"/>
        </a:p>
      </dgm:t>
    </dgm:pt>
    <dgm:pt modelId="{3C34CB0C-2E84-144E-ADF8-9BF7B28D096C}">
      <dgm:prSet phldrT="[文本]"/>
      <dgm:spPr/>
      <dgm:t>
        <a:bodyPr/>
        <a:lstStyle/>
        <a:p>
          <a:r>
            <a:rPr lang="zh-CN" altLang="en-US" dirty="0"/>
            <a:t>直接比较：估价对象指数为</a:t>
          </a:r>
          <a:r>
            <a:rPr lang="en-US" altLang="zh-CN" dirty="0"/>
            <a:t>100</a:t>
          </a:r>
          <a:r>
            <a:rPr lang="zh-CN" altLang="en-US" dirty="0"/>
            <a:t>，可比实例与估价对象比较得出指数（？），进而统一调整到估价对象。即：</a:t>
          </a:r>
          <a:endParaRPr lang="en-US" altLang="zh-CN" dirty="0"/>
        </a:p>
        <a:p>
          <a:r>
            <a:rPr lang="zh-CN" altLang="en-US" dirty="0"/>
            <a:t>估价对象状态下的价格</a:t>
          </a:r>
          <a:r>
            <a:rPr lang="en-US" altLang="zh-CN" dirty="0"/>
            <a:t>=</a:t>
          </a:r>
          <a:r>
            <a:rPr lang="zh-CN" altLang="en-US" dirty="0"/>
            <a:t>可比实例价格*</a:t>
          </a:r>
          <a:r>
            <a:rPr lang="en-US" altLang="zh-CN" dirty="0"/>
            <a:t>100/</a:t>
          </a:r>
          <a:r>
            <a:rPr lang="zh-CN" altLang="en-US" dirty="0"/>
            <a:t>（？）</a:t>
          </a:r>
        </a:p>
      </dgm:t>
    </dgm:pt>
    <dgm:pt modelId="{6CBD2FEB-ABE2-5E4A-A4B8-6CDA80731253}" type="parTrans" cxnId="{6397163E-73C2-474F-B7D3-6399C3026659}">
      <dgm:prSet/>
      <dgm:spPr/>
      <dgm:t>
        <a:bodyPr/>
        <a:lstStyle/>
        <a:p>
          <a:endParaRPr lang="zh-CN" altLang="en-US"/>
        </a:p>
      </dgm:t>
    </dgm:pt>
    <dgm:pt modelId="{88DB4003-70FC-8D40-B574-093F5D796EB4}" type="sibTrans" cxnId="{6397163E-73C2-474F-B7D3-6399C3026659}">
      <dgm:prSet/>
      <dgm:spPr/>
      <dgm:t>
        <a:bodyPr/>
        <a:lstStyle/>
        <a:p>
          <a:endParaRPr lang="zh-CN" altLang="en-US"/>
        </a:p>
      </dgm:t>
    </dgm:pt>
    <dgm:pt modelId="{F143FC52-0592-AE4A-8C55-DAC313631F57}" type="pres">
      <dgm:prSet presAssocID="{1A5402D0-5AFB-004C-BACD-9E9360E970D4}" presName="vert0" presStyleCnt="0">
        <dgm:presLayoutVars>
          <dgm:dir/>
          <dgm:animOne val="branch"/>
          <dgm:animLvl val="lvl"/>
        </dgm:presLayoutVars>
      </dgm:prSet>
      <dgm:spPr/>
    </dgm:pt>
    <dgm:pt modelId="{5187EE39-ADDF-8445-94A4-1E53C1735308}" type="pres">
      <dgm:prSet presAssocID="{B87FAAEA-7F5E-D143-94AF-82DD7597D0AA}" presName="thickLine" presStyleLbl="alignNode1" presStyleIdx="0" presStyleCnt="2"/>
      <dgm:spPr/>
    </dgm:pt>
    <dgm:pt modelId="{3B9B8DCD-7AC5-0742-A764-EA910047CA1D}" type="pres">
      <dgm:prSet presAssocID="{B87FAAEA-7F5E-D143-94AF-82DD7597D0AA}" presName="horz1" presStyleCnt="0"/>
      <dgm:spPr/>
    </dgm:pt>
    <dgm:pt modelId="{B56939E6-CDCD-1D45-B9D7-EF011BBB8FAF}" type="pres">
      <dgm:prSet presAssocID="{B87FAAEA-7F5E-D143-94AF-82DD7597D0AA}" presName="tx1" presStyleLbl="revTx" presStyleIdx="0" presStyleCnt="2"/>
      <dgm:spPr/>
    </dgm:pt>
    <dgm:pt modelId="{7B560C15-914F-C14D-9308-82054C7B896F}" type="pres">
      <dgm:prSet presAssocID="{B87FAAEA-7F5E-D143-94AF-82DD7597D0AA}" presName="vert1" presStyleCnt="0"/>
      <dgm:spPr/>
    </dgm:pt>
    <dgm:pt modelId="{B8BB359E-880F-8E4C-A4D0-56F4B46FF1D3}" type="pres">
      <dgm:prSet presAssocID="{3C34CB0C-2E84-144E-ADF8-9BF7B28D096C}" presName="thickLine" presStyleLbl="alignNode1" presStyleIdx="1" presStyleCnt="2"/>
      <dgm:spPr/>
    </dgm:pt>
    <dgm:pt modelId="{00BFEF42-6FC9-BF4A-91E3-946E315DC996}" type="pres">
      <dgm:prSet presAssocID="{3C34CB0C-2E84-144E-ADF8-9BF7B28D096C}" presName="horz1" presStyleCnt="0"/>
      <dgm:spPr/>
    </dgm:pt>
    <dgm:pt modelId="{CC00A8EE-D6FE-C249-8A45-E419A091C680}" type="pres">
      <dgm:prSet presAssocID="{3C34CB0C-2E84-144E-ADF8-9BF7B28D096C}" presName="tx1" presStyleLbl="revTx" presStyleIdx="1" presStyleCnt="2"/>
      <dgm:spPr/>
    </dgm:pt>
    <dgm:pt modelId="{AD6445C7-039A-924C-B1FA-1C1F1958544D}" type="pres">
      <dgm:prSet presAssocID="{3C34CB0C-2E84-144E-ADF8-9BF7B28D096C}" presName="vert1" presStyleCnt="0"/>
      <dgm:spPr/>
    </dgm:pt>
  </dgm:ptLst>
  <dgm:cxnLst>
    <dgm:cxn modelId="{896DCD03-E144-6B4E-9635-954B80FC80B6}" srcId="{1A5402D0-5AFB-004C-BACD-9E9360E970D4}" destId="{B87FAAEA-7F5E-D143-94AF-82DD7597D0AA}" srcOrd="0" destOrd="0" parTransId="{DC50CA46-B130-6A41-BA64-84742A2ABF4D}" sibTransId="{9744A772-EC1D-E742-BAE8-90F24F736050}"/>
    <dgm:cxn modelId="{CE9C3E3C-AAB4-974B-82B6-245E44148DD1}" type="presOf" srcId="{B87FAAEA-7F5E-D143-94AF-82DD7597D0AA}" destId="{B56939E6-CDCD-1D45-B9D7-EF011BBB8FAF}" srcOrd="0" destOrd="0" presId="urn:microsoft.com/office/officeart/2008/layout/LinedList"/>
    <dgm:cxn modelId="{6397163E-73C2-474F-B7D3-6399C3026659}" srcId="{1A5402D0-5AFB-004C-BACD-9E9360E970D4}" destId="{3C34CB0C-2E84-144E-ADF8-9BF7B28D096C}" srcOrd="1" destOrd="0" parTransId="{6CBD2FEB-ABE2-5E4A-A4B8-6CDA80731253}" sibTransId="{88DB4003-70FC-8D40-B574-093F5D796EB4}"/>
    <dgm:cxn modelId="{24C29CB7-4446-8842-BE49-72A7C935ED15}" type="presOf" srcId="{1A5402D0-5AFB-004C-BACD-9E9360E970D4}" destId="{F143FC52-0592-AE4A-8C55-DAC313631F57}" srcOrd="0" destOrd="0" presId="urn:microsoft.com/office/officeart/2008/layout/LinedList"/>
    <dgm:cxn modelId="{1C0CC7B8-EFE7-F74B-B34F-381740214137}" type="presOf" srcId="{3C34CB0C-2E84-144E-ADF8-9BF7B28D096C}" destId="{CC00A8EE-D6FE-C249-8A45-E419A091C680}" srcOrd="0" destOrd="0" presId="urn:microsoft.com/office/officeart/2008/layout/LinedList"/>
    <dgm:cxn modelId="{6CC5F13A-83D5-1043-8971-2A307FCB1098}" type="presParOf" srcId="{F143FC52-0592-AE4A-8C55-DAC313631F57}" destId="{5187EE39-ADDF-8445-94A4-1E53C1735308}" srcOrd="0" destOrd="0" presId="urn:microsoft.com/office/officeart/2008/layout/LinedList"/>
    <dgm:cxn modelId="{49D2DBF1-35E6-7449-9D4B-53104ED5335D}" type="presParOf" srcId="{F143FC52-0592-AE4A-8C55-DAC313631F57}" destId="{3B9B8DCD-7AC5-0742-A764-EA910047CA1D}" srcOrd="1" destOrd="0" presId="urn:microsoft.com/office/officeart/2008/layout/LinedList"/>
    <dgm:cxn modelId="{4960C8F4-8F9F-C943-AF11-436A6A705D2E}" type="presParOf" srcId="{3B9B8DCD-7AC5-0742-A764-EA910047CA1D}" destId="{B56939E6-CDCD-1D45-B9D7-EF011BBB8FAF}" srcOrd="0" destOrd="0" presId="urn:microsoft.com/office/officeart/2008/layout/LinedList"/>
    <dgm:cxn modelId="{CA55B0D2-7D83-2844-8F7C-6A64D6B54252}" type="presParOf" srcId="{3B9B8DCD-7AC5-0742-A764-EA910047CA1D}" destId="{7B560C15-914F-C14D-9308-82054C7B896F}" srcOrd="1" destOrd="0" presId="urn:microsoft.com/office/officeart/2008/layout/LinedList"/>
    <dgm:cxn modelId="{E327CF2C-1FD2-C341-8264-8C52577008ED}" type="presParOf" srcId="{F143FC52-0592-AE4A-8C55-DAC313631F57}" destId="{B8BB359E-880F-8E4C-A4D0-56F4B46FF1D3}" srcOrd="2" destOrd="0" presId="urn:microsoft.com/office/officeart/2008/layout/LinedList"/>
    <dgm:cxn modelId="{EFC6BFFE-0D3D-1F48-9141-583B15D9415B}" type="presParOf" srcId="{F143FC52-0592-AE4A-8C55-DAC313631F57}" destId="{00BFEF42-6FC9-BF4A-91E3-946E315DC996}" srcOrd="3" destOrd="0" presId="urn:microsoft.com/office/officeart/2008/layout/LinedList"/>
    <dgm:cxn modelId="{1EBFDC90-8BC4-284E-B485-2B63EAD1F87B}" type="presParOf" srcId="{00BFEF42-6FC9-BF4A-91E3-946E315DC996}" destId="{CC00A8EE-D6FE-C249-8A45-E419A091C680}" srcOrd="0" destOrd="0" presId="urn:microsoft.com/office/officeart/2008/layout/LinedList"/>
    <dgm:cxn modelId="{A90A33F5-FEEA-B74D-8F07-1E2B18F513AE}" type="presParOf" srcId="{00BFEF42-6FC9-BF4A-91E3-946E315DC996}" destId="{AD6445C7-039A-924C-B1FA-1C1F1958544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03E6786-9BB4-D247-AFDD-1DD5FAF46533}" type="doc">
      <dgm:prSet loTypeId="urn:microsoft.com/office/officeart/2008/layout/LinedList" loCatId="list" qsTypeId="urn:microsoft.com/office/officeart/2005/8/quickstyle/simple1#45" qsCatId="simple" csTypeId="urn:microsoft.com/office/officeart/2005/8/colors/accent1_2#6" csCatId="accent1" phldr="1"/>
      <dgm:spPr/>
      <dgm:t>
        <a:bodyPr/>
        <a:lstStyle/>
        <a:p>
          <a:endParaRPr lang="zh-CN" altLang="en-US"/>
        </a:p>
      </dgm:t>
    </dgm:pt>
    <dgm:pt modelId="{154C7795-89BF-C742-AA87-E7AFE1C57174}">
      <dgm:prSet phldrT="[文本]"/>
      <dgm:spPr/>
      <dgm:t>
        <a:bodyPr/>
        <a:lstStyle/>
        <a:p>
          <a:r>
            <a:rPr lang="zh-CN" altLang="en-US" dirty="0"/>
            <a:t>平均数有算术平均数、加权平均数之分</a:t>
          </a:r>
        </a:p>
      </dgm:t>
    </dgm:pt>
    <dgm:pt modelId="{8FCC9CAD-7275-7540-ADE4-517A17914BB1}" type="parTrans" cxnId="{58F2528C-D1F4-4BC7-8572-98F43533A67A}">
      <dgm:prSet/>
      <dgm:spPr/>
      <dgm:t>
        <a:bodyPr/>
        <a:lstStyle/>
        <a:p>
          <a:endParaRPr lang="zh-CN" altLang="en-US"/>
        </a:p>
      </dgm:t>
    </dgm:pt>
    <dgm:pt modelId="{A71EC761-2012-894B-8585-1E19CDFB5795}" type="sibTrans" cxnId="{58F2528C-D1F4-4BC7-8572-98F43533A67A}">
      <dgm:prSet/>
      <dgm:spPr/>
      <dgm:t>
        <a:bodyPr/>
        <a:lstStyle/>
        <a:p>
          <a:endParaRPr lang="zh-CN" altLang="en-US"/>
        </a:p>
      </dgm:t>
    </dgm:pt>
    <dgm:pt modelId="{3BB5E6D6-A8DB-6F46-A4EB-CE3F3D99B6F6}">
      <dgm:prSet phldrT="[文本]"/>
      <dgm:spPr/>
      <dgm:t>
        <a:bodyPr/>
        <a:lstStyle/>
        <a:p>
          <a:r>
            <a:rPr lang="zh-CN" altLang="en-US" dirty="0"/>
            <a:t>中位数就是最中间的数。如果单数个数，中间的即中位数；如果偶数个数，中间两个的算数平均数为中间数</a:t>
          </a:r>
        </a:p>
      </dgm:t>
    </dgm:pt>
    <dgm:pt modelId="{49A4F80F-A3C6-F94F-A575-D5D348458C23}" type="parTrans" cxnId="{7B722AF6-275E-4327-976E-264A7727B986}">
      <dgm:prSet/>
      <dgm:spPr/>
      <dgm:t>
        <a:bodyPr/>
        <a:lstStyle/>
        <a:p>
          <a:endParaRPr lang="zh-CN" altLang="en-US"/>
        </a:p>
      </dgm:t>
    </dgm:pt>
    <dgm:pt modelId="{21EDFE95-A6EA-364D-8929-A0DD057D2CA7}" type="sibTrans" cxnId="{7B722AF6-275E-4327-976E-264A7727B986}">
      <dgm:prSet/>
      <dgm:spPr/>
      <dgm:t>
        <a:bodyPr/>
        <a:lstStyle/>
        <a:p>
          <a:endParaRPr lang="zh-CN" altLang="en-US"/>
        </a:p>
      </dgm:t>
    </dgm:pt>
    <dgm:pt modelId="{5E4ED8BF-E20E-8D4D-9F31-755B8FDBF516}">
      <dgm:prSet phldrT="[文本]"/>
      <dgm:spPr/>
      <dgm:t>
        <a:bodyPr/>
        <a:lstStyle/>
        <a:p>
          <a:r>
            <a:rPr lang="zh-CN" altLang="en-US" dirty="0"/>
            <a:t>众数就是出现频数做多的数，有时有，有时有多个，有时无</a:t>
          </a:r>
        </a:p>
      </dgm:t>
    </dgm:pt>
    <dgm:pt modelId="{AB583128-68A1-5644-9AD6-D7FBE860AFF9}" type="parTrans" cxnId="{164DBA7B-B7EF-4467-9274-0CBE9A442BA6}">
      <dgm:prSet/>
      <dgm:spPr/>
      <dgm:t>
        <a:bodyPr/>
        <a:lstStyle/>
        <a:p>
          <a:endParaRPr lang="zh-CN" altLang="en-US"/>
        </a:p>
      </dgm:t>
    </dgm:pt>
    <dgm:pt modelId="{CBF283C8-FCEB-104C-8F2F-8E13290E7CB0}" type="sibTrans" cxnId="{164DBA7B-B7EF-4467-9274-0CBE9A442BA6}">
      <dgm:prSet/>
      <dgm:spPr/>
      <dgm:t>
        <a:bodyPr/>
        <a:lstStyle/>
        <a:p>
          <a:endParaRPr lang="zh-CN" altLang="en-US"/>
        </a:p>
      </dgm:t>
    </dgm:pt>
    <dgm:pt modelId="{780AAA34-1F4A-ED46-9998-D88A74039F0F}">
      <dgm:prSet phldr="0" custT="0"/>
      <dgm:spPr/>
      <dgm:t>
        <a:bodyPr vert="horz" wrap="square"/>
        <a:lstStyle/>
        <a:p>
          <a:pPr>
            <a:lnSpc>
              <a:spcPct val="100000"/>
            </a:lnSpc>
            <a:spcBef>
              <a:spcPct val="0"/>
            </a:spcBef>
            <a:spcAft>
              <a:spcPct val="35000"/>
            </a:spcAft>
          </a:pPr>
          <a:r>
            <a:rPr lang="zh-CN" altLang="en-US" dirty="0"/>
            <a:t>例题</a:t>
          </a:r>
          <a:r>
            <a:rPr lang="en-US" altLang="zh-CN" dirty="0"/>
            <a:t>23</a:t>
          </a:r>
          <a:r>
            <a:rPr lang="zh-CN" altLang="en-US" dirty="0"/>
            <a:t>、</a:t>
          </a:r>
          <a:r>
            <a:rPr lang="en-US" altLang="zh-CN" dirty="0"/>
            <a:t>1256</a:t>
          </a:r>
          <a:r>
            <a:rPr lang="zh-CN" altLang="en-US" dirty="0"/>
            <a:t>、</a:t>
          </a:r>
          <a:r>
            <a:rPr lang="en-US" altLang="zh-CN" dirty="0"/>
            <a:t>1378</a:t>
          </a:r>
          <a:r>
            <a:rPr lang="zh-CN" altLang="en-US" dirty="0"/>
            <a:t>、</a:t>
          </a:r>
          <a:r>
            <a:rPr lang="en-US" altLang="zh-CN" dirty="0"/>
            <a:t>1187</a:t>
          </a:r>
          <a:r>
            <a:rPr lang="zh-CN" altLang="en-US" dirty="0"/>
            <a:t>、</a:t>
          </a:r>
          <a:r>
            <a:rPr lang="en-US" altLang="zh-CN" dirty="0"/>
            <a:t>2350</a:t>
          </a:r>
          <a:r>
            <a:rPr lang="zh-CN" altLang="en-US" dirty="0"/>
            <a:t>、</a:t>
          </a:r>
          <a:r>
            <a:rPr lang="en-US" altLang="zh-CN" dirty="0"/>
            <a:t>2000</a:t>
          </a:r>
          <a:r>
            <a:rPr lang="zh-CN" altLang="en-US" dirty="0"/>
            <a:t>、</a:t>
          </a:r>
          <a:r>
            <a:rPr lang="en-US" altLang="zh-CN" dirty="0"/>
            <a:t>1267</a:t>
          </a:r>
          <a:r>
            <a:rPr lang="zh-CN" altLang="en-US" dirty="0"/>
            <a:t>、</a:t>
          </a:r>
          <a:r>
            <a:rPr lang="en-US" altLang="zh-CN" dirty="0"/>
            <a:t>1999</a:t>
          </a:r>
          <a:r>
            <a:rPr lang="zh-CN" altLang="en-US" dirty="0"/>
            <a:t>、</a:t>
          </a:r>
          <a:r>
            <a:rPr lang="en-US" altLang="zh-CN" dirty="0"/>
            <a:t>1999</a:t>
          </a:r>
          <a:r>
            <a:rPr lang="zh-CN" altLang="en-US" dirty="0"/>
            <a:t>、</a:t>
          </a:r>
          <a:r>
            <a:rPr lang="en-US" altLang="zh-CN" dirty="0"/>
            <a:t>1968</a:t>
          </a:r>
          <a:r>
            <a:rPr lang="zh-CN" altLang="en-US" dirty="0"/>
            <a:t>、</a:t>
          </a:r>
          <a:r>
            <a:rPr lang="en-US" altLang="zh-CN" dirty="0"/>
            <a:t>1399</a:t>
          </a:r>
          <a:r>
            <a:rPr lang="zh-CN" altLang="en-US" dirty="0"/>
            <a:t>、</a:t>
          </a:r>
          <a:r>
            <a:rPr lang="en-US" altLang="zh-CN" dirty="0"/>
            <a:t>2195</a:t>
          </a:r>
          <a:r>
            <a:rPr lang="zh-CN" altLang="en-US" dirty="0"/>
            <a:t>，求算数平均数、中位数、众数</a:t>
          </a:r>
          <a:endParaRPr/>
        </a:p>
      </dgm:t>
    </dgm:pt>
    <dgm:pt modelId="{EAB128DF-35A0-EE45-A9AB-AF935866DAE5}" type="parTrans" cxnId="{3B7D367D-8171-464E-82AD-4C8E7ADE62FA}">
      <dgm:prSet/>
      <dgm:spPr/>
      <dgm:t>
        <a:bodyPr/>
        <a:lstStyle/>
        <a:p>
          <a:endParaRPr lang="zh-CN" altLang="en-US"/>
        </a:p>
      </dgm:t>
    </dgm:pt>
    <dgm:pt modelId="{84897B15-B427-3544-B9E8-4CFAEA339655}" type="sibTrans" cxnId="{3B7D367D-8171-464E-82AD-4C8E7ADE62FA}">
      <dgm:prSet/>
      <dgm:spPr/>
      <dgm:t>
        <a:bodyPr/>
        <a:lstStyle/>
        <a:p>
          <a:endParaRPr lang="zh-CN" altLang="en-US"/>
        </a:p>
      </dgm:t>
    </dgm:pt>
    <dgm:pt modelId="{8669CDE0-2638-6443-9F9F-23705C5609FA}">
      <dgm:prSet/>
      <dgm:spPr/>
      <dgm:t>
        <a:bodyPr/>
        <a:lstStyle/>
        <a:p>
          <a:r>
            <a:rPr lang="en-US" altLang="zh-CN" dirty="0"/>
            <a:t>1.</a:t>
          </a:r>
          <a:r>
            <a:rPr lang="zh-CN" altLang="en-US" dirty="0"/>
            <a:t>排序：</a:t>
          </a:r>
          <a:r>
            <a:rPr lang="en-US" altLang="zh-CN" dirty="0"/>
            <a:t>1187</a:t>
          </a:r>
          <a:r>
            <a:rPr lang="zh-CN" altLang="en-US" dirty="0"/>
            <a:t>、</a:t>
          </a:r>
          <a:r>
            <a:rPr lang="en-US" altLang="zh-CN" dirty="0"/>
            <a:t>1256</a:t>
          </a:r>
          <a:r>
            <a:rPr lang="zh-CN" altLang="en-US" dirty="0"/>
            <a:t>、</a:t>
          </a:r>
          <a:r>
            <a:rPr lang="en-US" altLang="zh-CN" dirty="0"/>
            <a:t>1267</a:t>
          </a:r>
          <a:r>
            <a:rPr lang="zh-CN" altLang="en-US" dirty="0"/>
            <a:t>、</a:t>
          </a:r>
          <a:r>
            <a:rPr lang="en-US" altLang="zh-CN" dirty="0"/>
            <a:t>1378</a:t>
          </a:r>
          <a:r>
            <a:rPr lang="zh-CN" altLang="en-US" dirty="0"/>
            <a:t>、</a:t>
          </a:r>
          <a:r>
            <a:rPr lang="en-US" altLang="zh-CN" dirty="0"/>
            <a:t>1399</a:t>
          </a:r>
          <a:r>
            <a:rPr lang="zh-CN" altLang="en-US" dirty="0"/>
            <a:t>、</a:t>
          </a:r>
          <a:r>
            <a:rPr lang="en-US" altLang="zh-CN" dirty="0"/>
            <a:t>1968</a:t>
          </a:r>
          <a:r>
            <a:rPr lang="zh-CN" altLang="en-US" dirty="0"/>
            <a:t>、</a:t>
          </a:r>
          <a:r>
            <a:rPr lang="en-US" altLang="zh-CN" dirty="0"/>
            <a:t>1999</a:t>
          </a:r>
          <a:r>
            <a:rPr lang="zh-CN" altLang="en-US" dirty="0"/>
            <a:t>、</a:t>
          </a:r>
          <a:r>
            <a:rPr lang="en-US" altLang="zh-CN" dirty="0"/>
            <a:t>1999</a:t>
          </a:r>
          <a:r>
            <a:rPr lang="zh-CN" altLang="en-US" dirty="0"/>
            <a:t>、</a:t>
          </a:r>
          <a:r>
            <a:rPr lang="en-US" altLang="zh-CN" dirty="0"/>
            <a:t>2000</a:t>
          </a:r>
          <a:r>
            <a:rPr lang="zh-CN" altLang="en-US" dirty="0"/>
            <a:t>、</a:t>
          </a:r>
          <a:r>
            <a:rPr lang="en-US" altLang="zh-CN" dirty="0"/>
            <a:t>2195</a:t>
          </a:r>
          <a:r>
            <a:rPr lang="zh-CN" altLang="en-US" dirty="0"/>
            <a:t>、</a:t>
          </a:r>
          <a:r>
            <a:rPr lang="en-US" altLang="zh-CN" dirty="0"/>
            <a:t>2350</a:t>
          </a:r>
          <a:r>
            <a:rPr lang="zh-CN" altLang="en-US" dirty="0"/>
            <a:t>，</a:t>
          </a:r>
          <a:r>
            <a:rPr lang="en-US" altLang="zh-CN" dirty="0"/>
            <a:t>11</a:t>
          </a:r>
          <a:r>
            <a:rPr lang="zh-CN" altLang="en-US" dirty="0"/>
            <a:t>个数属于单数，最中间的数为</a:t>
          </a:r>
          <a:r>
            <a:rPr lang="en-US" altLang="zh-CN" dirty="0"/>
            <a:t>1968</a:t>
          </a:r>
          <a:r>
            <a:rPr lang="zh-CN" altLang="en-US" dirty="0"/>
            <a:t>，为中位数</a:t>
          </a:r>
        </a:p>
      </dgm:t>
    </dgm:pt>
    <dgm:pt modelId="{7CA5DEBF-5411-6E46-943D-06FACDE0174A}" type="parTrans" cxnId="{F237CACE-2980-4BEF-8853-08D88A5E6124}">
      <dgm:prSet/>
      <dgm:spPr/>
      <dgm:t>
        <a:bodyPr/>
        <a:lstStyle/>
        <a:p>
          <a:endParaRPr lang="zh-CN" altLang="en-US"/>
        </a:p>
      </dgm:t>
    </dgm:pt>
    <dgm:pt modelId="{AEA4887E-7324-D543-9228-893264F9DBC1}" type="sibTrans" cxnId="{F237CACE-2980-4BEF-8853-08D88A5E6124}">
      <dgm:prSet/>
      <dgm:spPr/>
      <dgm:t>
        <a:bodyPr/>
        <a:lstStyle/>
        <a:p>
          <a:endParaRPr lang="zh-CN" altLang="en-US"/>
        </a:p>
      </dgm:t>
    </dgm:pt>
    <dgm:pt modelId="{28ED546A-1625-F048-9F74-57EE4B0DBEB3}">
      <dgm:prSet/>
      <dgm:spPr/>
      <dgm:t>
        <a:bodyPr/>
        <a:lstStyle/>
        <a:p>
          <a:r>
            <a:rPr lang="en-US" altLang="zh-CN" dirty="0"/>
            <a:t>2.</a:t>
          </a:r>
          <a:r>
            <a:rPr lang="zh-CN" altLang="en-US" dirty="0"/>
            <a:t>算数平均数</a:t>
          </a:r>
          <a:r>
            <a:rPr lang="en-US" altLang="zh-CN" dirty="0"/>
            <a:t>=</a:t>
          </a:r>
          <a:r>
            <a:rPr lang="zh-CN" altLang="en-US" dirty="0"/>
            <a:t>（</a:t>
          </a:r>
          <a:r>
            <a:rPr lang="en-US" altLang="zh-CN" dirty="0"/>
            <a:t>1187+1256+1267+1378+1399+1968+1999+1999+2000+2195+2350</a:t>
          </a:r>
          <a:r>
            <a:rPr lang="zh-CN" altLang="en-US" dirty="0"/>
            <a:t>）</a:t>
          </a:r>
          <a:r>
            <a:rPr lang="en-US" altLang="zh-CN" dirty="0"/>
            <a:t>/11=1727</a:t>
          </a:r>
          <a:endParaRPr lang="zh-CN" altLang="en-US" dirty="0"/>
        </a:p>
      </dgm:t>
    </dgm:pt>
    <dgm:pt modelId="{D7BC7A72-155A-3245-A8DA-05811ABD68B0}" type="parTrans" cxnId="{3FA47DFB-6A0A-4247-8154-AC81D1B3B353}">
      <dgm:prSet/>
      <dgm:spPr/>
      <dgm:t>
        <a:bodyPr/>
        <a:lstStyle/>
        <a:p>
          <a:endParaRPr lang="zh-CN" altLang="en-US"/>
        </a:p>
      </dgm:t>
    </dgm:pt>
    <dgm:pt modelId="{F70E9F49-5BE9-4748-ADE7-A86527E59C58}" type="sibTrans" cxnId="{3FA47DFB-6A0A-4247-8154-AC81D1B3B353}">
      <dgm:prSet/>
      <dgm:spPr/>
      <dgm:t>
        <a:bodyPr/>
        <a:lstStyle/>
        <a:p>
          <a:endParaRPr lang="zh-CN" altLang="en-US"/>
        </a:p>
      </dgm:t>
    </dgm:pt>
    <dgm:pt modelId="{4BFB279E-11F1-8545-A17B-0FB7D5A933F3}">
      <dgm:prSet/>
      <dgm:spPr/>
      <dgm:t>
        <a:bodyPr/>
        <a:lstStyle/>
        <a:p>
          <a:r>
            <a:rPr lang="en-US" altLang="zh-CN" dirty="0"/>
            <a:t>3.1999</a:t>
          </a:r>
          <a:r>
            <a:rPr lang="zh-CN" altLang="en-US" dirty="0"/>
            <a:t>出现</a:t>
          </a:r>
          <a:r>
            <a:rPr lang="en-US" altLang="zh-CN" dirty="0"/>
            <a:t>2</a:t>
          </a:r>
          <a:r>
            <a:rPr lang="zh-CN" altLang="en-US" dirty="0"/>
            <a:t>次，频数最多为众数，且仅有一个众数</a:t>
          </a:r>
        </a:p>
      </dgm:t>
    </dgm:pt>
    <dgm:pt modelId="{A002A3C0-18EB-0745-B8C6-7445EC2F6610}" type="parTrans" cxnId="{37939FE9-AC5D-4999-912D-F6156BFF76DF}">
      <dgm:prSet/>
      <dgm:spPr/>
      <dgm:t>
        <a:bodyPr/>
        <a:lstStyle/>
        <a:p>
          <a:endParaRPr lang="zh-CN" altLang="en-US"/>
        </a:p>
      </dgm:t>
    </dgm:pt>
    <dgm:pt modelId="{1617C1D5-1C05-ED41-9EDE-4003517405B7}" type="sibTrans" cxnId="{37939FE9-AC5D-4999-912D-F6156BFF76DF}">
      <dgm:prSet/>
      <dgm:spPr/>
      <dgm:t>
        <a:bodyPr/>
        <a:lstStyle/>
        <a:p>
          <a:endParaRPr lang="zh-CN" altLang="en-US"/>
        </a:p>
      </dgm:t>
    </dgm:pt>
    <dgm:pt modelId="{6FB4D18C-174C-3B4A-AC6D-CAFEF70BAA83}" type="pres">
      <dgm:prSet presAssocID="{003E6786-9BB4-D247-AFDD-1DD5FAF46533}" presName="vert0" presStyleCnt="0">
        <dgm:presLayoutVars>
          <dgm:dir/>
          <dgm:animOne val="branch"/>
          <dgm:animLvl val="lvl"/>
        </dgm:presLayoutVars>
      </dgm:prSet>
      <dgm:spPr/>
    </dgm:pt>
    <dgm:pt modelId="{0F777F5D-6955-8645-8038-97D19ACAA2AA}" type="pres">
      <dgm:prSet presAssocID="{154C7795-89BF-C742-AA87-E7AFE1C57174}" presName="thickLine" presStyleLbl="alignNode1" presStyleIdx="0" presStyleCnt="7"/>
      <dgm:spPr/>
    </dgm:pt>
    <dgm:pt modelId="{0D19EBB1-FB6B-BE43-A4D1-777B0A68828D}" type="pres">
      <dgm:prSet presAssocID="{154C7795-89BF-C742-AA87-E7AFE1C57174}" presName="horz1" presStyleCnt="0"/>
      <dgm:spPr/>
    </dgm:pt>
    <dgm:pt modelId="{2704F7BA-DCD7-0346-BBAB-0894115C0A00}" type="pres">
      <dgm:prSet presAssocID="{154C7795-89BF-C742-AA87-E7AFE1C57174}" presName="tx1" presStyleLbl="revTx" presStyleIdx="0" presStyleCnt="7"/>
      <dgm:spPr/>
    </dgm:pt>
    <dgm:pt modelId="{772EF61A-3239-D345-8517-D1C2F433B30B}" type="pres">
      <dgm:prSet presAssocID="{154C7795-89BF-C742-AA87-E7AFE1C57174}" presName="vert1" presStyleCnt="0"/>
      <dgm:spPr/>
    </dgm:pt>
    <dgm:pt modelId="{9570BA41-BEF3-E149-9B3C-257B08D5B6BF}" type="pres">
      <dgm:prSet presAssocID="{3BB5E6D6-A8DB-6F46-A4EB-CE3F3D99B6F6}" presName="thickLine" presStyleLbl="alignNode1" presStyleIdx="1" presStyleCnt="7"/>
      <dgm:spPr/>
    </dgm:pt>
    <dgm:pt modelId="{3194D383-949D-E246-B4C7-AB699A9B9EE2}" type="pres">
      <dgm:prSet presAssocID="{3BB5E6D6-A8DB-6F46-A4EB-CE3F3D99B6F6}" presName="horz1" presStyleCnt="0"/>
      <dgm:spPr/>
    </dgm:pt>
    <dgm:pt modelId="{0F4607F9-1DAB-1F4D-8CA8-8F7ED7C04839}" type="pres">
      <dgm:prSet presAssocID="{3BB5E6D6-A8DB-6F46-A4EB-CE3F3D99B6F6}" presName="tx1" presStyleLbl="revTx" presStyleIdx="1" presStyleCnt="7"/>
      <dgm:spPr/>
    </dgm:pt>
    <dgm:pt modelId="{58F63DEF-B496-7B4D-8D6A-E33592673013}" type="pres">
      <dgm:prSet presAssocID="{3BB5E6D6-A8DB-6F46-A4EB-CE3F3D99B6F6}" presName="vert1" presStyleCnt="0"/>
      <dgm:spPr/>
    </dgm:pt>
    <dgm:pt modelId="{E0180AEC-F9D3-4F48-8540-CBB71D751896}" type="pres">
      <dgm:prSet presAssocID="{5E4ED8BF-E20E-8D4D-9F31-755B8FDBF516}" presName="thickLine" presStyleLbl="alignNode1" presStyleIdx="2" presStyleCnt="7"/>
      <dgm:spPr/>
    </dgm:pt>
    <dgm:pt modelId="{702217A6-127A-6B4D-93B2-F1FE08AE5D8E}" type="pres">
      <dgm:prSet presAssocID="{5E4ED8BF-E20E-8D4D-9F31-755B8FDBF516}" presName="horz1" presStyleCnt="0"/>
      <dgm:spPr/>
    </dgm:pt>
    <dgm:pt modelId="{5B260612-94BF-2A4D-B2CF-2DA255F1C483}" type="pres">
      <dgm:prSet presAssocID="{5E4ED8BF-E20E-8D4D-9F31-755B8FDBF516}" presName="tx1" presStyleLbl="revTx" presStyleIdx="2" presStyleCnt="7"/>
      <dgm:spPr/>
    </dgm:pt>
    <dgm:pt modelId="{338D7013-8FFA-B341-8CD0-F236267AD926}" type="pres">
      <dgm:prSet presAssocID="{5E4ED8BF-E20E-8D4D-9F31-755B8FDBF516}" presName="vert1" presStyleCnt="0"/>
      <dgm:spPr/>
    </dgm:pt>
    <dgm:pt modelId="{9A67A3DF-C7B4-5E44-AB45-5F83837AB3C9}" type="pres">
      <dgm:prSet presAssocID="{780AAA34-1F4A-ED46-9998-D88A74039F0F}" presName="thickLine" presStyleLbl="alignNode1" presStyleIdx="3" presStyleCnt="7"/>
      <dgm:spPr/>
    </dgm:pt>
    <dgm:pt modelId="{C115D677-D809-AD4D-B734-A275C8E3FA0F}" type="pres">
      <dgm:prSet presAssocID="{780AAA34-1F4A-ED46-9998-D88A74039F0F}" presName="horz1" presStyleCnt="0"/>
      <dgm:spPr/>
    </dgm:pt>
    <dgm:pt modelId="{2A04A86C-3E06-644F-A843-4EACBE5F240F}" type="pres">
      <dgm:prSet presAssocID="{780AAA34-1F4A-ED46-9998-D88A74039F0F}" presName="tx1" presStyleLbl="revTx" presStyleIdx="3" presStyleCnt="7"/>
      <dgm:spPr/>
    </dgm:pt>
    <dgm:pt modelId="{EAAF155F-047F-754B-890B-98051E9D42F6}" type="pres">
      <dgm:prSet presAssocID="{780AAA34-1F4A-ED46-9998-D88A74039F0F}" presName="vert1" presStyleCnt="0"/>
      <dgm:spPr/>
    </dgm:pt>
    <dgm:pt modelId="{B9F438A6-7A68-E643-975E-7DF4C4D2C68F}" type="pres">
      <dgm:prSet presAssocID="{8669CDE0-2638-6443-9F9F-23705C5609FA}" presName="thickLine" presStyleLbl="alignNode1" presStyleIdx="4" presStyleCnt="7"/>
      <dgm:spPr/>
    </dgm:pt>
    <dgm:pt modelId="{D45229C4-8184-CC49-AB21-01715B8D7F0E}" type="pres">
      <dgm:prSet presAssocID="{8669CDE0-2638-6443-9F9F-23705C5609FA}" presName="horz1" presStyleCnt="0"/>
      <dgm:spPr/>
    </dgm:pt>
    <dgm:pt modelId="{C2431885-334E-F040-AC2D-074DAF503F91}" type="pres">
      <dgm:prSet presAssocID="{8669CDE0-2638-6443-9F9F-23705C5609FA}" presName="tx1" presStyleLbl="revTx" presStyleIdx="4" presStyleCnt="7"/>
      <dgm:spPr/>
    </dgm:pt>
    <dgm:pt modelId="{ED90B7A2-5789-344C-B1F6-3CFD916126BD}" type="pres">
      <dgm:prSet presAssocID="{8669CDE0-2638-6443-9F9F-23705C5609FA}" presName="vert1" presStyleCnt="0"/>
      <dgm:spPr/>
    </dgm:pt>
    <dgm:pt modelId="{E0A54F15-2FBA-1044-A3C8-4AC603069195}" type="pres">
      <dgm:prSet presAssocID="{28ED546A-1625-F048-9F74-57EE4B0DBEB3}" presName="thickLine" presStyleLbl="alignNode1" presStyleIdx="5" presStyleCnt="7"/>
      <dgm:spPr/>
    </dgm:pt>
    <dgm:pt modelId="{BB9AEA5E-3998-B049-B14B-1BD4BC414BD2}" type="pres">
      <dgm:prSet presAssocID="{28ED546A-1625-F048-9F74-57EE4B0DBEB3}" presName="horz1" presStyleCnt="0"/>
      <dgm:spPr/>
    </dgm:pt>
    <dgm:pt modelId="{71CF60CF-ACD1-FF4E-AAC9-2EA5F1882A23}" type="pres">
      <dgm:prSet presAssocID="{28ED546A-1625-F048-9F74-57EE4B0DBEB3}" presName="tx1" presStyleLbl="revTx" presStyleIdx="5" presStyleCnt="7"/>
      <dgm:spPr/>
    </dgm:pt>
    <dgm:pt modelId="{0F9AA918-4E21-AC42-9F36-2E1F49DB0244}" type="pres">
      <dgm:prSet presAssocID="{28ED546A-1625-F048-9F74-57EE4B0DBEB3}" presName="vert1" presStyleCnt="0"/>
      <dgm:spPr/>
    </dgm:pt>
    <dgm:pt modelId="{149E7599-BBBB-654E-8308-8DE2B751FBA8}" type="pres">
      <dgm:prSet presAssocID="{4BFB279E-11F1-8545-A17B-0FB7D5A933F3}" presName="thickLine" presStyleLbl="alignNode1" presStyleIdx="6" presStyleCnt="7"/>
      <dgm:spPr/>
    </dgm:pt>
    <dgm:pt modelId="{9FB71967-3E16-7B4F-9935-0DD071BAA168}" type="pres">
      <dgm:prSet presAssocID="{4BFB279E-11F1-8545-A17B-0FB7D5A933F3}" presName="horz1" presStyleCnt="0"/>
      <dgm:spPr/>
    </dgm:pt>
    <dgm:pt modelId="{788D882B-21C5-F246-B0EA-1CE0DBFD83B6}" type="pres">
      <dgm:prSet presAssocID="{4BFB279E-11F1-8545-A17B-0FB7D5A933F3}" presName="tx1" presStyleLbl="revTx" presStyleIdx="6" presStyleCnt="7"/>
      <dgm:spPr/>
    </dgm:pt>
    <dgm:pt modelId="{B668228E-0D7D-A947-80DB-9BD5C4085D01}" type="pres">
      <dgm:prSet presAssocID="{4BFB279E-11F1-8545-A17B-0FB7D5A933F3}" presName="vert1" presStyleCnt="0"/>
      <dgm:spPr/>
    </dgm:pt>
  </dgm:ptLst>
  <dgm:cxnLst>
    <dgm:cxn modelId="{4C0C931C-AD2E-48BB-B759-6C9D1A320A11}" type="presOf" srcId="{5E4ED8BF-E20E-8D4D-9F31-755B8FDBF516}" destId="{5B260612-94BF-2A4D-B2CF-2DA255F1C483}" srcOrd="0" destOrd="0" presId="urn:microsoft.com/office/officeart/2008/layout/LinedList"/>
    <dgm:cxn modelId="{6D7E2A34-A500-41BD-A2DF-3A3B24B588DD}" type="presOf" srcId="{8669CDE0-2638-6443-9F9F-23705C5609FA}" destId="{C2431885-334E-F040-AC2D-074DAF503F91}" srcOrd="0" destOrd="0" presId="urn:microsoft.com/office/officeart/2008/layout/LinedList"/>
    <dgm:cxn modelId="{6765EC3B-D421-42B5-B4EB-4CD9216BFA61}" type="presOf" srcId="{003E6786-9BB4-D247-AFDD-1DD5FAF46533}" destId="{6FB4D18C-174C-3B4A-AC6D-CAFEF70BAA83}" srcOrd="0" destOrd="0" presId="urn:microsoft.com/office/officeart/2008/layout/LinedList"/>
    <dgm:cxn modelId="{FA9D3D3D-05A0-49FD-B16C-6060E010AA10}" type="presOf" srcId="{28ED546A-1625-F048-9F74-57EE4B0DBEB3}" destId="{71CF60CF-ACD1-FF4E-AAC9-2EA5F1882A23}" srcOrd="0" destOrd="0" presId="urn:microsoft.com/office/officeart/2008/layout/LinedList"/>
    <dgm:cxn modelId="{DB74D847-9656-4F19-90BB-61E3CDF06B9D}" type="presOf" srcId="{154C7795-89BF-C742-AA87-E7AFE1C57174}" destId="{2704F7BA-DCD7-0346-BBAB-0894115C0A00}" srcOrd="0" destOrd="0" presId="urn:microsoft.com/office/officeart/2008/layout/LinedList"/>
    <dgm:cxn modelId="{164DBA7B-B7EF-4467-9274-0CBE9A442BA6}" srcId="{003E6786-9BB4-D247-AFDD-1DD5FAF46533}" destId="{5E4ED8BF-E20E-8D4D-9F31-755B8FDBF516}" srcOrd="2" destOrd="0" parTransId="{AB583128-68A1-5644-9AD6-D7FBE860AFF9}" sibTransId="{CBF283C8-FCEB-104C-8F2F-8E13290E7CB0}"/>
    <dgm:cxn modelId="{3B7D367D-8171-464E-82AD-4C8E7ADE62FA}" srcId="{003E6786-9BB4-D247-AFDD-1DD5FAF46533}" destId="{780AAA34-1F4A-ED46-9998-D88A74039F0F}" srcOrd="3" destOrd="0" parTransId="{EAB128DF-35A0-EE45-A9AB-AF935866DAE5}" sibTransId="{84897B15-B427-3544-B9E8-4CFAEA339655}"/>
    <dgm:cxn modelId="{58F2528C-D1F4-4BC7-8572-98F43533A67A}" srcId="{003E6786-9BB4-D247-AFDD-1DD5FAF46533}" destId="{154C7795-89BF-C742-AA87-E7AFE1C57174}" srcOrd="0" destOrd="0" parTransId="{8FCC9CAD-7275-7540-ADE4-517A17914BB1}" sibTransId="{A71EC761-2012-894B-8585-1E19CDFB5795}"/>
    <dgm:cxn modelId="{009F80B5-EE57-4393-A34D-0939431AD3A0}" type="presOf" srcId="{780AAA34-1F4A-ED46-9998-D88A74039F0F}" destId="{2A04A86C-3E06-644F-A843-4EACBE5F240F}" srcOrd="0" destOrd="0" presId="urn:microsoft.com/office/officeart/2008/layout/LinedList"/>
    <dgm:cxn modelId="{F237CACE-2980-4BEF-8853-08D88A5E6124}" srcId="{003E6786-9BB4-D247-AFDD-1DD5FAF46533}" destId="{8669CDE0-2638-6443-9F9F-23705C5609FA}" srcOrd="4" destOrd="0" parTransId="{7CA5DEBF-5411-6E46-943D-06FACDE0174A}" sibTransId="{AEA4887E-7324-D543-9228-893264F9DBC1}"/>
    <dgm:cxn modelId="{37939FE9-AC5D-4999-912D-F6156BFF76DF}" srcId="{003E6786-9BB4-D247-AFDD-1DD5FAF46533}" destId="{4BFB279E-11F1-8545-A17B-0FB7D5A933F3}" srcOrd="6" destOrd="0" parTransId="{A002A3C0-18EB-0745-B8C6-7445EC2F6610}" sibTransId="{1617C1D5-1C05-ED41-9EDE-4003517405B7}"/>
    <dgm:cxn modelId="{7B722AF6-275E-4327-976E-264A7727B986}" srcId="{003E6786-9BB4-D247-AFDD-1DD5FAF46533}" destId="{3BB5E6D6-A8DB-6F46-A4EB-CE3F3D99B6F6}" srcOrd="1" destOrd="0" parTransId="{49A4F80F-A3C6-F94F-A575-D5D348458C23}" sibTransId="{21EDFE95-A6EA-364D-8929-A0DD057D2CA7}"/>
    <dgm:cxn modelId="{9DD5A5F8-B650-496A-BF14-EE40A65F6F1C}" type="presOf" srcId="{3BB5E6D6-A8DB-6F46-A4EB-CE3F3D99B6F6}" destId="{0F4607F9-1DAB-1F4D-8CA8-8F7ED7C04839}" srcOrd="0" destOrd="0" presId="urn:microsoft.com/office/officeart/2008/layout/LinedList"/>
    <dgm:cxn modelId="{32977FFA-F50E-44E5-A4ED-85B6B870ECF2}" type="presOf" srcId="{4BFB279E-11F1-8545-A17B-0FB7D5A933F3}" destId="{788D882B-21C5-F246-B0EA-1CE0DBFD83B6}" srcOrd="0" destOrd="0" presId="urn:microsoft.com/office/officeart/2008/layout/LinedList"/>
    <dgm:cxn modelId="{3FA47DFB-6A0A-4247-8154-AC81D1B3B353}" srcId="{003E6786-9BB4-D247-AFDD-1DD5FAF46533}" destId="{28ED546A-1625-F048-9F74-57EE4B0DBEB3}" srcOrd="5" destOrd="0" parTransId="{D7BC7A72-155A-3245-A8DA-05811ABD68B0}" sibTransId="{F70E9F49-5BE9-4748-ADE7-A86527E59C58}"/>
    <dgm:cxn modelId="{50C3D1CB-293B-444B-8DDA-58F0F529C8BC}" type="presParOf" srcId="{6FB4D18C-174C-3B4A-AC6D-CAFEF70BAA83}" destId="{0F777F5D-6955-8645-8038-97D19ACAA2AA}" srcOrd="0" destOrd="0" presId="urn:microsoft.com/office/officeart/2008/layout/LinedList"/>
    <dgm:cxn modelId="{D83D81D5-EB3C-44B7-87DC-E260F45E8E0B}" type="presParOf" srcId="{6FB4D18C-174C-3B4A-AC6D-CAFEF70BAA83}" destId="{0D19EBB1-FB6B-BE43-A4D1-777B0A68828D}" srcOrd="1" destOrd="0" presId="urn:microsoft.com/office/officeart/2008/layout/LinedList"/>
    <dgm:cxn modelId="{3025A222-425F-409B-B62B-598D7CAFA2BE}" type="presParOf" srcId="{0D19EBB1-FB6B-BE43-A4D1-777B0A68828D}" destId="{2704F7BA-DCD7-0346-BBAB-0894115C0A00}" srcOrd="0" destOrd="0" presId="urn:microsoft.com/office/officeart/2008/layout/LinedList"/>
    <dgm:cxn modelId="{50F98B5F-DFC7-41D7-AE07-637EB778217F}" type="presParOf" srcId="{0D19EBB1-FB6B-BE43-A4D1-777B0A68828D}" destId="{772EF61A-3239-D345-8517-D1C2F433B30B}" srcOrd="1" destOrd="0" presId="urn:microsoft.com/office/officeart/2008/layout/LinedList"/>
    <dgm:cxn modelId="{A48C0F26-8972-4FA6-AD3F-D0CD0CED80D2}" type="presParOf" srcId="{6FB4D18C-174C-3B4A-AC6D-CAFEF70BAA83}" destId="{9570BA41-BEF3-E149-9B3C-257B08D5B6BF}" srcOrd="2" destOrd="0" presId="urn:microsoft.com/office/officeart/2008/layout/LinedList"/>
    <dgm:cxn modelId="{25BE2F62-10E3-456A-B25C-C885DF861720}" type="presParOf" srcId="{6FB4D18C-174C-3B4A-AC6D-CAFEF70BAA83}" destId="{3194D383-949D-E246-B4C7-AB699A9B9EE2}" srcOrd="3" destOrd="0" presId="urn:microsoft.com/office/officeart/2008/layout/LinedList"/>
    <dgm:cxn modelId="{C4D26687-34C3-4EBF-86D6-22469FAE8430}" type="presParOf" srcId="{3194D383-949D-E246-B4C7-AB699A9B9EE2}" destId="{0F4607F9-1DAB-1F4D-8CA8-8F7ED7C04839}" srcOrd="0" destOrd="0" presId="urn:microsoft.com/office/officeart/2008/layout/LinedList"/>
    <dgm:cxn modelId="{984B04C3-0558-4659-8B70-9CDD8875762F}" type="presParOf" srcId="{3194D383-949D-E246-B4C7-AB699A9B9EE2}" destId="{58F63DEF-B496-7B4D-8D6A-E33592673013}" srcOrd="1" destOrd="0" presId="urn:microsoft.com/office/officeart/2008/layout/LinedList"/>
    <dgm:cxn modelId="{C45D6D91-207F-46AB-8094-0CC74C0DD976}" type="presParOf" srcId="{6FB4D18C-174C-3B4A-AC6D-CAFEF70BAA83}" destId="{E0180AEC-F9D3-4F48-8540-CBB71D751896}" srcOrd="4" destOrd="0" presId="urn:microsoft.com/office/officeart/2008/layout/LinedList"/>
    <dgm:cxn modelId="{263D8C3A-7DEA-4105-AEA8-9DAB1702A1E5}" type="presParOf" srcId="{6FB4D18C-174C-3B4A-AC6D-CAFEF70BAA83}" destId="{702217A6-127A-6B4D-93B2-F1FE08AE5D8E}" srcOrd="5" destOrd="0" presId="urn:microsoft.com/office/officeart/2008/layout/LinedList"/>
    <dgm:cxn modelId="{69441C91-5FB0-4355-9C88-EB9D5DD9CDCE}" type="presParOf" srcId="{702217A6-127A-6B4D-93B2-F1FE08AE5D8E}" destId="{5B260612-94BF-2A4D-B2CF-2DA255F1C483}" srcOrd="0" destOrd="0" presId="urn:microsoft.com/office/officeart/2008/layout/LinedList"/>
    <dgm:cxn modelId="{0EBC6805-3004-4F6F-9626-8920F3497701}" type="presParOf" srcId="{702217A6-127A-6B4D-93B2-F1FE08AE5D8E}" destId="{338D7013-8FFA-B341-8CD0-F236267AD926}" srcOrd="1" destOrd="0" presId="urn:microsoft.com/office/officeart/2008/layout/LinedList"/>
    <dgm:cxn modelId="{50F40B19-5A56-4436-BB81-DDACD0B0EEC9}" type="presParOf" srcId="{6FB4D18C-174C-3B4A-AC6D-CAFEF70BAA83}" destId="{9A67A3DF-C7B4-5E44-AB45-5F83837AB3C9}" srcOrd="6" destOrd="0" presId="urn:microsoft.com/office/officeart/2008/layout/LinedList"/>
    <dgm:cxn modelId="{159856AD-601E-4A40-AF0E-34E138ED792F}" type="presParOf" srcId="{6FB4D18C-174C-3B4A-AC6D-CAFEF70BAA83}" destId="{C115D677-D809-AD4D-B734-A275C8E3FA0F}" srcOrd="7" destOrd="0" presId="urn:microsoft.com/office/officeart/2008/layout/LinedList"/>
    <dgm:cxn modelId="{F4C9B2E3-BDC3-48C7-8F67-1CAEBF2C08C1}" type="presParOf" srcId="{C115D677-D809-AD4D-B734-A275C8E3FA0F}" destId="{2A04A86C-3E06-644F-A843-4EACBE5F240F}" srcOrd="0" destOrd="0" presId="urn:microsoft.com/office/officeart/2008/layout/LinedList"/>
    <dgm:cxn modelId="{313A3E0D-AC43-4AF4-B7EB-157A9B754ADE}" type="presParOf" srcId="{C115D677-D809-AD4D-B734-A275C8E3FA0F}" destId="{EAAF155F-047F-754B-890B-98051E9D42F6}" srcOrd="1" destOrd="0" presId="urn:microsoft.com/office/officeart/2008/layout/LinedList"/>
    <dgm:cxn modelId="{21590EBE-A6BF-4A68-B7AA-A594FA8952F3}" type="presParOf" srcId="{6FB4D18C-174C-3B4A-AC6D-CAFEF70BAA83}" destId="{B9F438A6-7A68-E643-975E-7DF4C4D2C68F}" srcOrd="8" destOrd="0" presId="urn:microsoft.com/office/officeart/2008/layout/LinedList"/>
    <dgm:cxn modelId="{F7411300-7E1B-48F2-92C2-B5465868EDFB}" type="presParOf" srcId="{6FB4D18C-174C-3B4A-AC6D-CAFEF70BAA83}" destId="{D45229C4-8184-CC49-AB21-01715B8D7F0E}" srcOrd="9" destOrd="0" presId="urn:microsoft.com/office/officeart/2008/layout/LinedList"/>
    <dgm:cxn modelId="{BAB6005C-DDA0-4A35-9E11-BFE9E283B1C4}" type="presParOf" srcId="{D45229C4-8184-CC49-AB21-01715B8D7F0E}" destId="{C2431885-334E-F040-AC2D-074DAF503F91}" srcOrd="0" destOrd="0" presId="urn:microsoft.com/office/officeart/2008/layout/LinedList"/>
    <dgm:cxn modelId="{82F058D8-F2CF-4698-8CAE-D0B11047C986}" type="presParOf" srcId="{D45229C4-8184-CC49-AB21-01715B8D7F0E}" destId="{ED90B7A2-5789-344C-B1F6-3CFD916126BD}" srcOrd="1" destOrd="0" presId="urn:microsoft.com/office/officeart/2008/layout/LinedList"/>
    <dgm:cxn modelId="{9998E8CA-6AFB-4DD7-ADE4-E9BBA6B0B911}" type="presParOf" srcId="{6FB4D18C-174C-3B4A-AC6D-CAFEF70BAA83}" destId="{E0A54F15-2FBA-1044-A3C8-4AC603069195}" srcOrd="10" destOrd="0" presId="urn:microsoft.com/office/officeart/2008/layout/LinedList"/>
    <dgm:cxn modelId="{AED433FE-ABD8-4DF1-990E-8F255DDFECBE}" type="presParOf" srcId="{6FB4D18C-174C-3B4A-AC6D-CAFEF70BAA83}" destId="{BB9AEA5E-3998-B049-B14B-1BD4BC414BD2}" srcOrd="11" destOrd="0" presId="urn:microsoft.com/office/officeart/2008/layout/LinedList"/>
    <dgm:cxn modelId="{24BBE9C1-1646-41F7-8396-D167DDE2848E}" type="presParOf" srcId="{BB9AEA5E-3998-B049-B14B-1BD4BC414BD2}" destId="{71CF60CF-ACD1-FF4E-AAC9-2EA5F1882A23}" srcOrd="0" destOrd="0" presId="urn:microsoft.com/office/officeart/2008/layout/LinedList"/>
    <dgm:cxn modelId="{36E38005-B14C-4CDB-BA61-A074F229E7F5}" type="presParOf" srcId="{BB9AEA5E-3998-B049-B14B-1BD4BC414BD2}" destId="{0F9AA918-4E21-AC42-9F36-2E1F49DB0244}" srcOrd="1" destOrd="0" presId="urn:microsoft.com/office/officeart/2008/layout/LinedList"/>
    <dgm:cxn modelId="{749557A2-4087-40B4-97A1-79A0011C34A2}" type="presParOf" srcId="{6FB4D18C-174C-3B4A-AC6D-CAFEF70BAA83}" destId="{149E7599-BBBB-654E-8308-8DE2B751FBA8}" srcOrd="12" destOrd="0" presId="urn:microsoft.com/office/officeart/2008/layout/LinedList"/>
    <dgm:cxn modelId="{269029FD-E8DC-4F82-A45A-DC014320FC62}" type="presParOf" srcId="{6FB4D18C-174C-3B4A-AC6D-CAFEF70BAA83}" destId="{9FB71967-3E16-7B4F-9935-0DD071BAA168}" srcOrd="13" destOrd="0" presId="urn:microsoft.com/office/officeart/2008/layout/LinedList"/>
    <dgm:cxn modelId="{A092D495-679D-486A-BD66-38A353640715}" type="presParOf" srcId="{9FB71967-3E16-7B4F-9935-0DD071BAA168}" destId="{788D882B-21C5-F246-B0EA-1CE0DBFD83B6}" srcOrd="0" destOrd="0" presId="urn:microsoft.com/office/officeart/2008/layout/LinedList"/>
    <dgm:cxn modelId="{85CE3A21-B457-42D6-8ADD-F31DB5FD80EB}" type="presParOf" srcId="{9FB71967-3E16-7B4F-9935-0DD071BAA168}" destId="{B668228E-0D7D-A947-80DB-9BD5C4085D0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A21496C-E048-DB42-87F2-6315B8146CC9}" type="doc">
      <dgm:prSet loTypeId="urn:microsoft.com/office/officeart/2005/8/layout/vList2#2" loCatId="list" qsTypeId="urn:microsoft.com/office/officeart/2005/8/quickstyle/simple1#46" qsCatId="simple" csTypeId="urn:microsoft.com/office/officeart/2005/8/colors/colorful5#4" csCatId="colorful" phldr="1"/>
      <dgm:spPr/>
      <dgm:t>
        <a:bodyPr/>
        <a:lstStyle/>
        <a:p>
          <a:endParaRPr lang="zh-CN" altLang="en-US"/>
        </a:p>
      </dgm:t>
    </dgm:pt>
    <dgm:pt modelId="{2824ABBE-B889-EB42-A1D4-9DCE7BA51B94}">
      <dgm:prSet phldrT="[文本]"/>
      <dgm:spPr/>
      <dgm:t>
        <a:bodyPr/>
        <a:lstStyle/>
        <a:p>
          <a:r>
            <a:rPr lang="en-US" altLang="zh-CN" dirty="0"/>
            <a:t>1.</a:t>
          </a:r>
          <a:r>
            <a:rPr lang="zh-CN" altLang="en-US" dirty="0"/>
            <a:t>算数平均数</a:t>
          </a:r>
          <a:r>
            <a:rPr lang="en-US" altLang="zh-CN" dirty="0"/>
            <a:t>=</a:t>
          </a:r>
          <a:r>
            <a:rPr lang="zh-CN" altLang="en-US" dirty="0"/>
            <a:t>（</a:t>
          </a:r>
          <a:r>
            <a:rPr lang="en-US" altLang="zh-CN" dirty="0"/>
            <a:t>6800+6786+7200</a:t>
          </a:r>
          <a:r>
            <a:rPr lang="zh-CN" altLang="en-US" dirty="0"/>
            <a:t>）</a:t>
          </a:r>
          <a:r>
            <a:rPr lang="en-US" altLang="zh-CN" dirty="0"/>
            <a:t>/3=6929</a:t>
          </a:r>
          <a:r>
            <a:rPr lang="zh-CN" altLang="en-US" dirty="0"/>
            <a:t>元</a:t>
          </a:r>
          <a:r>
            <a:rPr lang="en-US" altLang="zh-CN" dirty="0"/>
            <a:t>/</a:t>
          </a:r>
          <a:r>
            <a:rPr lang="zh-CN" altLang="en-US" dirty="0"/>
            <a:t>平方米</a:t>
          </a:r>
        </a:p>
      </dgm:t>
    </dgm:pt>
    <dgm:pt modelId="{AC978501-60D6-EC49-ACB7-793EADFB1FFA}" type="parTrans" cxnId="{432E57A8-E215-4241-84BD-1BF971253CA3}">
      <dgm:prSet/>
      <dgm:spPr/>
      <dgm:t>
        <a:bodyPr/>
        <a:lstStyle/>
        <a:p>
          <a:endParaRPr lang="zh-CN" altLang="en-US"/>
        </a:p>
      </dgm:t>
    </dgm:pt>
    <dgm:pt modelId="{576F2A26-989C-464F-9259-6EECF285008E}" type="sibTrans" cxnId="{432E57A8-E215-4241-84BD-1BF971253CA3}">
      <dgm:prSet/>
      <dgm:spPr/>
      <dgm:t>
        <a:bodyPr/>
        <a:lstStyle/>
        <a:p>
          <a:endParaRPr lang="zh-CN" altLang="en-US"/>
        </a:p>
      </dgm:t>
    </dgm:pt>
    <dgm:pt modelId="{3D71BE6E-D624-8F46-94CD-83ABDAC11749}">
      <dgm:prSet phldrT="[文本]"/>
      <dgm:spPr/>
      <dgm:t>
        <a:bodyPr/>
        <a:lstStyle/>
        <a:p>
          <a:r>
            <a:rPr lang="en-US" altLang="zh-CN" dirty="0"/>
            <a:t>2.</a:t>
          </a:r>
          <a:r>
            <a:rPr lang="zh-CN" altLang="en-US" dirty="0"/>
            <a:t>加权平均数</a:t>
          </a:r>
          <a:r>
            <a:rPr lang="en-US" altLang="zh-CN" dirty="0"/>
            <a:t>=6800</a:t>
          </a:r>
          <a:r>
            <a:rPr lang="zh-CN" altLang="en-US" dirty="0"/>
            <a:t>*</a:t>
          </a:r>
          <a:r>
            <a:rPr lang="en-US" altLang="zh-CN" dirty="0"/>
            <a:t>0.4+6786</a:t>
          </a:r>
          <a:r>
            <a:rPr lang="zh-CN" altLang="en-US" dirty="0"/>
            <a:t>*</a:t>
          </a:r>
          <a:r>
            <a:rPr lang="en-US" altLang="zh-CN" dirty="0"/>
            <a:t>0.4+7200</a:t>
          </a:r>
          <a:r>
            <a:rPr lang="zh-CN" altLang="en-US" dirty="0"/>
            <a:t>*</a:t>
          </a:r>
          <a:r>
            <a:rPr lang="en-US" altLang="zh-CN" dirty="0"/>
            <a:t>0.2=6874</a:t>
          </a:r>
          <a:r>
            <a:rPr lang="zh-CN" altLang="en-US" dirty="0"/>
            <a:t>元</a:t>
          </a:r>
          <a:r>
            <a:rPr lang="en-US" altLang="zh-CN" dirty="0"/>
            <a:t>/</a:t>
          </a:r>
          <a:r>
            <a:rPr lang="zh-CN" altLang="en-US" dirty="0"/>
            <a:t>平方米</a:t>
          </a:r>
        </a:p>
      </dgm:t>
    </dgm:pt>
    <dgm:pt modelId="{5679A726-1F46-854A-91A0-A246670529FA}" type="parTrans" cxnId="{5601C300-789D-2042-9B74-1E60BFDC6F0C}">
      <dgm:prSet/>
      <dgm:spPr/>
      <dgm:t>
        <a:bodyPr/>
        <a:lstStyle/>
        <a:p>
          <a:endParaRPr lang="zh-CN" altLang="en-US"/>
        </a:p>
      </dgm:t>
    </dgm:pt>
    <dgm:pt modelId="{C75BAB4B-B67E-8D40-A918-8911E020C9A5}" type="sibTrans" cxnId="{5601C300-789D-2042-9B74-1E60BFDC6F0C}">
      <dgm:prSet/>
      <dgm:spPr/>
      <dgm:t>
        <a:bodyPr/>
        <a:lstStyle/>
        <a:p>
          <a:endParaRPr lang="zh-CN" altLang="en-US"/>
        </a:p>
      </dgm:t>
    </dgm:pt>
    <dgm:pt modelId="{B2D8512D-5EC9-3F48-881E-E49BB5BEBDC1}" type="pres">
      <dgm:prSet presAssocID="{2A21496C-E048-DB42-87F2-6315B8146CC9}" presName="linear" presStyleCnt="0">
        <dgm:presLayoutVars>
          <dgm:animLvl val="lvl"/>
          <dgm:resizeHandles val="exact"/>
        </dgm:presLayoutVars>
      </dgm:prSet>
      <dgm:spPr/>
    </dgm:pt>
    <dgm:pt modelId="{97EC8838-9BBF-1F46-B10E-FFA6F52E915E}" type="pres">
      <dgm:prSet presAssocID="{2824ABBE-B889-EB42-A1D4-9DCE7BA51B94}" presName="parentText" presStyleLbl="node1" presStyleIdx="0" presStyleCnt="2">
        <dgm:presLayoutVars>
          <dgm:chMax val="0"/>
          <dgm:bulletEnabled val="1"/>
        </dgm:presLayoutVars>
      </dgm:prSet>
      <dgm:spPr/>
    </dgm:pt>
    <dgm:pt modelId="{2F7A964C-DBCF-4D4A-B215-F2A71C4B7D3B}" type="pres">
      <dgm:prSet presAssocID="{576F2A26-989C-464F-9259-6EECF285008E}" presName="spacer" presStyleCnt="0"/>
      <dgm:spPr/>
    </dgm:pt>
    <dgm:pt modelId="{95B48E67-1B55-9341-96BB-81DFF045D998}" type="pres">
      <dgm:prSet presAssocID="{3D71BE6E-D624-8F46-94CD-83ABDAC11749}" presName="parentText" presStyleLbl="node1" presStyleIdx="1" presStyleCnt="2">
        <dgm:presLayoutVars>
          <dgm:chMax val="0"/>
          <dgm:bulletEnabled val="1"/>
        </dgm:presLayoutVars>
      </dgm:prSet>
      <dgm:spPr/>
    </dgm:pt>
  </dgm:ptLst>
  <dgm:cxnLst>
    <dgm:cxn modelId="{5601C300-789D-2042-9B74-1E60BFDC6F0C}" srcId="{2A21496C-E048-DB42-87F2-6315B8146CC9}" destId="{3D71BE6E-D624-8F46-94CD-83ABDAC11749}" srcOrd="1" destOrd="0" parTransId="{5679A726-1F46-854A-91A0-A246670529FA}" sibTransId="{C75BAB4B-B67E-8D40-A918-8911E020C9A5}"/>
    <dgm:cxn modelId="{21061A68-38BA-2B4B-AA2F-EDE29DDF7403}" type="presOf" srcId="{2824ABBE-B889-EB42-A1D4-9DCE7BA51B94}" destId="{97EC8838-9BBF-1F46-B10E-FFA6F52E915E}" srcOrd="0" destOrd="0" presId="urn:microsoft.com/office/officeart/2005/8/layout/vList2#2"/>
    <dgm:cxn modelId="{2A1AFF9C-662B-1943-995F-A415B7583072}" type="presOf" srcId="{2A21496C-E048-DB42-87F2-6315B8146CC9}" destId="{B2D8512D-5EC9-3F48-881E-E49BB5BEBDC1}" srcOrd="0" destOrd="0" presId="urn:microsoft.com/office/officeart/2005/8/layout/vList2#2"/>
    <dgm:cxn modelId="{432E57A8-E215-4241-84BD-1BF971253CA3}" srcId="{2A21496C-E048-DB42-87F2-6315B8146CC9}" destId="{2824ABBE-B889-EB42-A1D4-9DCE7BA51B94}" srcOrd="0" destOrd="0" parTransId="{AC978501-60D6-EC49-ACB7-793EADFB1FFA}" sibTransId="{576F2A26-989C-464F-9259-6EECF285008E}"/>
    <dgm:cxn modelId="{AF4C4CB1-0CC8-8144-B58E-8F83DA161241}" type="presOf" srcId="{3D71BE6E-D624-8F46-94CD-83ABDAC11749}" destId="{95B48E67-1B55-9341-96BB-81DFF045D998}" srcOrd="0" destOrd="0" presId="urn:microsoft.com/office/officeart/2005/8/layout/vList2#2"/>
    <dgm:cxn modelId="{6C71A6C9-9A1A-7F4F-BC4C-1ACBDA7420F3}" type="presParOf" srcId="{B2D8512D-5EC9-3F48-881E-E49BB5BEBDC1}" destId="{97EC8838-9BBF-1F46-B10E-FFA6F52E915E}" srcOrd="0" destOrd="0" presId="urn:microsoft.com/office/officeart/2005/8/layout/vList2#2"/>
    <dgm:cxn modelId="{B61AF666-66D1-9141-A448-AC463217DAD0}" type="presParOf" srcId="{B2D8512D-5EC9-3F48-881E-E49BB5BEBDC1}" destId="{2F7A964C-DBCF-4D4A-B215-F2A71C4B7D3B}" srcOrd="1" destOrd="0" presId="urn:microsoft.com/office/officeart/2005/8/layout/vList2#2"/>
    <dgm:cxn modelId="{6A1FB7D4-801F-AC49-8305-2A79A52CD824}" type="presParOf" srcId="{B2D8512D-5EC9-3F48-881E-E49BB5BEBDC1}" destId="{95B48E67-1B55-9341-96BB-81DFF045D998}" srcOrd="2" destOrd="0" presId="urn:microsoft.com/office/officeart/2005/8/layout/v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1B5BD72-879F-1D4B-9FBD-9073617E9B96}" type="doc">
      <dgm:prSet loTypeId="urn:microsoft.com/office/officeart/2008/layout/LinedList" loCatId="list" qsTypeId="urn:microsoft.com/office/officeart/2005/8/quickstyle/simple1#47" qsCatId="simple" csTypeId="urn:microsoft.com/office/officeart/2005/8/colors/colorful1#22" csCatId="colorful" phldr="1"/>
      <dgm:spPr/>
      <dgm:t>
        <a:bodyPr/>
        <a:lstStyle/>
        <a:p>
          <a:endParaRPr lang="zh-CN" altLang="en-US"/>
        </a:p>
      </dgm:t>
    </dgm:pt>
    <dgm:pt modelId="{9188C858-4C8F-FB45-A9A2-164118410203}">
      <dgm:prSet phldrT="[文本]"/>
      <dgm:spPr/>
      <dgm:t>
        <a:bodyPr/>
        <a:lstStyle/>
        <a:p>
          <a:r>
            <a:rPr lang="en-US" altLang="zh-CN" dirty="0"/>
            <a:t>1.</a:t>
          </a:r>
          <a:r>
            <a:rPr lang="zh-CN" altLang="en-US" dirty="0"/>
            <a:t>确定适用公式。收益每年不变，永续年期，适用收益不变永久年期的情况。</a:t>
          </a:r>
        </a:p>
      </dgm:t>
    </dgm:pt>
    <dgm:pt modelId="{73E00287-266F-4248-9AC6-F3EE7C32FE12}" type="parTrans" cxnId="{29ECAAAA-CF5F-9347-9F98-4955063A4D9B}">
      <dgm:prSet/>
      <dgm:spPr/>
      <dgm:t>
        <a:bodyPr/>
        <a:lstStyle/>
        <a:p>
          <a:endParaRPr lang="zh-CN" altLang="en-US"/>
        </a:p>
      </dgm:t>
    </dgm:pt>
    <dgm:pt modelId="{10F0C630-0FB7-A248-B053-F6CEDCEA3E71}" type="sibTrans" cxnId="{29ECAAAA-CF5F-9347-9F98-4955063A4D9B}">
      <dgm:prSet/>
      <dgm:spPr/>
      <dgm:t>
        <a:bodyPr/>
        <a:lstStyle/>
        <a:p>
          <a:endParaRPr lang="zh-CN" altLang="en-US"/>
        </a:p>
      </dgm:t>
    </dgm:pt>
    <dgm:pt modelId="{246D230C-37C9-8A47-BABB-2BCDF7882AC6}">
      <dgm:prSet phldrT="[文本]"/>
      <dgm:spPr/>
      <dgm:t>
        <a:bodyPr/>
        <a:lstStyle/>
        <a:p>
          <a:r>
            <a:rPr lang="en-US" altLang="zh-CN" dirty="0"/>
            <a:t>2.</a:t>
          </a:r>
          <a:r>
            <a:rPr lang="zh-CN" altLang="en-US" dirty="0"/>
            <a:t>套用公式：</a:t>
          </a:r>
          <a:r>
            <a:rPr lang="en-US" altLang="zh-CN" dirty="0"/>
            <a:t>V=10/8%=125</a:t>
          </a:r>
          <a:r>
            <a:rPr lang="zh-CN" altLang="en-US" dirty="0"/>
            <a:t>万元</a:t>
          </a:r>
        </a:p>
      </dgm:t>
    </dgm:pt>
    <dgm:pt modelId="{A038D18D-0EB1-F942-8798-62A970576D55}" type="parTrans" cxnId="{8B63EF88-C1A2-0C4E-A09E-8B4D858AD3C9}">
      <dgm:prSet/>
      <dgm:spPr/>
      <dgm:t>
        <a:bodyPr/>
        <a:lstStyle/>
        <a:p>
          <a:endParaRPr lang="zh-CN" altLang="en-US"/>
        </a:p>
      </dgm:t>
    </dgm:pt>
    <dgm:pt modelId="{41C84FD2-A46D-D945-BD11-AE7B18BF2669}" type="sibTrans" cxnId="{8B63EF88-C1A2-0C4E-A09E-8B4D858AD3C9}">
      <dgm:prSet/>
      <dgm:spPr/>
      <dgm:t>
        <a:bodyPr/>
        <a:lstStyle/>
        <a:p>
          <a:endParaRPr lang="zh-CN" altLang="en-US"/>
        </a:p>
      </dgm:t>
    </dgm:pt>
    <dgm:pt modelId="{F28F7AA7-E981-2A49-8B8F-91CCAB05FDD7}" type="pres">
      <dgm:prSet presAssocID="{A1B5BD72-879F-1D4B-9FBD-9073617E9B96}" presName="vert0" presStyleCnt="0">
        <dgm:presLayoutVars>
          <dgm:dir/>
          <dgm:animOne val="branch"/>
          <dgm:animLvl val="lvl"/>
        </dgm:presLayoutVars>
      </dgm:prSet>
      <dgm:spPr/>
    </dgm:pt>
    <dgm:pt modelId="{04EEA891-8054-AC4F-91B6-31375EA88822}" type="pres">
      <dgm:prSet presAssocID="{9188C858-4C8F-FB45-A9A2-164118410203}" presName="thickLine" presStyleLbl="alignNode1" presStyleIdx="0" presStyleCnt="2"/>
      <dgm:spPr/>
    </dgm:pt>
    <dgm:pt modelId="{4EB1F21B-0234-FB4E-9BF9-473CBBA0C37D}" type="pres">
      <dgm:prSet presAssocID="{9188C858-4C8F-FB45-A9A2-164118410203}" presName="horz1" presStyleCnt="0"/>
      <dgm:spPr/>
    </dgm:pt>
    <dgm:pt modelId="{B19E1921-B723-634F-AA98-345D2FEF4C45}" type="pres">
      <dgm:prSet presAssocID="{9188C858-4C8F-FB45-A9A2-164118410203}" presName="tx1" presStyleLbl="revTx" presStyleIdx="0" presStyleCnt="2"/>
      <dgm:spPr/>
    </dgm:pt>
    <dgm:pt modelId="{EABAF47F-47AC-FA44-A572-28FBEE0453AB}" type="pres">
      <dgm:prSet presAssocID="{9188C858-4C8F-FB45-A9A2-164118410203}" presName="vert1" presStyleCnt="0"/>
      <dgm:spPr/>
    </dgm:pt>
    <dgm:pt modelId="{43B27EB5-E345-F44B-B4CF-84009214710D}" type="pres">
      <dgm:prSet presAssocID="{246D230C-37C9-8A47-BABB-2BCDF7882AC6}" presName="thickLine" presStyleLbl="alignNode1" presStyleIdx="1" presStyleCnt="2"/>
      <dgm:spPr/>
    </dgm:pt>
    <dgm:pt modelId="{DB14A7DA-C598-6141-86C7-BC6D009B32E0}" type="pres">
      <dgm:prSet presAssocID="{246D230C-37C9-8A47-BABB-2BCDF7882AC6}" presName="horz1" presStyleCnt="0"/>
      <dgm:spPr/>
    </dgm:pt>
    <dgm:pt modelId="{0AB79267-3A17-0644-9C9E-E6FBA10426BC}" type="pres">
      <dgm:prSet presAssocID="{246D230C-37C9-8A47-BABB-2BCDF7882AC6}" presName="tx1" presStyleLbl="revTx" presStyleIdx="1" presStyleCnt="2"/>
      <dgm:spPr/>
    </dgm:pt>
    <dgm:pt modelId="{D61D5DDE-0BA5-0040-A9E4-B40FFA355998}" type="pres">
      <dgm:prSet presAssocID="{246D230C-37C9-8A47-BABB-2BCDF7882AC6}" presName="vert1" presStyleCnt="0"/>
      <dgm:spPr/>
    </dgm:pt>
  </dgm:ptLst>
  <dgm:cxnLst>
    <dgm:cxn modelId="{73096C1E-A6C8-8247-A9D2-CE574802A22C}" type="presOf" srcId="{9188C858-4C8F-FB45-A9A2-164118410203}" destId="{B19E1921-B723-634F-AA98-345D2FEF4C45}" srcOrd="0" destOrd="0" presId="urn:microsoft.com/office/officeart/2008/layout/LinedList"/>
    <dgm:cxn modelId="{B1982665-1265-AE43-90A4-867508B92B2A}" type="presOf" srcId="{A1B5BD72-879F-1D4B-9FBD-9073617E9B96}" destId="{F28F7AA7-E981-2A49-8B8F-91CCAB05FDD7}" srcOrd="0" destOrd="0" presId="urn:microsoft.com/office/officeart/2008/layout/LinedList"/>
    <dgm:cxn modelId="{EB449383-24DF-9E49-A3A9-3D4DB7AA5BFA}" type="presOf" srcId="{246D230C-37C9-8A47-BABB-2BCDF7882AC6}" destId="{0AB79267-3A17-0644-9C9E-E6FBA10426BC}" srcOrd="0" destOrd="0" presId="urn:microsoft.com/office/officeart/2008/layout/LinedList"/>
    <dgm:cxn modelId="{8B63EF88-C1A2-0C4E-A09E-8B4D858AD3C9}" srcId="{A1B5BD72-879F-1D4B-9FBD-9073617E9B96}" destId="{246D230C-37C9-8A47-BABB-2BCDF7882AC6}" srcOrd="1" destOrd="0" parTransId="{A038D18D-0EB1-F942-8798-62A970576D55}" sibTransId="{41C84FD2-A46D-D945-BD11-AE7B18BF2669}"/>
    <dgm:cxn modelId="{29ECAAAA-CF5F-9347-9F98-4955063A4D9B}" srcId="{A1B5BD72-879F-1D4B-9FBD-9073617E9B96}" destId="{9188C858-4C8F-FB45-A9A2-164118410203}" srcOrd="0" destOrd="0" parTransId="{73E00287-266F-4248-9AC6-F3EE7C32FE12}" sibTransId="{10F0C630-0FB7-A248-B053-F6CEDCEA3E71}"/>
    <dgm:cxn modelId="{AA2E08FF-6D86-DD45-9287-0F3084910035}" type="presParOf" srcId="{F28F7AA7-E981-2A49-8B8F-91CCAB05FDD7}" destId="{04EEA891-8054-AC4F-91B6-31375EA88822}" srcOrd="0" destOrd="0" presId="urn:microsoft.com/office/officeart/2008/layout/LinedList"/>
    <dgm:cxn modelId="{4ADAC8E3-B37F-8144-B5C0-DA8EDD2058F7}" type="presParOf" srcId="{F28F7AA7-E981-2A49-8B8F-91CCAB05FDD7}" destId="{4EB1F21B-0234-FB4E-9BF9-473CBBA0C37D}" srcOrd="1" destOrd="0" presId="urn:microsoft.com/office/officeart/2008/layout/LinedList"/>
    <dgm:cxn modelId="{CAE1683E-DE90-704E-B449-F5C73FF48A14}" type="presParOf" srcId="{4EB1F21B-0234-FB4E-9BF9-473CBBA0C37D}" destId="{B19E1921-B723-634F-AA98-345D2FEF4C45}" srcOrd="0" destOrd="0" presId="urn:microsoft.com/office/officeart/2008/layout/LinedList"/>
    <dgm:cxn modelId="{40173993-B227-E148-98E3-978F7A67322E}" type="presParOf" srcId="{4EB1F21B-0234-FB4E-9BF9-473CBBA0C37D}" destId="{EABAF47F-47AC-FA44-A572-28FBEE0453AB}" srcOrd="1" destOrd="0" presId="urn:microsoft.com/office/officeart/2008/layout/LinedList"/>
    <dgm:cxn modelId="{F2BD20E4-F141-CE4A-86DF-E4CE6277BADE}" type="presParOf" srcId="{F28F7AA7-E981-2A49-8B8F-91CCAB05FDD7}" destId="{43B27EB5-E345-F44B-B4CF-84009214710D}" srcOrd="2" destOrd="0" presId="urn:microsoft.com/office/officeart/2008/layout/LinedList"/>
    <dgm:cxn modelId="{7E324C0D-D5A3-1B4D-A0FF-F972D247510C}" type="presParOf" srcId="{F28F7AA7-E981-2A49-8B8F-91CCAB05FDD7}" destId="{DB14A7DA-C598-6141-86C7-BC6D009B32E0}" srcOrd="3" destOrd="0" presId="urn:microsoft.com/office/officeart/2008/layout/LinedList"/>
    <dgm:cxn modelId="{725FD003-DEE2-3949-B5CF-5A5CC0A62D2B}" type="presParOf" srcId="{DB14A7DA-C598-6141-86C7-BC6D009B32E0}" destId="{0AB79267-3A17-0644-9C9E-E6FBA10426BC}" srcOrd="0" destOrd="0" presId="urn:microsoft.com/office/officeart/2008/layout/LinedList"/>
    <dgm:cxn modelId="{7C5A7F6A-4D5D-0F4F-865C-176FB05310F1}" type="presParOf" srcId="{DB14A7DA-C598-6141-86C7-BC6D009B32E0}" destId="{D61D5DDE-0BA5-0040-A9E4-B40FFA3559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55AC410-6441-9B40-A790-537DFC41D99C}" type="doc">
      <dgm:prSet loTypeId="urn:microsoft.com/office/officeart/2005/8/layout/list1#4" loCatId="" qsTypeId="urn:microsoft.com/office/officeart/2005/8/quickstyle/simple1#48" qsCatId="simple" csTypeId="urn:microsoft.com/office/officeart/2005/8/colors/accent3_2#6" csCatId="accent3" phldr="1"/>
      <dgm:spPr/>
      <dgm:t>
        <a:bodyPr/>
        <a:lstStyle/>
        <a:p>
          <a:endParaRPr lang="zh-CN" altLang="en-US"/>
        </a:p>
      </dgm:t>
    </dgm:pt>
    <dgm:pt modelId="{AB1DF20B-27B1-D74F-8973-F8B5266550C7}">
      <dgm:prSet phldrT="[文本]"/>
      <dgm:spPr/>
      <dgm:t>
        <a:bodyPr/>
        <a:lstStyle/>
        <a:p>
          <a:r>
            <a:rPr lang="zh-CN" altLang="en-US" dirty="0"/>
            <a:t>合理确定客观净收益和收益发生的时间点</a:t>
          </a:r>
        </a:p>
      </dgm:t>
    </dgm:pt>
    <dgm:pt modelId="{2158A4A5-3127-1940-A02E-0EE5987CB90C}" type="parTrans" cxnId="{8C30B311-CA81-1C47-A7F8-59B02038A8AB}">
      <dgm:prSet/>
      <dgm:spPr/>
      <dgm:t>
        <a:bodyPr/>
        <a:lstStyle/>
        <a:p>
          <a:endParaRPr lang="zh-CN" altLang="en-US"/>
        </a:p>
      </dgm:t>
    </dgm:pt>
    <dgm:pt modelId="{0949954F-FBB0-D742-92EB-F1D6E79AC3F1}" type="sibTrans" cxnId="{8C30B311-CA81-1C47-A7F8-59B02038A8AB}">
      <dgm:prSet/>
      <dgm:spPr/>
      <dgm:t>
        <a:bodyPr/>
        <a:lstStyle/>
        <a:p>
          <a:endParaRPr lang="zh-CN" altLang="en-US"/>
        </a:p>
      </dgm:t>
    </dgm:pt>
    <dgm:pt modelId="{1D4BB256-70CC-724E-B771-D0DE8B21C74A}">
      <dgm:prSet phldrT="[文本]"/>
      <dgm:spPr/>
      <dgm:t>
        <a:bodyPr/>
        <a:lstStyle/>
        <a:p>
          <a:r>
            <a:rPr lang="zh-CN" altLang="en-US" dirty="0"/>
            <a:t>合理确定报酬率或资本化率</a:t>
          </a:r>
        </a:p>
      </dgm:t>
    </dgm:pt>
    <dgm:pt modelId="{AA64950D-9D32-5042-903D-AF296B3E8A2E}" type="parTrans" cxnId="{E784E531-51FD-0948-BE95-67F7724E3788}">
      <dgm:prSet/>
      <dgm:spPr/>
      <dgm:t>
        <a:bodyPr/>
        <a:lstStyle/>
        <a:p>
          <a:endParaRPr lang="zh-CN" altLang="en-US"/>
        </a:p>
      </dgm:t>
    </dgm:pt>
    <dgm:pt modelId="{2229E55F-99A9-3C44-AE10-8674FE31F65B}" type="sibTrans" cxnId="{E784E531-51FD-0948-BE95-67F7724E3788}">
      <dgm:prSet/>
      <dgm:spPr/>
      <dgm:t>
        <a:bodyPr/>
        <a:lstStyle/>
        <a:p>
          <a:endParaRPr lang="zh-CN" altLang="en-US"/>
        </a:p>
      </dgm:t>
    </dgm:pt>
    <dgm:pt modelId="{EF49BF97-5178-AE4B-BAE5-73C5675377A8}">
      <dgm:prSet phldrT="[文本]"/>
      <dgm:spPr/>
      <dgm:t>
        <a:bodyPr/>
        <a:lstStyle/>
        <a:p>
          <a:r>
            <a:rPr lang="zh-CN" altLang="en-US" dirty="0"/>
            <a:t>合理确定收益年限</a:t>
          </a:r>
        </a:p>
      </dgm:t>
    </dgm:pt>
    <dgm:pt modelId="{F7897A1F-A34A-B741-A8EA-053F0EB615C2}" type="parTrans" cxnId="{6BE8E9B5-D473-D340-AA59-CB3F7DAED048}">
      <dgm:prSet/>
      <dgm:spPr/>
      <dgm:t>
        <a:bodyPr/>
        <a:lstStyle/>
        <a:p>
          <a:endParaRPr lang="zh-CN" altLang="en-US"/>
        </a:p>
      </dgm:t>
    </dgm:pt>
    <dgm:pt modelId="{65328E75-B06D-404F-97A5-F3E09C44EC54}" type="sibTrans" cxnId="{6BE8E9B5-D473-D340-AA59-CB3F7DAED048}">
      <dgm:prSet/>
      <dgm:spPr/>
      <dgm:t>
        <a:bodyPr/>
        <a:lstStyle/>
        <a:p>
          <a:endParaRPr lang="zh-CN" altLang="en-US"/>
        </a:p>
      </dgm:t>
    </dgm:pt>
    <dgm:pt modelId="{1580234F-7AAB-A245-9001-8B8944B0F21D}">
      <dgm:prSet/>
      <dgm:spPr/>
      <dgm:t>
        <a:bodyPr/>
        <a:lstStyle/>
        <a:p>
          <a:r>
            <a:rPr lang="zh-CN" altLang="en-US" dirty="0"/>
            <a:t>合理确定收益增长率和价格增长率</a:t>
          </a:r>
        </a:p>
      </dgm:t>
    </dgm:pt>
    <dgm:pt modelId="{E11F23E0-6B79-3542-AF46-A97A0DCD7F84}" type="parTrans" cxnId="{3AD3654D-F323-3B41-A24C-291B8FAB3009}">
      <dgm:prSet/>
      <dgm:spPr/>
      <dgm:t>
        <a:bodyPr/>
        <a:lstStyle/>
        <a:p>
          <a:endParaRPr lang="zh-CN" altLang="en-US"/>
        </a:p>
      </dgm:t>
    </dgm:pt>
    <dgm:pt modelId="{24D103F1-FC90-B748-9E50-F708593E0454}" type="sibTrans" cxnId="{3AD3654D-F323-3B41-A24C-291B8FAB3009}">
      <dgm:prSet/>
      <dgm:spPr/>
      <dgm:t>
        <a:bodyPr/>
        <a:lstStyle/>
        <a:p>
          <a:endParaRPr lang="zh-CN" altLang="en-US"/>
        </a:p>
      </dgm:t>
    </dgm:pt>
    <dgm:pt modelId="{FA3179C5-F0B7-EF4B-81CC-1D2FFE364EDA}" type="pres">
      <dgm:prSet presAssocID="{255AC410-6441-9B40-A790-537DFC41D99C}" presName="linear" presStyleCnt="0">
        <dgm:presLayoutVars>
          <dgm:dir/>
          <dgm:animLvl val="lvl"/>
          <dgm:resizeHandles val="exact"/>
        </dgm:presLayoutVars>
      </dgm:prSet>
      <dgm:spPr/>
    </dgm:pt>
    <dgm:pt modelId="{8C18EEE2-4B25-A84B-8DDC-41E408D665DA}" type="pres">
      <dgm:prSet presAssocID="{AB1DF20B-27B1-D74F-8973-F8B5266550C7}" presName="parentLin" presStyleCnt="0"/>
      <dgm:spPr/>
    </dgm:pt>
    <dgm:pt modelId="{F29E851D-349F-744B-8122-AE25D7B69020}" type="pres">
      <dgm:prSet presAssocID="{AB1DF20B-27B1-D74F-8973-F8B5266550C7}" presName="parentLeftMargin" presStyleLbl="node1" presStyleIdx="0" presStyleCnt="4"/>
      <dgm:spPr/>
    </dgm:pt>
    <dgm:pt modelId="{ECED279A-7E68-C74C-83DF-E7149F14840C}" type="pres">
      <dgm:prSet presAssocID="{AB1DF20B-27B1-D74F-8973-F8B5266550C7}" presName="parentText" presStyleLbl="node1" presStyleIdx="0" presStyleCnt="4">
        <dgm:presLayoutVars>
          <dgm:chMax val="0"/>
          <dgm:bulletEnabled val="1"/>
        </dgm:presLayoutVars>
      </dgm:prSet>
      <dgm:spPr/>
    </dgm:pt>
    <dgm:pt modelId="{0C4330CF-0177-324B-9082-9CEB492FF77C}" type="pres">
      <dgm:prSet presAssocID="{AB1DF20B-27B1-D74F-8973-F8B5266550C7}" presName="negativeSpace" presStyleCnt="0"/>
      <dgm:spPr/>
    </dgm:pt>
    <dgm:pt modelId="{C2202B6A-4668-BE4D-9B72-B3477F2958C9}" type="pres">
      <dgm:prSet presAssocID="{AB1DF20B-27B1-D74F-8973-F8B5266550C7}" presName="childText" presStyleLbl="conFgAcc1" presStyleIdx="0" presStyleCnt="4">
        <dgm:presLayoutVars>
          <dgm:bulletEnabled val="1"/>
        </dgm:presLayoutVars>
      </dgm:prSet>
      <dgm:spPr/>
    </dgm:pt>
    <dgm:pt modelId="{A6F40EFC-73F5-2245-BF92-390DA38D64F7}" type="pres">
      <dgm:prSet presAssocID="{0949954F-FBB0-D742-92EB-F1D6E79AC3F1}" presName="spaceBetweenRectangles" presStyleCnt="0"/>
      <dgm:spPr/>
    </dgm:pt>
    <dgm:pt modelId="{E089B78D-0782-FD4E-8130-ED2AC1582040}" type="pres">
      <dgm:prSet presAssocID="{1D4BB256-70CC-724E-B771-D0DE8B21C74A}" presName="parentLin" presStyleCnt="0"/>
      <dgm:spPr/>
    </dgm:pt>
    <dgm:pt modelId="{7C2205E6-5E62-994D-9844-A0C9CABC59CE}" type="pres">
      <dgm:prSet presAssocID="{1D4BB256-70CC-724E-B771-D0DE8B21C74A}" presName="parentLeftMargin" presStyleLbl="node1" presStyleIdx="0" presStyleCnt="4"/>
      <dgm:spPr/>
    </dgm:pt>
    <dgm:pt modelId="{8A553E3B-C8B3-AA41-B806-AF5F1838E836}" type="pres">
      <dgm:prSet presAssocID="{1D4BB256-70CC-724E-B771-D0DE8B21C74A}" presName="parentText" presStyleLbl="node1" presStyleIdx="1" presStyleCnt="4">
        <dgm:presLayoutVars>
          <dgm:chMax val="0"/>
          <dgm:bulletEnabled val="1"/>
        </dgm:presLayoutVars>
      </dgm:prSet>
      <dgm:spPr/>
    </dgm:pt>
    <dgm:pt modelId="{716E6439-BD11-1A41-BED4-2463E419D43A}" type="pres">
      <dgm:prSet presAssocID="{1D4BB256-70CC-724E-B771-D0DE8B21C74A}" presName="negativeSpace" presStyleCnt="0"/>
      <dgm:spPr/>
    </dgm:pt>
    <dgm:pt modelId="{E5B99CE4-7F52-A242-AB79-02AA872DF280}" type="pres">
      <dgm:prSet presAssocID="{1D4BB256-70CC-724E-B771-D0DE8B21C74A}" presName="childText" presStyleLbl="conFgAcc1" presStyleIdx="1" presStyleCnt="4">
        <dgm:presLayoutVars>
          <dgm:bulletEnabled val="1"/>
        </dgm:presLayoutVars>
      </dgm:prSet>
      <dgm:spPr/>
    </dgm:pt>
    <dgm:pt modelId="{1FC54D46-303B-5247-ACF1-46F15C7F2D5B}" type="pres">
      <dgm:prSet presAssocID="{2229E55F-99A9-3C44-AE10-8674FE31F65B}" presName="spaceBetweenRectangles" presStyleCnt="0"/>
      <dgm:spPr/>
    </dgm:pt>
    <dgm:pt modelId="{FA27E533-7289-DF4D-A104-6DC831493BF0}" type="pres">
      <dgm:prSet presAssocID="{EF49BF97-5178-AE4B-BAE5-73C5675377A8}" presName="parentLin" presStyleCnt="0"/>
      <dgm:spPr/>
    </dgm:pt>
    <dgm:pt modelId="{DFF4FF20-4D76-9E4F-B05A-0D68C8B5226F}" type="pres">
      <dgm:prSet presAssocID="{EF49BF97-5178-AE4B-BAE5-73C5675377A8}" presName="parentLeftMargin" presStyleLbl="node1" presStyleIdx="1" presStyleCnt="4"/>
      <dgm:spPr/>
    </dgm:pt>
    <dgm:pt modelId="{60CA696B-0832-CD41-9650-8BADE12F4F8A}" type="pres">
      <dgm:prSet presAssocID="{EF49BF97-5178-AE4B-BAE5-73C5675377A8}" presName="parentText" presStyleLbl="node1" presStyleIdx="2" presStyleCnt="4">
        <dgm:presLayoutVars>
          <dgm:chMax val="0"/>
          <dgm:bulletEnabled val="1"/>
        </dgm:presLayoutVars>
      </dgm:prSet>
      <dgm:spPr/>
    </dgm:pt>
    <dgm:pt modelId="{164EB68A-601C-EF48-B489-94D8BFC2D676}" type="pres">
      <dgm:prSet presAssocID="{EF49BF97-5178-AE4B-BAE5-73C5675377A8}" presName="negativeSpace" presStyleCnt="0"/>
      <dgm:spPr/>
    </dgm:pt>
    <dgm:pt modelId="{E63F2FDD-A926-F147-908B-0FD4C6DC2ACE}" type="pres">
      <dgm:prSet presAssocID="{EF49BF97-5178-AE4B-BAE5-73C5675377A8}" presName="childText" presStyleLbl="conFgAcc1" presStyleIdx="2" presStyleCnt="4">
        <dgm:presLayoutVars>
          <dgm:bulletEnabled val="1"/>
        </dgm:presLayoutVars>
      </dgm:prSet>
      <dgm:spPr/>
    </dgm:pt>
    <dgm:pt modelId="{7E90EEBA-2B38-E941-AE8C-0F6F244175E7}" type="pres">
      <dgm:prSet presAssocID="{65328E75-B06D-404F-97A5-F3E09C44EC54}" presName="spaceBetweenRectangles" presStyleCnt="0"/>
      <dgm:spPr/>
    </dgm:pt>
    <dgm:pt modelId="{E606F75F-117B-3242-962F-CD5DE7B1F28E}" type="pres">
      <dgm:prSet presAssocID="{1580234F-7AAB-A245-9001-8B8944B0F21D}" presName="parentLin" presStyleCnt="0"/>
      <dgm:spPr/>
    </dgm:pt>
    <dgm:pt modelId="{38C35FBA-4434-344A-8077-3528F165A834}" type="pres">
      <dgm:prSet presAssocID="{1580234F-7AAB-A245-9001-8B8944B0F21D}" presName="parentLeftMargin" presStyleLbl="node1" presStyleIdx="2" presStyleCnt="4"/>
      <dgm:spPr/>
    </dgm:pt>
    <dgm:pt modelId="{4D771FB3-26C7-104F-A365-5E2F5346B8B9}" type="pres">
      <dgm:prSet presAssocID="{1580234F-7AAB-A245-9001-8B8944B0F21D}" presName="parentText" presStyleLbl="node1" presStyleIdx="3" presStyleCnt="4">
        <dgm:presLayoutVars>
          <dgm:chMax val="0"/>
          <dgm:bulletEnabled val="1"/>
        </dgm:presLayoutVars>
      </dgm:prSet>
      <dgm:spPr/>
    </dgm:pt>
    <dgm:pt modelId="{CBE85E25-D514-D94F-B6B5-640E62C302D5}" type="pres">
      <dgm:prSet presAssocID="{1580234F-7AAB-A245-9001-8B8944B0F21D}" presName="negativeSpace" presStyleCnt="0"/>
      <dgm:spPr/>
    </dgm:pt>
    <dgm:pt modelId="{8B4BC5F0-EA9C-9D4C-A3D5-171F8C2CDB0A}" type="pres">
      <dgm:prSet presAssocID="{1580234F-7AAB-A245-9001-8B8944B0F21D}" presName="childText" presStyleLbl="conFgAcc1" presStyleIdx="3" presStyleCnt="4">
        <dgm:presLayoutVars>
          <dgm:bulletEnabled val="1"/>
        </dgm:presLayoutVars>
      </dgm:prSet>
      <dgm:spPr/>
    </dgm:pt>
  </dgm:ptLst>
  <dgm:cxnLst>
    <dgm:cxn modelId="{8C30B311-CA81-1C47-A7F8-59B02038A8AB}" srcId="{255AC410-6441-9B40-A790-537DFC41D99C}" destId="{AB1DF20B-27B1-D74F-8973-F8B5266550C7}" srcOrd="0" destOrd="0" parTransId="{2158A4A5-3127-1940-A02E-0EE5987CB90C}" sibTransId="{0949954F-FBB0-D742-92EB-F1D6E79AC3F1}"/>
    <dgm:cxn modelId="{8929F022-438D-4740-B419-25CF2B438EB8}" type="presOf" srcId="{1580234F-7AAB-A245-9001-8B8944B0F21D}" destId="{4D771FB3-26C7-104F-A365-5E2F5346B8B9}" srcOrd="1" destOrd="0" presId="urn:microsoft.com/office/officeart/2005/8/layout/list1#4"/>
    <dgm:cxn modelId="{E784E531-51FD-0948-BE95-67F7724E3788}" srcId="{255AC410-6441-9B40-A790-537DFC41D99C}" destId="{1D4BB256-70CC-724E-B771-D0DE8B21C74A}" srcOrd="1" destOrd="0" parTransId="{AA64950D-9D32-5042-903D-AF296B3E8A2E}" sibTransId="{2229E55F-99A9-3C44-AE10-8674FE31F65B}"/>
    <dgm:cxn modelId="{3AD3654D-F323-3B41-A24C-291B8FAB3009}" srcId="{255AC410-6441-9B40-A790-537DFC41D99C}" destId="{1580234F-7AAB-A245-9001-8B8944B0F21D}" srcOrd="3" destOrd="0" parTransId="{E11F23E0-6B79-3542-AF46-A97A0DCD7F84}" sibTransId="{24D103F1-FC90-B748-9E50-F708593E0454}"/>
    <dgm:cxn modelId="{61D9F05F-4BAE-4D48-A011-FAE430CE2831}" type="presOf" srcId="{1580234F-7AAB-A245-9001-8B8944B0F21D}" destId="{38C35FBA-4434-344A-8077-3528F165A834}" srcOrd="0" destOrd="0" presId="urn:microsoft.com/office/officeart/2005/8/layout/list1#4"/>
    <dgm:cxn modelId="{71ECA96B-A7F4-1C49-B23A-3E9904527E09}" type="presOf" srcId="{AB1DF20B-27B1-D74F-8973-F8B5266550C7}" destId="{ECED279A-7E68-C74C-83DF-E7149F14840C}" srcOrd="1" destOrd="0" presId="urn:microsoft.com/office/officeart/2005/8/layout/list1#4"/>
    <dgm:cxn modelId="{7247BA7D-4D40-7F4F-8CFF-CE764EA9829F}" type="presOf" srcId="{EF49BF97-5178-AE4B-BAE5-73C5675377A8}" destId="{60CA696B-0832-CD41-9650-8BADE12F4F8A}" srcOrd="1" destOrd="0" presId="urn:microsoft.com/office/officeart/2005/8/layout/list1#4"/>
    <dgm:cxn modelId="{D0BE319D-5628-D543-B166-F44837BE1037}" type="presOf" srcId="{255AC410-6441-9B40-A790-537DFC41D99C}" destId="{FA3179C5-F0B7-EF4B-81CC-1D2FFE364EDA}" srcOrd="0" destOrd="0" presId="urn:microsoft.com/office/officeart/2005/8/layout/list1#4"/>
    <dgm:cxn modelId="{BD224AA4-DA47-6F46-BD64-FC8D9DA94A71}" type="presOf" srcId="{AB1DF20B-27B1-D74F-8973-F8B5266550C7}" destId="{F29E851D-349F-744B-8122-AE25D7B69020}" srcOrd="0" destOrd="0" presId="urn:microsoft.com/office/officeart/2005/8/layout/list1#4"/>
    <dgm:cxn modelId="{6BE8E9B5-D473-D340-AA59-CB3F7DAED048}" srcId="{255AC410-6441-9B40-A790-537DFC41D99C}" destId="{EF49BF97-5178-AE4B-BAE5-73C5675377A8}" srcOrd="2" destOrd="0" parTransId="{F7897A1F-A34A-B741-A8EA-053F0EB615C2}" sibTransId="{65328E75-B06D-404F-97A5-F3E09C44EC54}"/>
    <dgm:cxn modelId="{7E5D9DB7-9AD6-1C49-968D-38A71EE2AC98}" type="presOf" srcId="{1D4BB256-70CC-724E-B771-D0DE8B21C74A}" destId="{7C2205E6-5E62-994D-9844-A0C9CABC59CE}" srcOrd="0" destOrd="0" presId="urn:microsoft.com/office/officeart/2005/8/layout/list1#4"/>
    <dgm:cxn modelId="{D35996BD-CD6E-2A4C-9971-6A0F2374E353}" type="presOf" srcId="{1D4BB256-70CC-724E-B771-D0DE8B21C74A}" destId="{8A553E3B-C8B3-AA41-B806-AF5F1838E836}" srcOrd="1" destOrd="0" presId="urn:microsoft.com/office/officeart/2005/8/layout/list1#4"/>
    <dgm:cxn modelId="{6522BCC4-2C9E-6447-8F77-B16B2F54F5F1}" type="presOf" srcId="{EF49BF97-5178-AE4B-BAE5-73C5675377A8}" destId="{DFF4FF20-4D76-9E4F-B05A-0D68C8B5226F}" srcOrd="0" destOrd="0" presId="urn:microsoft.com/office/officeart/2005/8/layout/list1#4"/>
    <dgm:cxn modelId="{CA886996-F5D9-434D-B9E3-B37400D589D8}" type="presParOf" srcId="{FA3179C5-F0B7-EF4B-81CC-1D2FFE364EDA}" destId="{8C18EEE2-4B25-A84B-8DDC-41E408D665DA}" srcOrd="0" destOrd="0" presId="urn:microsoft.com/office/officeart/2005/8/layout/list1#4"/>
    <dgm:cxn modelId="{1C3146EA-AB33-C446-8B39-07EBAA80E117}" type="presParOf" srcId="{8C18EEE2-4B25-A84B-8DDC-41E408D665DA}" destId="{F29E851D-349F-744B-8122-AE25D7B69020}" srcOrd="0" destOrd="0" presId="urn:microsoft.com/office/officeart/2005/8/layout/list1#4"/>
    <dgm:cxn modelId="{3C2A2CBE-AD59-B149-ACC9-F8C6D1E78DD1}" type="presParOf" srcId="{8C18EEE2-4B25-A84B-8DDC-41E408D665DA}" destId="{ECED279A-7E68-C74C-83DF-E7149F14840C}" srcOrd="1" destOrd="0" presId="urn:microsoft.com/office/officeart/2005/8/layout/list1#4"/>
    <dgm:cxn modelId="{EC572121-E0CE-CC42-99AE-64EF49CF02DD}" type="presParOf" srcId="{FA3179C5-F0B7-EF4B-81CC-1D2FFE364EDA}" destId="{0C4330CF-0177-324B-9082-9CEB492FF77C}" srcOrd="1" destOrd="0" presId="urn:microsoft.com/office/officeart/2005/8/layout/list1#4"/>
    <dgm:cxn modelId="{13778E30-6809-2349-9E3A-17F13080BED6}" type="presParOf" srcId="{FA3179C5-F0B7-EF4B-81CC-1D2FFE364EDA}" destId="{C2202B6A-4668-BE4D-9B72-B3477F2958C9}" srcOrd="2" destOrd="0" presId="urn:microsoft.com/office/officeart/2005/8/layout/list1#4"/>
    <dgm:cxn modelId="{98300C57-25BC-B149-B848-BCACEF00EC47}" type="presParOf" srcId="{FA3179C5-F0B7-EF4B-81CC-1D2FFE364EDA}" destId="{A6F40EFC-73F5-2245-BF92-390DA38D64F7}" srcOrd="3" destOrd="0" presId="urn:microsoft.com/office/officeart/2005/8/layout/list1#4"/>
    <dgm:cxn modelId="{EF30FE47-0B16-5545-8EAF-2E82FD36A689}" type="presParOf" srcId="{FA3179C5-F0B7-EF4B-81CC-1D2FFE364EDA}" destId="{E089B78D-0782-FD4E-8130-ED2AC1582040}" srcOrd="4" destOrd="0" presId="urn:microsoft.com/office/officeart/2005/8/layout/list1#4"/>
    <dgm:cxn modelId="{4FE23B30-20E0-1549-B05B-B392E959551F}" type="presParOf" srcId="{E089B78D-0782-FD4E-8130-ED2AC1582040}" destId="{7C2205E6-5E62-994D-9844-A0C9CABC59CE}" srcOrd="0" destOrd="0" presId="urn:microsoft.com/office/officeart/2005/8/layout/list1#4"/>
    <dgm:cxn modelId="{5D7B0654-EEBE-9C4A-99B1-7C601C1A4BE5}" type="presParOf" srcId="{E089B78D-0782-FD4E-8130-ED2AC1582040}" destId="{8A553E3B-C8B3-AA41-B806-AF5F1838E836}" srcOrd="1" destOrd="0" presId="urn:microsoft.com/office/officeart/2005/8/layout/list1#4"/>
    <dgm:cxn modelId="{9C80A4F9-A538-C44C-841B-EBD0841BA965}" type="presParOf" srcId="{FA3179C5-F0B7-EF4B-81CC-1D2FFE364EDA}" destId="{716E6439-BD11-1A41-BED4-2463E419D43A}" srcOrd="5" destOrd="0" presId="urn:microsoft.com/office/officeart/2005/8/layout/list1#4"/>
    <dgm:cxn modelId="{4C96FDC4-E835-D24D-9B8F-345DE4F9AF39}" type="presParOf" srcId="{FA3179C5-F0B7-EF4B-81CC-1D2FFE364EDA}" destId="{E5B99CE4-7F52-A242-AB79-02AA872DF280}" srcOrd="6" destOrd="0" presId="urn:microsoft.com/office/officeart/2005/8/layout/list1#4"/>
    <dgm:cxn modelId="{57BE87C4-4B92-1747-B21F-5D7AD5AAE6B7}" type="presParOf" srcId="{FA3179C5-F0B7-EF4B-81CC-1D2FFE364EDA}" destId="{1FC54D46-303B-5247-ACF1-46F15C7F2D5B}" srcOrd="7" destOrd="0" presId="urn:microsoft.com/office/officeart/2005/8/layout/list1#4"/>
    <dgm:cxn modelId="{91BB65B7-126B-5041-B48B-4FAA4E078859}" type="presParOf" srcId="{FA3179C5-F0B7-EF4B-81CC-1D2FFE364EDA}" destId="{FA27E533-7289-DF4D-A104-6DC831493BF0}" srcOrd="8" destOrd="0" presId="urn:microsoft.com/office/officeart/2005/8/layout/list1#4"/>
    <dgm:cxn modelId="{6ED149C9-1987-5E41-8ABE-9C834931FD68}" type="presParOf" srcId="{FA27E533-7289-DF4D-A104-6DC831493BF0}" destId="{DFF4FF20-4D76-9E4F-B05A-0D68C8B5226F}" srcOrd="0" destOrd="0" presId="urn:microsoft.com/office/officeart/2005/8/layout/list1#4"/>
    <dgm:cxn modelId="{30C3F166-13BF-F441-B8E2-BBAD9B23EE08}" type="presParOf" srcId="{FA27E533-7289-DF4D-A104-6DC831493BF0}" destId="{60CA696B-0832-CD41-9650-8BADE12F4F8A}" srcOrd="1" destOrd="0" presId="urn:microsoft.com/office/officeart/2005/8/layout/list1#4"/>
    <dgm:cxn modelId="{DCE07811-5E64-094C-8DC0-F56626FA1706}" type="presParOf" srcId="{FA3179C5-F0B7-EF4B-81CC-1D2FFE364EDA}" destId="{164EB68A-601C-EF48-B489-94D8BFC2D676}" srcOrd="9" destOrd="0" presId="urn:microsoft.com/office/officeart/2005/8/layout/list1#4"/>
    <dgm:cxn modelId="{012D6F66-5650-CD4B-9DED-AD1534F5B0EF}" type="presParOf" srcId="{FA3179C5-F0B7-EF4B-81CC-1D2FFE364EDA}" destId="{E63F2FDD-A926-F147-908B-0FD4C6DC2ACE}" srcOrd="10" destOrd="0" presId="urn:microsoft.com/office/officeart/2005/8/layout/list1#4"/>
    <dgm:cxn modelId="{1772724E-C497-CF45-880F-3BE4EE237E86}" type="presParOf" srcId="{FA3179C5-F0B7-EF4B-81CC-1D2FFE364EDA}" destId="{7E90EEBA-2B38-E941-AE8C-0F6F244175E7}" srcOrd="11" destOrd="0" presId="urn:microsoft.com/office/officeart/2005/8/layout/list1#4"/>
    <dgm:cxn modelId="{05E0AAC1-DFA5-3744-AD70-DE77707CC74A}" type="presParOf" srcId="{FA3179C5-F0B7-EF4B-81CC-1D2FFE364EDA}" destId="{E606F75F-117B-3242-962F-CD5DE7B1F28E}" srcOrd="12" destOrd="0" presId="urn:microsoft.com/office/officeart/2005/8/layout/list1#4"/>
    <dgm:cxn modelId="{92D78614-6FEE-6B45-977F-7EA9D3822475}" type="presParOf" srcId="{E606F75F-117B-3242-962F-CD5DE7B1F28E}" destId="{38C35FBA-4434-344A-8077-3528F165A834}" srcOrd="0" destOrd="0" presId="urn:microsoft.com/office/officeart/2005/8/layout/list1#4"/>
    <dgm:cxn modelId="{41F7FD47-16C8-444A-A488-B9605ADE7DD0}" type="presParOf" srcId="{E606F75F-117B-3242-962F-CD5DE7B1F28E}" destId="{4D771FB3-26C7-104F-A365-5E2F5346B8B9}" srcOrd="1" destOrd="0" presId="urn:microsoft.com/office/officeart/2005/8/layout/list1#4"/>
    <dgm:cxn modelId="{B23291EF-7330-3D42-BA27-03A622341D5A}" type="presParOf" srcId="{FA3179C5-F0B7-EF4B-81CC-1D2FFE364EDA}" destId="{CBE85E25-D514-D94F-B6B5-640E62C302D5}" srcOrd="13" destOrd="0" presId="urn:microsoft.com/office/officeart/2005/8/layout/list1#4"/>
    <dgm:cxn modelId="{3C85CD97-160E-114C-8FC8-DA5D8C689790}" type="presParOf" srcId="{FA3179C5-F0B7-EF4B-81CC-1D2FFE364EDA}" destId="{8B4BC5F0-EA9C-9D4C-A3D5-171F8C2CDB0A}" srcOrd="14" destOrd="0" presId="urn:microsoft.com/office/officeart/2005/8/layout/list1#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9A45DE9-0B91-8541-A7F6-84DD1AB0A237}" type="doc">
      <dgm:prSet loTypeId="urn:microsoft.com/office/officeart/2008/layout/LinedList" loCatId="list" qsTypeId="urn:microsoft.com/office/officeart/2005/8/quickstyle/simple1#49" qsCatId="simple" csTypeId="urn:microsoft.com/office/officeart/2005/8/colors/accent4_2#1" csCatId="accent4" phldr="1"/>
      <dgm:spPr/>
      <dgm:t>
        <a:bodyPr/>
        <a:lstStyle/>
        <a:p>
          <a:endParaRPr lang="zh-CN" altLang="en-US"/>
        </a:p>
      </dgm:t>
    </dgm:pt>
    <dgm:pt modelId="{D892E451-E2B8-5245-883D-A76CCEB96D24}">
      <dgm:prSet phldrT="[文本]"/>
      <dgm:spPr/>
      <dgm:t>
        <a:bodyPr/>
        <a:lstStyle/>
        <a:p>
          <a:r>
            <a:rPr lang="en-US" altLang="zh-CN" dirty="0"/>
            <a:t>1.</a:t>
          </a:r>
          <a:r>
            <a:rPr lang="zh-CN" altLang="en-US" dirty="0"/>
            <a:t>确定适用公式条件。收益不变，收益年限</a:t>
          </a:r>
          <a:r>
            <a:rPr lang="en-US" altLang="zh-CN" dirty="0"/>
            <a:t>25</a:t>
          </a:r>
          <a:r>
            <a:rPr lang="zh-CN" altLang="en-US" dirty="0"/>
            <a:t>年为有限年期</a:t>
          </a:r>
        </a:p>
      </dgm:t>
    </dgm:pt>
    <dgm:pt modelId="{7F745D29-89D9-1348-AE80-9EA0AFA94F99}" type="parTrans" cxnId="{1D66A955-A1E8-F24B-B6CD-DD934417A1CE}">
      <dgm:prSet/>
      <dgm:spPr/>
      <dgm:t>
        <a:bodyPr/>
        <a:lstStyle/>
        <a:p>
          <a:endParaRPr lang="zh-CN" altLang="en-US"/>
        </a:p>
      </dgm:t>
    </dgm:pt>
    <dgm:pt modelId="{6414612C-0809-944B-A506-D08D59F840AB}" type="sibTrans" cxnId="{1D66A955-A1E8-F24B-B6CD-DD934417A1CE}">
      <dgm:prSet/>
      <dgm:spPr/>
      <dgm:t>
        <a:bodyPr/>
        <a:lstStyle/>
        <a:p>
          <a:endParaRPr lang="zh-CN" altLang="en-US"/>
        </a:p>
      </dgm:t>
    </dgm:pt>
    <dgm:pt modelId="{59048211-877C-0941-A9A8-4940CBBE3CF8}">
      <dgm:prSet phldrT="[文本]"/>
      <dgm:spPr/>
      <dgm:t>
        <a:bodyPr/>
        <a:lstStyle/>
        <a:p>
          <a:r>
            <a:rPr lang="en-US" altLang="zh-CN" dirty="0"/>
            <a:t>2.</a:t>
          </a:r>
          <a:r>
            <a:rPr lang="zh-CN" altLang="en-US" dirty="0"/>
            <a:t>套用公式：</a:t>
          </a:r>
          <a:r>
            <a:rPr lang="en-US" altLang="zh-CN" dirty="0"/>
            <a:t>V=10/8%</a:t>
          </a:r>
          <a:r>
            <a:rPr lang="zh-CN" altLang="en-US" dirty="0"/>
            <a:t>*</a:t>
          </a:r>
          <a:r>
            <a:rPr lang="en-US" altLang="zh-CN" dirty="0"/>
            <a:t>[1-1/</a:t>
          </a:r>
          <a:r>
            <a:rPr lang="zh-CN" altLang="en-US" dirty="0"/>
            <a:t>（</a:t>
          </a:r>
          <a:r>
            <a:rPr lang="en-US" altLang="zh-CN" dirty="0"/>
            <a:t>1+8%</a:t>
          </a:r>
          <a:r>
            <a:rPr lang="zh-CN" altLang="en-US" dirty="0"/>
            <a:t>）</a:t>
          </a:r>
          <a:r>
            <a:rPr lang="en-US" altLang="zh-CN" baseline="30000" dirty="0"/>
            <a:t>25</a:t>
          </a:r>
          <a:r>
            <a:rPr lang="en-US" altLang="zh-CN" dirty="0"/>
            <a:t>]=106.75</a:t>
          </a:r>
          <a:r>
            <a:rPr lang="zh-CN" altLang="en-US" dirty="0"/>
            <a:t>万元</a:t>
          </a:r>
        </a:p>
      </dgm:t>
    </dgm:pt>
    <dgm:pt modelId="{2FC8355C-40ED-9D42-AF59-6BB3EF80622A}" type="parTrans" cxnId="{EE1D5899-4EDD-F54E-ADCA-A9B3C36EB854}">
      <dgm:prSet/>
      <dgm:spPr/>
      <dgm:t>
        <a:bodyPr/>
        <a:lstStyle/>
        <a:p>
          <a:endParaRPr lang="zh-CN" altLang="en-US"/>
        </a:p>
      </dgm:t>
    </dgm:pt>
    <dgm:pt modelId="{E8CACD11-067D-A342-A19C-16AE392A32D2}" type="sibTrans" cxnId="{EE1D5899-4EDD-F54E-ADCA-A9B3C36EB854}">
      <dgm:prSet/>
      <dgm:spPr/>
      <dgm:t>
        <a:bodyPr/>
        <a:lstStyle/>
        <a:p>
          <a:endParaRPr lang="zh-CN" altLang="en-US"/>
        </a:p>
      </dgm:t>
    </dgm:pt>
    <dgm:pt modelId="{97AF15A2-263C-7144-8E0A-33C8A880CB30}">
      <dgm:prSet phldrT="[文本]"/>
      <dgm:spPr/>
      <dgm:t>
        <a:bodyPr/>
        <a:lstStyle/>
        <a:p>
          <a:r>
            <a:rPr lang="en-US" altLang="zh-CN" dirty="0"/>
            <a:t>3.</a:t>
          </a:r>
          <a:r>
            <a:rPr lang="zh-CN" altLang="en-US" dirty="0"/>
            <a:t>如果收益每年递增</a:t>
          </a:r>
          <a:r>
            <a:rPr lang="en-US" altLang="zh-CN" dirty="0"/>
            <a:t>2%</a:t>
          </a:r>
          <a:r>
            <a:rPr lang="zh-CN" altLang="en-US" dirty="0"/>
            <a:t>，属于收益按比例递增，则：</a:t>
          </a:r>
          <a:endParaRPr lang="en-US" altLang="zh-CN" dirty="0"/>
        </a:p>
        <a:p>
          <a:r>
            <a:rPr lang="en-US" altLang="zh-CN" dirty="0"/>
            <a:t>V==10/</a:t>
          </a:r>
          <a:r>
            <a:rPr lang="zh-CN" altLang="en-US" dirty="0"/>
            <a:t>（</a:t>
          </a:r>
          <a:r>
            <a:rPr lang="en-US" altLang="zh-CN" dirty="0"/>
            <a:t>8%-2%</a:t>
          </a:r>
          <a:r>
            <a:rPr lang="zh-CN" altLang="en-US" dirty="0"/>
            <a:t>）*</a:t>
          </a:r>
          <a:r>
            <a:rPr lang="en-US" altLang="zh-CN" dirty="0"/>
            <a:t>[1-</a:t>
          </a:r>
          <a:r>
            <a:rPr lang="zh-CN" altLang="en-US" dirty="0"/>
            <a:t>（</a:t>
          </a:r>
          <a:r>
            <a:rPr lang="en-US" altLang="zh-CN" dirty="0"/>
            <a:t>1+2%</a:t>
          </a:r>
          <a:r>
            <a:rPr lang="zh-CN" altLang="en-US" dirty="0"/>
            <a:t>）</a:t>
          </a:r>
          <a:r>
            <a:rPr lang="en-US" altLang="zh-CN" baseline="30000" dirty="0"/>
            <a:t>25</a:t>
          </a:r>
          <a:r>
            <a:rPr lang="en-US" altLang="zh-CN" baseline="0" dirty="0"/>
            <a:t>]</a:t>
          </a:r>
          <a:r>
            <a:rPr lang="en-US" altLang="zh-CN" dirty="0"/>
            <a:t>/</a:t>
          </a:r>
          <a:r>
            <a:rPr lang="zh-CN" altLang="en-US" dirty="0"/>
            <a:t>（</a:t>
          </a:r>
          <a:r>
            <a:rPr lang="en-US" altLang="zh-CN" dirty="0"/>
            <a:t>1+8%</a:t>
          </a:r>
          <a:r>
            <a:rPr lang="zh-CN" altLang="en-US" dirty="0"/>
            <a:t>）</a:t>
          </a:r>
          <a:r>
            <a:rPr lang="en-US" altLang="zh-CN" baseline="30000" dirty="0"/>
            <a:t>25</a:t>
          </a:r>
          <a:r>
            <a:rPr lang="en-US" altLang="zh-CN" baseline="0" dirty="0"/>
            <a:t>]=134.97</a:t>
          </a:r>
          <a:r>
            <a:rPr lang="zh-CN" altLang="en-US" baseline="0" dirty="0"/>
            <a:t>万元</a:t>
          </a:r>
        </a:p>
      </dgm:t>
    </dgm:pt>
    <dgm:pt modelId="{211AB7A6-02A9-D24C-B51E-B33751F9B407}" type="parTrans" cxnId="{A3364BDE-092F-9349-8EA4-1CF3FAB202CE}">
      <dgm:prSet/>
      <dgm:spPr/>
      <dgm:t>
        <a:bodyPr/>
        <a:lstStyle/>
        <a:p>
          <a:endParaRPr lang="zh-CN" altLang="en-US"/>
        </a:p>
      </dgm:t>
    </dgm:pt>
    <dgm:pt modelId="{E9561150-0DBE-E24F-8163-823D1ED7330C}" type="sibTrans" cxnId="{A3364BDE-092F-9349-8EA4-1CF3FAB202CE}">
      <dgm:prSet/>
      <dgm:spPr/>
      <dgm:t>
        <a:bodyPr/>
        <a:lstStyle/>
        <a:p>
          <a:endParaRPr lang="zh-CN" altLang="en-US"/>
        </a:p>
      </dgm:t>
    </dgm:pt>
    <dgm:pt modelId="{3B332773-DBC3-E942-8516-F18F42EE22AB}" type="pres">
      <dgm:prSet presAssocID="{99A45DE9-0B91-8541-A7F6-84DD1AB0A237}" presName="vert0" presStyleCnt="0">
        <dgm:presLayoutVars>
          <dgm:dir/>
          <dgm:animOne val="branch"/>
          <dgm:animLvl val="lvl"/>
        </dgm:presLayoutVars>
      </dgm:prSet>
      <dgm:spPr/>
    </dgm:pt>
    <dgm:pt modelId="{1F56B695-E837-4A47-9026-B902B520F3E3}" type="pres">
      <dgm:prSet presAssocID="{D892E451-E2B8-5245-883D-A76CCEB96D24}" presName="thickLine" presStyleLbl="alignNode1" presStyleIdx="0" presStyleCnt="3"/>
      <dgm:spPr/>
    </dgm:pt>
    <dgm:pt modelId="{D53D9B36-A158-6A4A-8622-6A960EC7EA2D}" type="pres">
      <dgm:prSet presAssocID="{D892E451-E2B8-5245-883D-A76CCEB96D24}" presName="horz1" presStyleCnt="0"/>
      <dgm:spPr/>
    </dgm:pt>
    <dgm:pt modelId="{C8512C9B-87D9-2E42-8548-1AD8B4712EE7}" type="pres">
      <dgm:prSet presAssocID="{D892E451-E2B8-5245-883D-A76CCEB96D24}" presName="tx1" presStyleLbl="revTx" presStyleIdx="0" presStyleCnt="3"/>
      <dgm:spPr/>
    </dgm:pt>
    <dgm:pt modelId="{7170C25D-6E72-B546-949D-AC01544F571F}" type="pres">
      <dgm:prSet presAssocID="{D892E451-E2B8-5245-883D-A76CCEB96D24}" presName="vert1" presStyleCnt="0"/>
      <dgm:spPr/>
    </dgm:pt>
    <dgm:pt modelId="{2E3D0690-4DD1-E245-AFDA-2F514A05BFEB}" type="pres">
      <dgm:prSet presAssocID="{59048211-877C-0941-A9A8-4940CBBE3CF8}" presName="thickLine" presStyleLbl="alignNode1" presStyleIdx="1" presStyleCnt="3"/>
      <dgm:spPr/>
    </dgm:pt>
    <dgm:pt modelId="{3803A9E6-E42C-4A47-801E-198F80263BE4}" type="pres">
      <dgm:prSet presAssocID="{59048211-877C-0941-A9A8-4940CBBE3CF8}" presName="horz1" presStyleCnt="0"/>
      <dgm:spPr/>
    </dgm:pt>
    <dgm:pt modelId="{6517F8B4-873A-4545-AC09-9A43EA67B591}" type="pres">
      <dgm:prSet presAssocID="{59048211-877C-0941-A9A8-4940CBBE3CF8}" presName="tx1" presStyleLbl="revTx" presStyleIdx="1" presStyleCnt="3"/>
      <dgm:spPr/>
    </dgm:pt>
    <dgm:pt modelId="{BACADF03-2AC0-9D4D-BC41-2BA36ADBF7F5}" type="pres">
      <dgm:prSet presAssocID="{59048211-877C-0941-A9A8-4940CBBE3CF8}" presName="vert1" presStyleCnt="0"/>
      <dgm:spPr/>
    </dgm:pt>
    <dgm:pt modelId="{E36C7682-F8B1-3447-9AC4-2F93F3576038}" type="pres">
      <dgm:prSet presAssocID="{97AF15A2-263C-7144-8E0A-33C8A880CB30}" presName="thickLine" presStyleLbl="alignNode1" presStyleIdx="2" presStyleCnt="3"/>
      <dgm:spPr/>
    </dgm:pt>
    <dgm:pt modelId="{0266BB08-2BD7-B94B-945C-E77B0A98A3EA}" type="pres">
      <dgm:prSet presAssocID="{97AF15A2-263C-7144-8E0A-33C8A880CB30}" presName="horz1" presStyleCnt="0"/>
      <dgm:spPr/>
    </dgm:pt>
    <dgm:pt modelId="{FAA9236E-5045-484E-9A01-C8CDDA75872B}" type="pres">
      <dgm:prSet presAssocID="{97AF15A2-263C-7144-8E0A-33C8A880CB30}" presName="tx1" presStyleLbl="revTx" presStyleIdx="2" presStyleCnt="3"/>
      <dgm:spPr/>
    </dgm:pt>
    <dgm:pt modelId="{F2C0E850-1078-2B4B-9BA8-4392EE654851}" type="pres">
      <dgm:prSet presAssocID="{97AF15A2-263C-7144-8E0A-33C8A880CB30}" presName="vert1" presStyleCnt="0"/>
      <dgm:spPr/>
    </dgm:pt>
  </dgm:ptLst>
  <dgm:cxnLst>
    <dgm:cxn modelId="{1873F215-BB99-2147-937C-5760DBC26556}" type="presOf" srcId="{D892E451-E2B8-5245-883D-A76CCEB96D24}" destId="{C8512C9B-87D9-2E42-8548-1AD8B4712EE7}" srcOrd="0" destOrd="0" presId="urn:microsoft.com/office/officeart/2008/layout/LinedList"/>
    <dgm:cxn modelId="{1D66A955-A1E8-F24B-B6CD-DD934417A1CE}" srcId="{99A45DE9-0B91-8541-A7F6-84DD1AB0A237}" destId="{D892E451-E2B8-5245-883D-A76CCEB96D24}" srcOrd="0" destOrd="0" parTransId="{7F745D29-89D9-1348-AE80-9EA0AFA94F99}" sibTransId="{6414612C-0809-944B-A506-D08D59F840AB}"/>
    <dgm:cxn modelId="{EE1D5899-4EDD-F54E-ADCA-A9B3C36EB854}" srcId="{99A45DE9-0B91-8541-A7F6-84DD1AB0A237}" destId="{59048211-877C-0941-A9A8-4940CBBE3CF8}" srcOrd="1" destOrd="0" parTransId="{2FC8355C-40ED-9D42-AF59-6BB3EF80622A}" sibTransId="{E8CACD11-067D-A342-A19C-16AE392A32D2}"/>
    <dgm:cxn modelId="{660582AC-30B0-9F4B-BE37-9942BBBD1687}" type="presOf" srcId="{59048211-877C-0941-A9A8-4940CBBE3CF8}" destId="{6517F8B4-873A-4545-AC09-9A43EA67B591}" srcOrd="0" destOrd="0" presId="urn:microsoft.com/office/officeart/2008/layout/LinedList"/>
    <dgm:cxn modelId="{A3364BDE-092F-9349-8EA4-1CF3FAB202CE}" srcId="{99A45DE9-0B91-8541-A7F6-84DD1AB0A237}" destId="{97AF15A2-263C-7144-8E0A-33C8A880CB30}" srcOrd="2" destOrd="0" parTransId="{211AB7A6-02A9-D24C-B51E-B33751F9B407}" sibTransId="{E9561150-0DBE-E24F-8163-823D1ED7330C}"/>
    <dgm:cxn modelId="{0E3AB1EE-EA36-CE4E-93E3-FA59BDC752ED}" type="presOf" srcId="{99A45DE9-0B91-8541-A7F6-84DD1AB0A237}" destId="{3B332773-DBC3-E942-8516-F18F42EE22AB}" srcOrd="0" destOrd="0" presId="urn:microsoft.com/office/officeart/2008/layout/LinedList"/>
    <dgm:cxn modelId="{3AF5FCFB-0F7F-464A-B89A-A0327A9C4DF8}" type="presOf" srcId="{97AF15A2-263C-7144-8E0A-33C8A880CB30}" destId="{FAA9236E-5045-484E-9A01-C8CDDA75872B}" srcOrd="0" destOrd="0" presId="urn:microsoft.com/office/officeart/2008/layout/LinedList"/>
    <dgm:cxn modelId="{80EA40D1-B5B3-9641-A8BF-0360D14F5C97}" type="presParOf" srcId="{3B332773-DBC3-E942-8516-F18F42EE22AB}" destId="{1F56B695-E837-4A47-9026-B902B520F3E3}" srcOrd="0" destOrd="0" presId="urn:microsoft.com/office/officeart/2008/layout/LinedList"/>
    <dgm:cxn modelId="{C3653357-4C9A-8C4F-82C6-95FB65C0A30A}" type="presParOf" srcId="{3B332773-DBC3-E942-8516-F18F42EE22AB}" destId="{D53D9B36-A158-6A4A-8622-6A960EC7EA2D}" srcOrd="1" destOrd="0" presId="urn:microsoft.com/office/officeart/2008/layout/LinedList"/>
    <dgm:cxn modelId="{7CD97C43-5261-5841-9392-0BBB888EB3A6}" type="presParOf" srcId="{D53D9B36-A158-6A4A-8622-6A960EC7EA2D}" destId="{C8512C9B-87D9-2E42-8548-1AD8B4712EE7}" srcOrd="0" destOrd="0" presId="urn:microsoft.com/office/officeart/2008/layout/LinedList"/>
    <dgm:cxn modelId="{9F79C7DC-26AE-9F4D-89FE-E4B0350E84B2}" type="presParOf" srcId="{D53D9B36-A158-6A4A-8622-6A960EC7EA2D}" destId="{7170C25D-6E72-B546-949D-AC01544F571F}" srcOrd="1" destOrd="0" presId="urn:microsoft.com/office/officeart/2008/layout/LinedList"/>
    <dgm:cxn modelId="{CEFB68BB-FC11-4D42-A664-D767CA324D3E}" type="presParOf" srcId="{3B332773-DBC3-E942-8516-F18F42EE22AB}" destId="{2E3D0690-4DD1-E245-AFDA-2F514A05BFEB}" srcOrd="2" destOrd="0" presId="urn:microsoft.com/office/officeart/2008/layout/LinedList"/>
    <dgm:cxn modelId="{89E1A144-555F-0C4E-AAC2-2FBF650ACEE5}" type="presParOf" srcId="{3B332773-DBC3-E942-8516-F18F42EE22AB}" destId="{3803A9E6-E42C-4A47-801E-198F80263BE4}" srcOrd="3" destOrd="0" presId="urn:microsoft.com/office/officeart/2008/layout/LinedList"/>
    <dgm:cxn modelId="{1ED83442-4393-2245-B0DD-4B467FD56A99}" type="presParOf" srcId="{3803A9E6-E42C-4A47-801E-198F80263BE4}" destId="{6517F8B4-873A-4545-AC09-9A43EA67B591}" srcOrd="0" destOrd="0" presId="urn:microsoft.com/office/officeart/2008/layout/LinedList"/>
    <dgm:cxn modelId="{E49B9083-63F9-8B42-90DD-8EB9A62EBFD6}" type="presParOf" srcId="{3803A9E6-E42C-4A47-801E-198F80263BE4}" destId="{BACADF03-2AC0-9D4D-BC41-2BA36ADBF7F5}" srcOrd="1" destOrd="0" presId="urn:microsoft.com/office/officeart/2008/layout/LinedList"/>
    <dgm:cxn modelId="{891CB33B-E1C3-EC45-B90F-E8038A44A34D}" type="presParOf" srcId="{3B332773-DBC3-E942-8516-F18F42EE22AB}" destId="{E36C7682-F8B1-3447-9AC4-2F93F3576038}" srcOrd="4" destOrd="0" presId="urn:microsoft.com/office/officeart/2008/layout/LinedList"/>
    <dgm:cxn modelId="{1FD1DFE2-7E17-604B-9C91-59F4A5884B7A}" type="presParOf" srcId="{3B332773-DBC3-E942-8516-F18F42EE22AB}" destId="{0266BB08-2BD7-B94B-945C-E77B0A98A3EA}" srcOrd="5" destOrd="0" presId="urn:microsoft.com/office/officeart/2008/layout/LinedList"/>
    <dgm:cxn modelId="{3706BF32-9DA6-C94D-B4E5-E7C82FF32442}" type="presParOf" srcId="{0266BB08-2BD7-B94B-945C-E77B0A98A3EA}" destId="{FAA9236E-5045-484E-9A01-C8CDDA75872B}" srcOrd="0" destOrd="0" presId="urn:microsoft.com/office/officeart/2008/layout/LinedList"/>
    <dgm:cxn modelId="{150B9148-9A67-DC42-AABE-7CDEEFD16067}" type="presParOf" srcId="{0266BB08-2BD7-B94B-945C-E77B0A98A3EA}" destId="{F2C0E850-1078-2B4B-9BA8-4392EE65485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DE49D0C-C311-DD43-8C2B-7C58A733AC3F}" type="doc">
      <dgm:prSet loTypeId="urn:microsoft.com/office/officeart/2008/layout/LinedList" loCatId="list" qsTypeId="urn:microsoft.com/office/officeart/2005/8/quickstyle/simple1#50" qsCatId="simple" csTypeId="urn:microsoft.com/office/officeart/2005/8/colors/accent6_2#1" csCatId="accent6" phldr="1"/>
      <dgm:spPr/>
      <dgm:t>
        <a:bodyPr/>
        <a:lstStyle/>
        <a:p>
          <a:endParaRPr lang="zh-CN" altLang="en-US"/>
        </a:p>
      </dgm:t>
    </dgm:pt>
    <dgm:pt modelId="{01327D4C-E598-C240-83F0-24AA9031A67B}">
      <dgm:prSet phldrT="[文本]"/>
      <dgm:spPr/>
      <dgm:t>
        <a:bodyPr/>
        <a:lstStyle/>
        <a:p>
          <a:r>
            <a:rPr lang="zh-CN" altLang="en-US" dirty="0"/>
            <a:t>年期修正系数公式：</a:t>
          </a:r>
          <a:r>
            <a:rPr lang="en-US" altLang="zh-CN" dirty="0"/>
            <a:t>k=[1-1/</a:t>
          </a:r>
          <a:r>
            <a:rPr lang="zh-CN" altLang="en-US" dirty="0"/>
            <a:t>（</a:t>
          </a:r>
          <a:r>
            <a:rPr lang="en-US" altLang="zh-CN" dirty="0"/>
            <a:t>1+r</a:t>
          </a:r>
          <a:r>
            <a:rPr lang="zh-CN" altLang="en-US" dirty="0"/>
            <a:t>）</a:t>
          </a:r>
          <a:r>
            <a:rPr lang="en-US" altLang="zh-CN" baseline="30000" dirty="0"/>
            <a:t>n</a:t>
          </a:r>
          <a:r>
            <a:rPr lang="en-US" altLang="zh-CN" dirty="0"/>
            <a:t>]/[1-1/</a:t>
          </a:r>
          <a:r>
            <a:rPr lang="zh-CN" altLang="en-US" dirty="0"/>
            <a:t>（</a:t>
          </a:r>
          <a:r>
            <a:rPr lang="en-US" altLang="zh-CN" dirty="0"/>
            <a:t>1+r</a:t>
          </a:r>
          <a:r>
            <a:rPr lang="zh-CN" altLang="en-US" dirty="0"/>
            <a:t>）</a:t>
          </a:r>
          <a:r>
            <a:rPr lang="en-US" altLang="zh-CN" baseline="30000" dirty="0"/>
            <a:t>m</a:t>
          </a:r>
          <a:r>
            <a:rPr lang="en-US" altLang="zh-CN" dirty="0"/>
            <a:t>]</a:t>
          </a:r>
          <a:endParaRPr lang="zh-CN" altLang="en-US" dirty="0"/>
        </a:p>
      </dgm:t>
    </dgm:pt>
    <dgm:pt modelId="{F9D1A444-1C86-0443-AA5C-65AEDA60BA23}" type="parTrans" cxnId="{0233C92A-8789-0D45-B551-64F9C003D7CB}">
      <dgm:prSet/>
      <dgm:spPr/>
      <dgm:t>
        <a:bodyPr/>
        <a:lstStyle/>
        <a:p>
          <a:endParaRPr lang="zh-CN" altLang="en-US"/>
        </a:p>
      </dgm:t>
    </dgm:pt>
    <dgm:pt modelId="{004A5A98-3BA3-6A4E-9C4F-F3C188FC4D88}" type="sibTrans" cxnId="{0233C92A-8789-0D45-B551-64F9C003D7CB}">
      <dgm:prSet/>
      <dgm:spPr/>
      <dgm:t>
        <a:bodyPr/>
        <a:lstStyle/>
        <a:p>
          <a:endParaRPr lang="zh-CN" altLang="en-US"/>
        </a:p>
      </dgm:t>
    </dgm:pt>
    <dgm:pt modelId="{6BAC971A-3229-2243-AA40-458AF73F7EDE}">
      <dgm:prSet phldrT="[文本]"/>
      <dgm:spPr/>
      <dgm:t>
        <a:bodyPr/>
        <a:lstStyle/>
        <a:p>
          <a:r>
            <a:rPr lang="zh-CN" altLang="en-US" dirty="0"/>
            <a:t>价值</a:t>
          </a:r>
          <a:r>
            <a:rPr lang="en-US" altLang="zh-CN" dirty="0"/>
            <a:t>=3000</a:t>
          </a:r>
          <a:r>
            <a:rPr lang="zh-CN" altLang="en-US" dirty="0"/>
            <a:t>*</a:t>
          </a:r>
          <a:r>
            <a:rPr lang="en-US" altLang="zh-CN" dirty="0"/>
            <a:t>=[1-1/</a:t>
          </a:r>
          <a:r>
            <a:rPr lang="zh-CN" altLang="en-US" dirty="0"/>
            <a:t>（</a:t>
          </a:r>
          <a:r>
            <a:rPr lang="en-US" altLang="zh-CN" dirty="0"/>
            <a:t>1+8%</a:t>
          </a:r>
          <a:r>
            <a:rPr lang="zh-CN" altLang="en-US" dirty="0"/>
            <a:t>）</a:t>
          </a:r>
          <a:r>
            <a:rPr lang="en-US" altLang="zh-CN" baseline="30000" dirty="0"/>
            <a:t>30</a:t>
          </a:r>
          <a:r>
            <a:rPr lang="en-US" altLang="zh-CN" dirty="0"/>
            <a:t>]/[1-1/</a:t>
          </a:r>
          <a:r>
            <a:rPr lang="zh-CN" altLang="en-US" dirty="0"/>
            <a:t>（</a:t>
          </a:r>
          <a:r>
            <a:rPr lang="en-US" altLang="zh-CN" dirty="0"/>
            <a:t>1+8%</a:t>
          </a:r>
          <a:r>
            <a:rPr lang="zh-CN" altLang="en-US" dirty="0"/>
            <a:t>）</a:t>
          </a:r>
          <a:r>
            <a:rPr lang="en-US" altLang="zh-CN" baseline="30000" dirty="0"/>
            <a:t>40</a:t>
          </a:r>
          <a:r>
            <a:rPr lang="en-US" altLang="zh-CN" dirty="0"/>
            <a:t>]=2832.24</a:t>
          </a:r>
          <a:r>
            <a:rPr lang="zh-CN" altLang="en-US" dirty="0"/>
            <a:t>元</a:t>
          </a:r>
          <a:r>
            <a:rPr lang="en-US" altLang="zh-CN" dirty="0"/>
            <a:t>/</a:t>
          </a:r>
          <a:r>
            <a:rPr lang="zh-CN" altLang="en-US" dirty="0"/>
            <a:t>平方米</a:t>
          </a:r>
        </a:p>
      </dgm:t>
    </dgm:pt>
    <dgm:pt modelId="{882080ED-A171-EF42-A79A-EFBBD5BA3899}" type="parTrans" cxnId="{2E065C3B-D56B-934F-BAC5-49C3A6299F08}">
      <dgm:prSet/>
      <dgm:spPr/>
      <dgm:t>
        <a:bodyPr/>
        <a:lstStyle/>
        <a:p>
          <a:endParaRPr lang="zh-CN" altLang="en-US"/>
        </a:p>
      </dgm:t>
    </dgm:pt>
    <dgm:pt modelId="{E72DE9F2-1271-F14B-9CAB-F507E061C182}" type="sibTrans" cxnId="{2E065C3B-D56B-934F-BAC5-49C3A6299F08}">
      <dgm:prSet/>
      <dgm:spPr/>
      <dgm:t>
        <a:bodyPr/>
        <a:lstStyle/>
        <a:p>
          <a:endParaRPr lang="zh-CN" altLang="en-US"/>
        </a:p>
      </dgm:t>
    </dgm:pt>
    <dgm:pt modelId="{9114943A-D654-AF42-B03C-334074E4DD62}">
      <dgm:prSet phldrT="[文本]"/>
      <dgm:spPr/>
      <dgm:t>
        <a:bodyPr/>
        <a:lstStyle/>
        <a:p>
          <a:r>
            <a:rPr lang="zh-CN" altLang="en-US" dirty="0"/>
            <a:t>该公式可用于不同年限、不同报酬率条件下的价值比较，包括比较法中的年期修正</a:t>
          </a:r>
        </a:p>
      </dgm:t>
    </dgm:pt>
    <dgm:pt modelId="{BA9A4FCA-9637-674A-9E84-2C9FE7978CE8}" type="parTrans" cxnId="{A180EC1B-EEF3-184F-896F-1857A1F4E184}">
      <dgm:prSet/>
      <dgm:spPr/>
      <dgm:t>
        <a:bodyPr/>
        <a:lstStyle/>
        <a:p>
          <a:endParaRPr lang="zh-CN" altLang="en-US"/>
        </a:p>
      </dgm:t>
    </dgm:pt>
    <dgm:pt modelId="{7A12034D-829B-D945-93A2-4051BA9FF259}" type="sibTrans" cxnId="{A180EC1B-EEF3-184F-896F-1857A1F4E184}">
      <dgm:prSet/>
      <dgm:spPr/>
      <dgm:t>
        <a:bodyPr/>
        <a:lstStyle/>
        <a:p>
          <a:endParaRPr lang="zh-CN" altLang="en-US"/>
        </a:p>
      </dgm:t>
    </dgm:pt>
    <dgm:pt modelId="{E051775C-69A0-6546-A4DF-EB1364BFC9F1}" type="pres">
      <dgm:prSet presAssocID="{2DE49D0C-C311-DD43-8C2B-7C58A733AC3F}" presName="vert0" presStyleCnt="0">
        <dgm:presLayoutVars>
          <dgm:dir/>
          <dgm:animOne val="branch"/>
          <dgm:animLvl val="lvl"/>
        </dgm:presLayoutVars>
      </dgm:prSet>
      <dgm:spPr/>
    </dgm:pt>
    <dgm:pt modelId="{7A7CEC8B-9AA6-4F48-B339-E3DD94AB4429}" type="pres">
      <dgm:prSet presAssocID="{01327D4C-E598-C240-83F0-24AA9031A67B}" presName="thickLine" presStyleLbl="alignNode1" presStyleIdx="0" presStyleCnt="3"/>
      <dgm:spPr/>
    </dgm:pt>
    <dgm:pt modelId="{ED8171A7-95CF-EB4F-885C-13B225506055}" type="pres">
      <dgm:prSet presAssocID="{01327D4C-E598-C240-83F0-24AA9031A67B}" presName="horz1" presStyleCnt="0"/>
      <dgm:spPr/>
    </dgm:pt>
    <dgm:pt modelId="{56BB03E7-E5DE-B14D-9137-014076C04B7B}" type="pres">
      <dgm:prSet presAssocID="{01327D4C-E598-C240-83F0-24AA9031A67B}" presName="tx1" presStyleLbl="revTx" presStyleIdx="0" presStyleCnt="3"/>
      <dgm:spPr/>
    </dgm:pt>
    <dgm:pt modelId="{2850D502-4BF5-8043-9393-69EA45BE0F0F}" type="pres">
      <dgm:prSet presAssocID="{01327D4C-E598-C240-83F0-24AA9031A67B}" presName="vert1" presStyleCnt="0"/>
      <dgm:spPr/>
    </dgm:pt>
    <dgm:pt modelId="{C1CF3ACE-5254-E043-9492-DFB0F27DF1E3}" type="pres">
      <dgm:prSet presAssocID="{6BAC971A-3229-2243-AA40-458AF73F7EDE}" presName="thickLine" presStyleLbl="alignNode1" presStyleIdx="1" presStyleCnt="3"/>
      <dgm:spPr/>
    </dgm:pt>
    <dgm:pt modelId="{99B0091C-08F9-1047-985B-5A949558A22D}" type="pres">
      <dgm:prSet presAssocID="{6BAC971A-3229-2243-AA40-458AF73F7EDE}" presName="horz1" presStyleCnt="0"/>
      <dgm:spPr/>
    </dgm:pt>
    <dgm:pt modelId="{26A648C2-F4F4-C34B-B88C-9214A7FDF158}" type="pres">
      <dgm:prSet presAssocID="{6BAC971A-3229-2243-AA40-458AF73F7EDE}" presName="tx1" presStyleLbl="revTx" presStyleIdx="1" presStyleCnt="3"/>
      <dgm:spPr/>
    </dgm:pt>
    <dgm:pt modelId="{45E14459-D694-2047-8A7F-9CBE525D53E9}" type="pres">
      <dgm:prSet presAssocID="{6BAC971A-3229-2243-AA40-458AF73F7EDE}" presName="vert1" presStyleCnt="0"/>
      <dgm:spPr/>
    </dgm:pt>
    <dgm:pt modelId="{58FB32F7-4240-6348-972C-B329917C68A6}" type="pres">
      <dgm:prSet presAssocID="{9114943A-D654-AF42-B03C-334074E4DD62}" presName="thickLine" presStyleLbl="alignNode1" presStyleIdx="2" presStyleCnt="3"/>
      <dgm:spPr/>
    </dgm:pt>
    <dgm:pt modelId="{44A35331-96A8-A742-8ACD-32C718520026}" type="pres">
      <dgm:prSet presAssocID="{9114943A-D654-AF42-B03C-334074E4DD62}" presName="horz1" presStyleCnt="0"/>
      <dgm:spPr/>
    </dgm:pt>
    <dgm:pt modelId="{2C739952-146D-3341-9739-7728C87A6C31}" type="pres">
      <dgm:prSet presAssocID="{9114943A-D654-AF42-B03C-334074E4DD62}" presName="tx1" presStyleLbl="revTx" presStyleIdx="2" presStyleCnt="3"/>
      <dgm:spPr/>
    </dgm:pt>
    <dgm:pt modelId="{CF0CEFB4-56C6-304E-88CF-708E73B252E5}" type="pres">
      <dgm:prSet presAssocID="{9114943A-D654-AF42-B03C-334074E4DD62}" presName="vert1" presStyleCnt="0"/>
      <dgm:spPr/>
    </dgm:pt>
  </dgm:ptLst>
  <dgm:cxnLst>
    <dgm:cxn modelId="{A180EC1B-EEF3-184F-896F-1857A1F4E184}" srcId="{2DE49D0C-C311-DD43-8C2B-7C58A733AC3F}" destId="{9114943A-D654-AF42-B03C-334074E4DD62}" srcOrd="2" destOrd="0" parTransId="{BA9A4FCA-9637-674A-9E84-2C9FE7978CE8}" sibTransId="{7A12034D-829B-D945-93A2-4051BA9FF259}"/>
    <dgm:cxn modelId="{0233C92A-8789-0D45-B551-64F9C003D7CB}" srcId="{2DE49D0C-C311-DD43-8C2B-7C58A733AC3F}" destId="{01327D4C-E598-C240-83F0-24AA9031A67B}" srcOrd="0" destOrd="0" parTransId="{F9D1A444-1C86-0443-AA5C-65AEDA60BA23}" sibTransId="{004A5A98-3BA3-6A4E-9C4F-F3C188FC4D88}"/>
    <dgm:cxn modelId="{5B290637-64D3-FA43-85B4-89877B60D8FA}" type="presOf" srcId="{2DE49D0C-C311-DD43-8C2B-7C58A733AC3F}" destId="{E051775C-69A0-6546-A4DF-EB1364BFC9F1}" srcOrd="0" destOrd="0" presId="urn:microsoft.com/office/officeart/2008/layout/LinedList"/>
    <dgm:cxn modelId="{2E065C3B-D56B-934F-BAC5-49C3A6299F08}" srcId="{2DE49D0C-C311-DD43-8C2B-7C58A733AC3F}" destId="{6BAC971A-3229-2243-AA40-458AF73F7EDE}" srcOrd="1" destOrd="0" parTransId="{882080ED-A171-EF42-A79A-EFBBD5BA3899}" sibTransId="{E72DE9F2-1271-F14B-9CAB-F507E061C182}"/>
    <dgm:cxn modelId="{CF7D2B3F-16AE-FC45-8DEA-BAF20083CF11}" type="presOf" srcId="{01327D4C-E598-C240-83F0-24AA9031A67B}" destId="{56BB03E7-E5DE-B14D-9137-014076C04B7B}" srcOrd="0" destOrd="0" presId="urn:microsoft.com/office/officeart/2008/layout/LinedList"/>
    <dgm:cxn modelId="{7737F48B-8476-6242-800E-835604E75F34}" type="presOf" srcId="{6BAC971A-3229-2243-AA40-458AF73F7EDE}" destId="{26A648C2-F4F4-C34B-B88C-9214A7FDF158}" srcOrd="0" destOrd="0" presId="urn:microsoft.com/office/officeart/2008/layout/LinedList"/>
    <dgm:cxn modelId="{57A59E97-163E-5E40-8E01-C3B94EFBFF0B}" type="presOf" srcId="{9114943A-D654-AF42-B03C-334074E4DD62}" destId="{2C739952-146D-3341-9739-7728C87A6C31}" srcOrd="0" destOrd="0" presId="urn:microsoft.com/office/officeart/2008/layout/LinedList"/>
    <dgm:cxn modelId="{EC405A62-7836-0F40-B902-6E46BAA258A5}" type="presParOf" srcId="{E051775C-69A0-6546-A4DF-EB1364BFC9F1}" destId="{7A7CEC8B-9AA6-4F48-B339-E3DD94AB4429}" srcOrd="0" destOrd="0" presId="urn:microsoft.com/office/officeart/2008/layout/LinedList"/>
    <dgm:cxn modelId="{36F93DF9-70E2-954A-A33E-386678EF7671}" type="presParOf" srcId="{E051775C-69A0-6546-A4DF-EB1364BFC9F1}" destId="{ED8171A7-95CF-EB4F-885C-13B225506055}" srcOrd="1" destOrd="0" presId="urn:microsoft.com/office/officeart/2008/layout/LinedList"/>
    <dgm:cxn modelId="{B9368CE5-AE0E-0346-9623-D15B0D40C409}" type="presParOf" srcId="{ED8171A7-95CF-EB4F-885C-13B225506055}" destId="{56BB03E7-E5DE-B14D-9137-014076C04B7B}" srcOrd="0" destOrd="0" presId="urn:microsoft.com/office/officeart/2008/layout/LinedList"/>
    <dgm:cxn modelId="{C67F3983-9A82-8440-BBC9-6B4A7F1E0804}" type="presParOf" srcId="{ED8171A7-95CF-EB4F-885C-13B225506055}" destId="{2850D502-4BF5-8043-9393-69EA45BE0F0F}" srcOrd="1" destOrd="0" presId="urn:microsoft.com/office/officeart/2008/layout/LinedList"/>
    <dgm:cxn modelId="{40E33DA3-EAA4-6A44-AB96-CB037E0EB949}" type="presParOf" srcId="{E051775C-69A0-6546-A4DF-EB1364BFC9F1}" destId="{C1CF3ACE-5254-E043-9492-DFB0F27DF1E3}" srcOrd="2" destOrd="0" presId="urn:microsoft.com/office/officeart/2008/layout/LinedList"/>
    <dgm:cxn modelId="{1A1A278B-E6E7-3C4F-9A81-9244E5399EE1}" type="presParOf" srcId="{E051775C-69A0-6546-A4DF-EB1364BFC9F1}" destId="{99B0091C-08F9-1047-985B-5A949558A22D}" srcOrd="3" destOrd="0" presId="urn:microsoft.com/office/officeart/2008/layout/LinedList"/>
    <dgm:cxn modelId="{3726E493-5A89-D447-8484-EA0415011957}" type="presParOf" srcId="{99B0091C-08F9-1047-985B-5A949558A22D}" destId="{26A648C2-F4F4-C34B-B88C-9214A7FDF158}" srcOrd="0" destOrd="0" presId="urn:microsoft.com/office/officeart/2008/layout/LinedList"/>
    <dgm:cxn modelId="{46B578DE-3853-CE45-9435-F29520D6941D}" type="presParOf" srcId="{99B0091C-08F9-1047-985B-5A949558A22D}" destId="{45E14459-D694-2047-8A7F-9CBE525D53E9}" srcOrd="1" destOrd="0" presId="urn:microsoft.com/office/officeart/2008/layout/LinedList"/>
    <dgm:cxn modelId="{17A6EBC2-19FA-2B4A-9693-81D9DCB2F39B}" type="presParOf" srcId="{E051775C-69A0-6546-A4DF-EB1364BFC9F1}" destId="{58FB32F7-4240-6348-972C-B329917C68A6}" srcOrd="4" destOrd="0" presId="urn:microsoft.com/office/officeart/2008/layout/LinedList"/>
    <dgm:cxn modelId="{E299B486-4AA5-9346-970F-102EEDA3FA9D}" type="presParOf" srcId="{E051775C-69A0-6546-A4DF-EB1364BFC9F1}" destId="{44A35331-96A8-A742-8ACD-32C718520026}" srcOrd="5" destOrd="0" presId="urn:microsoft.com/office/officeart/2008/layout/LinedList"/>
    <dgm:cxn modelId="{B2D1895E-60FC-BA43-80CF-D32A59707D67}" type="presParOf" srcId="{44A35331-96A8-A742-8ACD-32C718520026}" destId="{2C739952-146D-3341-9739-7728C87A6C31}" srcOrd="0" destOrd="0" presId="urn:microsoft.com/office/officeart/2008/layout/LinedList"/>
    <dgm:cxn modelId="{24E80411-47C5-CD47-B648-0EA8E02D171B}" type="presParOf" srcId="{44A35331-96A8-A742-8ACD-32C718520026}" destId="{CF0CEFB4-56C6-304E-88CF-708E73B252E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111C21F-2CC3-7144-8BF3-BE9154EAD776}" type="doc">
      <dgm:prSet loTypeId="urn:microsoft.com/office/officeart/2008/layout/LinedList" loCatId="list" qsTypeId="urn:microsoft.com/office/officeart/2005/8/quickstyle/simple1#51" qsCatId="simple" csTypeId="urn:microsoft.com/office/officeart/2005/8/colors/accent0_3#5" csCatId="mainScheme" phldr="1"/>
      <dgm:spPr/>
      <dgm:t>
        <a:bodyPr/>
        <a:lstStyle/>
        <a:p>
          <a:endParaRPr lang="zh-CN" altLang="en-US"/>
        </a:p>
      </dgm:t>
    </dgm:pt>
    <dgm:pt modelId="{C1A9AED8-C9F3-2148-B9A0-B1053A54A8EE}">
      <dgm:prSet phldrT="[文本]"/>
      <dgm:spPr/>
      <dgm:t>
        <a:bodyPr/>
        <a:lstStyle/>
        <a:p>
          <a:r>
            <a:rPr lang="en-US" altLang="zh-CN" dirty="0">
              <a:latin typeface="FangSong" panose="02010609060101010101" pitchFamily="49" charset="-122"/>
              <a:ea typeface="FangSong" panose="02010609060101010101" pitchFamily="49" charset="-122"/>
            </a:rPr>
            <a:t>1.</a:t>
          </a:r>
          <a:r>
            <a:rPr lang="zh-CN" altLang="en-US" dirty="0">
              <a:latin typeface="FangSong" panose="02010609060101010101" pitchFamily="49" charset="-122"/>
              <a:ea typeface="FangSong" panose="02010609060101010101" pitchFamily="49" charset="-122"/>
            </a:rPr>
            <a:t>收入现值</a:t>
          </a:r>
          <a:r>
            <a:rPr lang="en-US" altLang="zh-CN" dirty="0">
              <a:latin typeface="FangSong" panose="02010609060101010101" pitchFamily="49" charset="-122"/>
              <a:ea typeface="FangSong" panose="02010609060101010101" pitchFamily="49" charset="-122"/>
            </a:rPr>
            <a:t>=30/</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8%-2%</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1+2%</a:t>
          </a:r>
          <a:r>
            <a:rPr lang="zh-CN" altLang="en-US" dirty="0">
              <a:latin typeface="FangSong" panose="02010609060101010101" pitchFamily="49" charset="-122"/>
              <a:ea typeface="FangSong" panose="02010609060101010101" pitchFamily="49" charset="-122"/>
            </a:rPr>
            <a:t>）</a:t>
          </a:r>
          <a:r>
            <a:rPr lang="en-US" altLang="zh-CN" baseline="30000" dirty="0">
              <a:latin typeface="FangSong" panose="02010609060101010101" pitchFamily="49" charset="-122"/>
              <a:ea typeface="FangSong" panose="02010609060101010101" pitchFamily="49" charset="-122"/>
            </a:rPr>
            <a:t>30</a:t>
          </a:r>
          <a:r>
            <a:rPr lang="en-US" altLang="zh-CN" dirty="0">
              <a:latin typeface="FangSong" panose="02010609060101010101" pitchFamily="49" charset="-122"/>
              <a:ea typeface="FangSong" panose="02010609060101010101" pitchFamily="49" charset="-122"/>
            </a:rPr>
            <a:t>/</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1+8%</a:t>
          </a:r>
          <a:r>
            <a:rPr lang="zh-CN" altLang="en-US" dirty="0">
              <a:latin typeface="FangSong" panose="02010609060101010101" pitchFamily="49" charset="-122"/>
              <a:ea typeface="FangSong" panose="02010609060101010101" pitchFamily="49" charset="-122"/>
            </a:rPr>
            <a:t>）</a:t>
          </a:r>
          <a:r>
            <a:rPr lang="en-US" altLang="zh-CN" baseline="30000" dirty="0">
              <a:latin typeface="FangSong" panose="02010609060101010101" pitchFamily="49" charset="-122"/>
              <a:ea typeface="FangSong" panose="02010609060101010101" pitchFamily="49" charset="-122"/>
            </a:rPr>
            <a:t>30</a:t>
          </a:r>
          <a:r>
            <a:rPr lang="en-US" altLang="zh-CN" dirty="0">
              <a:latin typeface="FangSong" panose="02010609060101010101" pitchFamily="49" charset="-122"/>
              <a:ea typeface="FangSong" panose="02010609060101010101" pitchFamily="49" charset="-122"/>
            </a:rPr>
            <a:t>]=410</a:t>
          </a:r>
          <a:r>
            <a:rPr lang="zh-CN" altLang="en-US" dirty="0">
              <a:latin typeface="FangSong" panose="02010609060101010101" pitchFamily="49" charset="-122"/>
              <a:ea typeface="FangSong" panose="02010609060101010101" pitchFamily="49" charset="-122"/>
            </a:rPr>
            <a:t>万元</a:t>
          </a:r>
        </a:p>
      </dgm:t>
    </dgm:pt>
    <dgm:pt modelId="{72BD70FB-2C67-804F-AD43-EA1466246237}" type="parTrans" cxnId="{68BB8EAB-49C8-184C-9033-048858EB2520}">
      <dgm:prSet/>
      <dgm:spPr/>
      <dgm:t>
        <a:bodyPr/>
        <a:lstStyle/>
        <a:p>
          <a:endParaRPr lang="zh-CN" altLang="en-US">
            <a:latin typeface="FangSong" panose="02010609060101010101" pitchFamily="49" charset="-122"/>
            <a:ea typeface="FangSong" panose="02010609060101010101" pitchFamily="49" charset="-122"/>
          </a:endParaRPr>
        </a:p>
      </dgm:t>
    </dgm:pt>
    <dgm:pt modelId="{55B6594A-840B-F846-8504-D95EA410F10D}" type="sibTrans" cxnId="{68BB8EAB-49C8-184C-9033-048858EB2520}">
      <dgm:prSet/>
      <dgm:spPr/>
      <dgm:t>
        <a:bodyPr/>
        <a:lstStyle/>
        <a:p>
          <a:endParaRPr lang="zh-CN" altLang="en-US">
            <a:latin typeface="FangSong" panose="02010609060101010101" pitchFamily="49" charset="-122"/>
            <a:ea typeface="FangSong" panose="02010609060101010101" pitchFamily="49" charset="-122"/>
          </a:endParaRPr>
        </a:p>
      </dgm:t>
    </dgm:pt>
    <dgm:pt modelId="{BEABBEC4-2AC4-D145-A352-CBF7F53B7E4E}">
      <dgm:prSet phldrT="[文本]"/>
      <dgm:spPr/>
      <dgm:t>
        <a:bodyPr/>
        <a:lstStyle/>
        <a:p>
          <a:r>
            <a:rPr lang="en-US" altLang="zh-CN" dirty="0">
              <a:latin typeface="FangSong" panose="02010609060101010101" pitchFamily="49" charset="-122"/>
              <a:ea typeface="FangSong" panose="02010609060101010101" pitchFamily="49" charset="-122"/>
            </a:rPr>
            <a:t>2.</a:t>
          </a:r>
          <a:r>
            <a:rPr lang="zh-CN" altLang="en-US" dirty="0">
              <a:latin typeface="FangSong" panose="02010609060101010101" pitchFamily="49" charset="-122"/>
              <a:ea typeface="FangSong" panose="02010609060101010101" pitchFamily="49" charset="-122"/>
            </a:rPr>
            <a:t>费用现值</a:t>
          </a:r>
          <a:r>
            <a:rPr lang="en-US" altLang="zh-CN" dirty="0">
              <a:latin typeface="FangSong" panose="02010609060101010101" pitchFamily="49" charset="-122"/>
              <a:ea typeface="FangSong" panose="02010609060101010101" pitchFamily="49" charset="-122"/>
            </a:rPr>
            <a:t>=12/</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8%-1.5%</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1+1.5%</a:t>
          </a:r>
          <a:r>
            <a:rPr lang="zh-CN" altLang="en-US" dirty="0">
              <a:latin typeface="FangSong" panose="02010609060101010101" pitchFamily="49" charset="-122"/>
              <a:ea typeface="FangSong" panose="02010609060101010101" pitchFamily="49" charset="-122"/>
            </a:rPr>
            <a:t>）</a:t>
          </a:r>
          <a:r>
            <a:rPr lang="en-US" altLang="zh-CN" baseline="30000" dirty="0">
              <a:latin typeface="FangSong" panose="02010609060101010101" pitchFamily="49" charset="-122"/>
              <a:ea typeface="FangSong" panose="02010609060101010101" pitchFamily="49" charset="-122"/>
            </a:rPr>
            <a:t>30</a:t>
          </a:r>
          <a:r>
            <a:rPr lang="en-US" altLang="zh-CN" dirty="0">
              <a:latin typeface="FangSong" panose="02010609060101010101" pitchFamily="49" charset="-122"/>
              <a:ea typeface="FangSong" panose="02010609060101010101" pitchFamily="49" charset="-122"/>
            </a:rPr>
            <a:t>/</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1+8%</a:t>
          </a:r>
          <a:r>
            <a:rPr lang="zh-CN" altLang="en-US" dirty="0">
              <a:latin typeface="FangSong" panose="02010609060101010101" pitchFamily="49" charset="-122"/>
              <a:ea typeface="FangSong" panose="02010609060101010101" pitchFamily="49" charset="-122"/>
            </a:rPr>
            <a:t>）</a:t>
          </a:r>
          <a:r>
            <a:rPr lang="en-US" altLang="zh-CN" baseline="30000" dirty="0">
              <a:latin typeface="FangSong" panose="02010609060101010101" pitchFamily="49" charset="-122"/>
              <a:ea typeface="FangSong" panose="02010609060101010101" pitchFamily="49" charset="-122"/>
            </a:rPr>
            <a:t>30</a:t>
          </a:r>
          <a:r>
            <a:rPr lang="en-US" altLang="zh-CN" dirty="0">
              <a:latin typeface="FangSong" panose="02010609060101010101" pitchFamily="49" charset="-122"/>
              <a:ea typeface="FangSong" panose="02010609060101010101" pitchFamily="49" charset="-122"/>
            </a:rPr>
            <a:t>]=183.30</a:t>
          </a:r>
          <a:r>
            <a:rPr lang="zh-CN" altLang="en-US" dirty="0">
              <a:latin typeface="FangSong" panose="02010609060101010101" pitchFamily="49" charset="-122"/>
              <a:ea typeface="FangSong" panose="02010609060101010101" pitchFamily="49" charset="-122"/>
            </a:rPr>
            <a:t>万元</a:t>
          </a:r>
        </a:p>
      </dgm:t>
    </dgm:pt>
    <dgm:pt modelId="{972D11DF-D6DF-DB48-9264-375F0B503977}" type="parTrans" cxnId="{D1D6646B-D417-6D4D-964E-B1527E395691}">
      <dgm:prSet/>
      <dgm:spPr/>
      <dgm:t>
        <a:bodyPr/>
        <a:lstStyle/>
        <a:p>
          <a:endParaRPr lang="zh-CN" altLang="en-US">
            <a:latin typeface="FangSong" panose="02010609060101010101" pitchFamily="49" charset="-122"/>
            <a:ea typeface="FangSong" panose="02010609060101010101" pitchFamily="49" charset="-122"/>
          </a:endParaRPr>
        </a:p>
      </dgm:t>
    </dgm:pt>
    <dgm:pt modelId="{B7753E22-768E-4448-A685-63BBCCE31E34}" type="sibTrans" cxnId="{D1D6646B-D417-6D4D-964E-B1527E395691}">
      <dgm:prSet/>
      <dgm:spPr/>
      <dgm:t>
        <a:bodyPr/>
        <a:lstStyle/>
        <a:p>
          <a:endParaRPr lang="zh-CN" altLang="en-US">
            <a:latin typeface="FangSong" panose="02010609060101010101" pitchFamily="49" charset="-122"/>
            <a:ea typeface="FangSong" panose="02010609060101010101" pitchFamily="49" charset="-122"/>
          </a:endParaRPr>
        </a:p>
      </dgm:t>
    </dgm:pt>
    <dgm:pt modelId="{9ADE9F8D-1500-9046-98A9-46E21B242FE8}">
      <dgm:prSet phldrT="[文本]"/>
      <dgm:spPr/>
      <dgm:t>
        <a:bodyPr/>
        <a:lstStyle/>
        <a:p>
          <a:r>
            <a:rPr lang="en-US" altLang="zh-CN" dirty="0">
              <a:latin typeface="FangSong" panose="02010609060101010101" pitchFamily="49" charset="-122"/>
              <a:ea typeface="FangSong" panose="02010609060101010101" pitchFamily="49" charset="-122"/>
            </a:rPr>
            <a:t>3.</a:t>
          </a:r>
          <a:r>
            <a:rPr lang="zh-CN" altLang="en-US" dirty="0">
              <a:latin typeface="FangSong" panose="02010609060101010101" pitchFamily="49" charset="-122"/>
              <a:ea typeface="FangSong" panose="02010609060101010101" pitchFamily="49" charset="-122"/>
            </a:rPr>
            <a:t>房地产价值</a:t>
          </a:r>
          <a:r>
            <a:rPr lang="en-US" altLang="zh-CN" dirty="0">
              <a:latin typeface="FangSong" panose="02010609060101010101" pitchFamily="49" charset="-122"/>
              <a:ea typeface="FangSong" panose="02010609060101010101" pitchFamily="49" charset="-122"/>
            </a:rPr>
            <a:t>=410-183.30=226.7</a:t>
          </a:r>
          <a:r>
            <a:rPr lang="zh-CN" altLang="en-US" dirty="0">
              <a:latin typeface="FangSong" panose="02010609060101010101" pitchFamily="49" charset="-122"/>
              <a:ea typeface="FangSong" panose="02010609060101010101" pitchFamily="49" charset="-122"/>
            </a:rPr>
            <a:t>万元</a:t>
          </a:r>
        </a:p>
      </dgm:t>
    </dgm:pt>
    <dgm:pt modelId="{8A47CFF2-9FCA-2B49-89D5-81F99E945729}" type="parTrans" cxnId="{D3C46F4C-25D8-7F46-8ABD-983F17AF398B}">
      <dgm:prSet/>
      <dgm:spPr/>
      <dgm:t>
        <a:bodyPr/>
        <a:lstStyle/>
        <a:p>
          <a:endParaRPr lang="zh-CN" altLang="en-US">
            <a:latin typeface="FangSong" panose="02010609060101010101" pitchFamily="49" charset="-122"/>
            <a:ea typeface="FangSong" panose="02010609060101010101" pitchFamily="49" charset="-122"/>
          </a:endParaRPr>
        </a:p>
      </dgm:t>
    </dgm:pt>
    <dgm:pt modelId="{285A91D8-CCB8-9A4D-9C5E-09C2BD0EBDC5}" type="sibTrans" cxnId="{D3C46F4C-25D8-7F46-8ABD-983F17AF398B}">
      <dgm:prSet/>
      <dgm:spPr/>
      <dgm:t>
        <a:bodyPr/>
        <a:lstStyle/>
        <a:p>
          <a:endParaRPr lang="zh-CN" altLang="en-US">
            <a:latin typeface="FangSong" panose="02010609060101010101" pitchFamily="49" charset="-122"/>
            <a:ea typeface="FangSong" panose="02010609060101010101" pitchFamily="49" charset="-122"/>
          </a:endParaRPr>
        </a:p>
      </dgm:t>
    </dgm:pt>
    <dgm:pt modelId="{B60D4839-DA89-3245-95F0-8960F3924995}" type="pres">
      <dgm:prSet presAssocID="{D111C21F-2CC3-7144-8BF3-BE9154EAD776}" presName="vert0" presStyleCnt="0">
        <dgm:presLayoutVars>
          <dgm:dir/>
          <dgm:animOne val="branch"/>
          <dgm:animLvl val="lvl"/>
        </dgm:presLayoutVars>
      </dgm:prSet>
      <dgm:spPr/>
    </dgm:pt>
    <dgm:pt modelId="{AFB170DB-404F-7E4F-96AB-3F1DFBA21819}" type="pres">
      <dgm:prSet presAssocID="{C1A9AED8-C9F3-2148-B9A0-B1053A54A8EE}" presName="thickLine" presStyleLbl="alignNode1" presStyleIdx="0" presStyleCnt="3"/>
      <dgm:spPr/>
    </dgm:pt>
    <dgm:pt modelId="{242BADE4-17A6-2945-BCB1-5BA45DE32CC5}" type="pres">
      <dgm:prSet presAssocID="{C1A9AED8-C9F3-2148-B9A0-B1053A54A8EE}" presName="horz1" presStyleCnt="0"/>
      <dgm:spPr/>
    </dgm:pt>
    <dgm:pt modelId="{1F74F5CD-B3C6-9649-9906-D5C51F3AF5D9}" type="pres">
      <dgm:prSet presAssocID="{C1A9AED8-C9F3-2148-B9A0-B1053A54A8EE}" presName="tx1" presStyleLbl="revTx" presStyleIdx="0" presStyleCnt="3"/>
      <dgm:spPr/>
    </dgm:pt>
    <dgm:pt modelId="{6800EEC5-2997-A34F-830F-574E2977D2D7}" type="pres">
      <dgm:prSet presAssocID="{C1A9AED8-C9F3-2148-B9A0-B1053A54A8EE}" presName="vert1" presStyleCnt="0"/>
      <dgm:spPr/>
    </dgm:pt>
    <dgm:pt modelId="{A3DAE141-6952-3E4F-B055-27F09D3CC763}" type="pres">
      <dgm:prSet presAssocID="{BEABBEC4-2AC4-D145-A352-CBF7F53B7E4E}" presName="thickLine" presStyleLbl="alignNode1" presStyleIdx="1" presStyleCnt="3"/>
      <dgm:spPr/>
    </dgm:pt>
    <dgm:pt modelId="{4BB94678-E2D1-6E4F-B4D1-B71A20D2DA46}" type="pres">
      <dgm:prSet presAssocID="{BEABBEC4-2AC4-D145-A352-CBF7F53B7E4E}" presName="horz1" presStyleCnt="0"/>
      <dgm:spPr/>
    </dgm:pt>
    <dgm:pt modelId="{10409EAB-51AF-0542-B047-44AC7FDD77A1}" type="pres">
      <dgm:prSet presAssocID="{BEABBEC4-2AC4-D145-A352-CBF7F53B7E4E}" presName="tx1" presStyleLbl="revTx" presStyleIdx="1" presStyleCnt="3"/>
      <dgm:spPr/>
    </dgm:pt>
    <dgm:pt modelId="{BDAD58B8-2468-D142-8350-761F41838D13}" type="pres">
      <dgm:prSet presAssocID="{BEABBEC4-2AC4-D145-A352-CBF7F53B7E4E}" presName="vert1" presStyleCnt="0"/>
      <dgm:spPr/>
    </dgm:pt>
    <dgm:pt modelId="{1DCC31EE-E15D-9348-A1EC-B361CE5F145B}" type="pres">
      <dgm:prSet presAssocID="{9ADE9F8D-1500-9046-98A9-46E21B242FE8}" presName="thickLine" presStyleLbl="alignNode1" presStyleIdx="2" presStyleCnt="3"/>
      <dgm:spPr/>
    </dgm:pt>
    <dgm:pt modelId="{BE337AF2-7B0E-2B4B-890C-33790C93E7DF}" type="pres">
      <dgm:prSet presAssocID="{9ADE9F8D-1500-9046-98A9-46E21B242FE8}" presName="horz1" presStyleCnt="0"/>
      <dgm:spPr/>
    </dgm:pt>
    <dgm:pt modelId="{AB2E83DB-FB4B-3C49-B228-11386A17013B}" type="pres">
      <dgm:prSet presAssocID="{9ADE9F8D-1500-9046-98A9-46E21B242FE8}" presName="tx1" presStyleLbl="revTx" presStyleIdx="2" presStyleCnt="3"/>
      <dgm:spPr/>
    </dgm:pt>
    <dgm:pt modelId="{40C78004-ECD4-3A4B-BE7C-A0211BA47541}" type="pres">
      <dgm:prSet presAssocID="{9ADE9F8D-1500-9046-98A9-46E21B242FE8}" presName="vert1" presStyleCnt="0"/>
      <dgm:spPr/>
    </dgm:pt>
  </dgm:ptLst>
  <dgm:cxnLst>
    <dgm:cxn modelId="{D0FB6537-C84F-184E-8479-94F0F295F0B0}" type="presOf" srcId="{9ADE9F8D-1500-9046-98A9-46E21B242FE8}" destId="{AB2E83DB-FB4B-3C49-B228-11386A17013B}" srcOrd="0" destOrd="0" presId="urn:microsoft.com/office/officeart/2008/layout/LinedList"/>
    <dgm:cxn modelId="{D3C46F4C-25D8-7F46-8ABD-983F17AF398B}" srcId="{D111C21F-2CC3-7144-8BF3-BE9154EAD776}" destId="{9ADE9F8D-1500-9046-98A9-46E21B242FE8}" srcOrd="2" destOrd="0" parTransId="{8A47CFF2-9FCA-2B49-89D5-81F99E945729}" sibTransId="{285A91D8-CCB8-9A4D-9C5E-09C2BD0EBDC5}"/>
    <dgm:cxn modelId="{D1D6646B-D417-6D4D-964E-B1527E395691}" srcId="{D111C21F-2CC3-7144-8BF3-BE9154EAD776}" destId="{BEABBEC4-2AC4-D145-A352-CBF7F53B7E4E}" srcOrd="1" destOrd="0" parTransId="{972D11DF-D6DF-DB48-9264-375F0B503977}" sibTransId="{B7753E22-768E-4448-A685-63BBCCE31E34}"/>
    <dgm:cxn modelId="{DCC15380-B94E-D849-88BC-EA884455964E}" type="presOf" srcId="{D111C21F-2CC3-7144-8BF3-BE9154EAD776}" destId="{B60D4839-DA89-3245-95F0-8960F3924995}" srcOrd="0" destOrd="0" presId="urn:microsoft.com/office/officeart/2008/layout/LinedList"/>
    <dgm:cxn modelId="{A999DA8D-AC32-744F-A549-E913297D421F}" type="presOf" srcId="{BEABBEC4-2AC4-D145-A352-CBF7F53B7E4E}" destId="{10409EAB-51AF-0542-B047-44AC7FDD77A1}" srcOrd="0" destOrd="0" presId="urn:microsoft.com/office/officeart/2008/layout/LinedList"/>
    <dgm:cxn modelId="{512AF3A0-142F-CD40-A43F-4562E8151CCB}" type="presOf" srcId="{C1A9AED8-C9F3-2148-B9A0-B1053A54A8EE}" destId="{1F74F5CD-B3C6-9649-9906-D5C51F3AF5D9}" srcOrd="0" destOrd="0" presId="urn:microsoft.com/office/officeart/2008/layout/LinedList"/>
    <dgm:cxn modelId="{68BB8EAB-49C8-184C-9033-048858EB2520}" srcId="{D111C21F-2CC3-7144-8BF3-BE9154EAD776}" destId="{C1A9AED8-C9F3-2148-B9A0-B1053A54A8EE}" srcOrd="0" destOrd="0" parTransId="{72BD70FB-2C67-804F-AD43-EA1466246237}" sibTransId="{55B6594A-840B-F846-8504-D95EA410F10D}"/>
    <dgm:cxn modelId="{8D2D945F-FF56-2043-9002-2EEFEBCADEBA}" type="presParOf" srcId="{B60D4839-DA89-3245-95F0-8960F3924995}" destId="{AFB170DB-404F-7E4F-96AB-3F1DFBA21819}" srcOrd="0" destOrd="0" presId="urn:microsoft.com/office/officeart/2008/layout/LinedList"/>
    <dgm:cxn modelId="{57BFCEF6-C493-1C43-972C-5E251A9DA373}" type="presParOf" srcId="{B60D4839-DA89-3245-95F0-8960F3924995}" destId="{242BADE4-17A6-2945-BCB1-5BA45DE32CC5}" srcOrd="1" destOrd="0" presId="urn:microsoft.com/office/officeart/2008/layout/LinedList"/>
    <dgm:cxn modelId="{07924707-8294-8F48-A827-534D8E23C471}" type="presParOf" srcId="{242BADE4-17A6-2945-BCB1-5BA45DE32CC5}" destId="{1F74F5CD-B3C6-9649-9906-D5C51F3AF5D9}" srcOrd="0" destOrd="0" presId="urn:microsoft.com/office/officeart/2008/layout/LinedList"/>
    <dgm:cxn modelId="{D7F94F84-4DDD-9342-A236-6CC3174DEC58}" type="presParOf" srcId="{242BADE4-17A6-2945-BCB1-5BA45DE32CC5}" destId="{6800EEC5-2997-A34F-830F-574E2977D2D7}" srcOrd="1" destOrd="0" presId="urn:microsoft.com/office/officeart/2008/layout/LinedList"/>
    <dgm:cxn modelId="{153B0F76-8138-6B43-A5A7-B22A376789C5}" type="presParOf" srcId="{B60D4839-DA89-3245-95F0-8960F3924995}" destId="{A3DAE141-6952-3E4F-B055-27F09D3CC763}" srcOrd="2" destOrd="0" presId="urn:microsoft.com/office/officeart/2008/layout/LinedList"/>
    <dgm:cxn modelId="{AA9999ED-C6FF-8A4C-BA2B-0729A0C9E2F0}" type="presParOf" srcId="{B60D4839-DA89-3245-95F0-8960F3924995}" destId="{4BB94678-E2D1-6E4F-B4D1-B71A20D2DA46}" srcOrd="3" destOrd="0" presId="urn:microsoft.com/office/officeart/2008/layout/LinedList"/>
    <dgm:cxn modelId="{3D5C6C0B-AC81-AB44-A211-0EA0B4DC5272}" type="presParOf" srcId="{4BB94678-E2D1-6E4F-B4D1-B71A20D2DA46}" destId="{10409EAB-51AF-0542-B047-44AC7FDD77A1}" srcOrd="0" destOrd="0" presId="urn:microsoft.com/office/officeart/2008/layout/LinedList"/>
    <dgm:cxn modelId="{B377555D-1171-EA40-AF80-43028BC2BAAA}" type="presParOf" srcId="{4BB94678-E2D1-6E4F-B4D1-B71A20D2DA46}" destId="{BDAD58B8-2468-D142-8350-761F41838D13}" srcOrd="1" destOrd="0" presId="urn:microsoft.com/office/officeart/2008/layout/LinedList"/>
    <dgm:cxn modelId="{250B3A09-2A1F-DD43-82B3-D1C7A3B9907E}" type="presParOf" srcId="{B60D4839-DA89-3245-95F0-8960F3924995}" destId="{1DCC31EE-E15D-9348-A1EC-B361CE5F145B}" srcOrd="4" destOrd="0" presId="urn:microsoft.com/office/officeart/2008/layout/LinedList"/>
    <dgm:cxn modelId="{5B47371C-E957-D64B-87FF-F0BBC3B20782}" type="presParOf" srcId="{B60D4839-DA89-3245-95F0-8960F3924995}" destId="{BE337AF2-7B0E-2B4B-890C-33790C93E7DF}" srcOrd="5" destOrd="0" presId="urn:microsoft.com/office/officeart/2008/layout/LinedList"/>
    <dgm:cxn modelId="{063254EF-5BA9-A245-B1ED-49322B6814B5}" type="presParOf" srcId="{BE337AF2-7B0E-2B4B-890C-33790C93E7DF}" destId="{AB2E83DB-FB4B-3C49-B228-11386A17013B}" srcOrd="0" destOrd="0" presId="urn:microsoft.com/office/officeart/2008/layout/LinedList"/>
    <dgm:cxn modelId="{FB114791-B505-0149-A981-D5A1126BEBCA}" type="presParOf" srcId="{BE337AF2-7B0E-2B4B-890C-33790C93E7DF}" destId="{40C78004-ECD4-3A4B-BE7C-A0211BA4754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76C5BBF-3724-934F-96DC-3152E68CAA78}" type="doc">
      <dgm:prSet loTypeId="urn:microsoft.com/office/officeart/2008/layout/LinedList" loCatId="list" qsTypeId="urn:microsoft.com/office/officeart/2005/8/quickstyle/simple1#52" qsCatId="simple" csTypeId="urn:microsoft.com/office/officeart/2005/8/colors/accent0_3#6" csCatId="mainScheme" phldr="1"/>
      <dgm:spPr/>
      <dgm:t>
        <a:bodyPr/>
        <a:lstStyle/>
        <a:p>
          <a:endParaRPr lang="zh-CN" altLang="en-US"/>
        </a:p>
      </dgm:t>
    </dgm:pt>
    <dgm:pt modelId="{5214CFF5-6699-AB43-9305-C6CDEF90243A}">
      <dgm:prSet phldrT="[文本]"/>
      <dgm:spPr/>
      <dgm:t>
        <a:bodyPr/>
        <a:lstStyle/>
        <a:p>
          <a:r>
            <a:rPr lang="en-US" altLang="zh-CN" dirty="0"/>
            <a:t>1.</a:t>
          </a:r>
          <a:r>
            <a:rPr lang="zh-CN" altLang="en-US" dirty="0"/>
            <a:t>分析：该项目为分段收益，其中前</a:t>
          </a:r>
          <a:r>
            <a:rPr lang="en-US" altLang="zh-CN" dirty="0"/>
            <a:t>5</a:t>
          </a:r>
          <a:r>
            <a:rPr lang="zh-CN" altLang="en-US" dirty="0"/>
            <a:t>年收益每年变化，第</a:t>
          </a:r>
          <a:r>
            <a:rPr lang="en-US" altLang="zh-CN" dirty="0"/>
            <a:t>6</a:t>
          </a:r>
          <a:r>
            <a:rPr lang="zh-CN" altLang="en-US" dirty="0"/>
            <a:t>年开始收益不变。收益不变的期数为</a:t>
          </a:r>
          <a:r>
            <a:rPr lang="en-US" altLang="zh-CN" dirty="0"/>
            <a:t>32-5=27</a:t>
          </a:r>
          <a:r>
            <a:rPr lang="zh-CN" altLang="en-US" dirty="0"/>
            <a:t>年。</a:t>
          </a:r>
        </a:p>
      </dgm:t>
    </dgm:pt>
    <dgm:pt modelId="{6F2C6F89-7E95-4645-B979-77DBC1257A4B}" type="parTrans" cxnId="{A1BB2F4D-7C4E-4242-818C-CEF2FF2AC0C8}">
      <dgm:prSet/>
      <dgm:spPr/>
      <dgm:t>
        <a:bodyPr/>
        <a:lstStyle/>
        <a:p>
          <a:endParaRPr lang="zh-CN" altLang="en-US"/>
        </a:p>
      </dgm:t>
    </dgm:pt>
    <dgm:pt modelId="{917D9E7B-1C5E-EE45-956E-6D68C6061401}" type="sibTrans" cxnId="{A1BB2F4D-7C4E-4242-818C-CEF2FF2AC0C8}">
      <dgm:prSet/>
      <dgm:spPr/>
      <dgm:t>
        <a:bodyPr/>
        <a:lstStyle/>
        <a:p>
          <a:endParaRPr lang="zh-CN" altLang="en-US"/>
        </a:p>
      </dgm:t>
    </dgm:pt>
    <dgm:pt modelId="{BF11E14E-28B6-0B4D-BD24-B6E6FBA682EE}">
      <dgm:prSet phldrT="[文本]"/>
      <dgm:spPr/>
      <dgm:t>
        <a:bodyPr/>
        <a:lstStyle/>
        <a:p>
          <a:r>
            <a:rPr lang="en-US" altLang="zh-CN" dirty="0"/>
            <a:t>2.</a:t>
          </a:r>
          <a:r>
            <a:rPr lang="zh-CN" altLang="en-US" dirty="0"/>
            <a:t>前</a:t>
          </a:r>
          <a:r>
            <a:rPr lang="en-US" altLang="zh-CN" dirty="0"/>
            <a:t>5</a:t>
          </a:r>
          <a:r>
            <a:rPr lang="zh-CN" altLang="en-US" dirty="0"/>
            <a:t>年的收益现值</a:t>
          </a:r>
          <a:r>
            <a:rPr lang="en-US" altLang="zh-CN" dirty="0"/>
            <a:t>=10/</a:t>
          </a:r>
          <a:r>
            <a:rPr lang="zh-CN" altLang="en-US" dirty="0"/>
            <a:t>（</a:t>
          </a:r>
          <a:r>
            <a:rPr lang="en-US" altLang="zh-CN" dirty="0"/>
            <a:t>1+8%</a:t>
          </a:r>
          <a:r>
            <a:rPr lang="zh-CN" altLang="en-US" dirty="0"/>
            <a:t>）</a:t>
          </a:r>
          <a:r>
            <a:rPr lang="en-US" altLang="zh-CN" dirty="0"/>
            <a:t>+11/</a:t>
          </a:r>
          <a:r>
            <a:rPr lang="zh-CN" altLang="en-US" dirty="0"/>
            <a:t>（</a:t>
          </a:r>
          <a:r>
            <a:rPr lang="en-US" altLang="zh-CN" dirty="0"/>
            <a:t>1+8%</a:t>
          </a:r>
          <a:r>
            <a:rPr lang="zh-CN" altLang="en-US" dirty="0"/>
            <a:t>）</a:t>
          </a:r>
          <a:r>
            <a:rPr lang="en-US" altLang="zh-CN" baseline="30000" dirty="0"/>
            <a:t>2</a:t>
          </a:r>
          <a:r>
            <a:rPr lang="en-US" altLang="zh-CN" dirty="0"/>
            <a:t>+13/</a:t>
          </a:r>
          <a:r>
            <a:rPr lang="zh-CN" altLang="en-US" dirty="0"/>
            <a:t>（</a:t>
          </a:r>
          <a:r>
            <a:rPr lang="en-US" altLang="zh-CN" dirty="0"/>
            <a:t>1+8%</a:t>
          </a:r>
          <a:r>
            <a:rPr lang="zh-CN" altLang="en-US" dirty="0"/>
            <a:t>）</a:t>
          </a:r>
          <a:r>
            <a:rPr lang="en-US" altLang="zh-CN" baseline="30000" dirty="0"/>
            <a:t>3</a:t>
          </a:r>
          <a:r>
            <a:rPr lang="en-US" altLang="zh-CN" dirty="0"/>
            <a:t>+16/</a:t>
          </a:r>
          <a:r>
            <a:rPr lang="zh-CN" altLang="en-US" dirty="0"/>
            <a:t>（</a:t>
          </a:r>
          <a:r>
            <a:rPr lang="en-US" altLang="zh-CN" dirty="0"/>
            <a:t>1+8%</a:t>
          </a:r>
          <a:r>
            <a:rPr lang="zh-CN" altLang="en-US" dirty="0"/>
            <a:t>）</a:t>
          </a:r>
          <a:r>
            <a:rPr lang="en-US" altLang="zh-CN" baseline="30000" dirty="0"/>
            <a:t>4</a:t>
          </a:r>
          <a:r>
            <a:rPr lang="en-US" altLang="zh-CN" dirty="0"/>
            <a:t>+18/</a:t>
          </a:r>
          <a:r>
            <a:rPr lang="zh-CN" altLang="en-US" dirty="0"/>
            <a:t>（</a:t>
          </a:r>
          <a:r>
            <a:rPr lang="en-US" altLang="zh-CN" dirty="0"/>
            <a:t>1+8%</a:t>
          </a:r>
          <a:r>
            <a:rPr lang="zh-CN" altLang="en-US" dirty="0"/>
            <a:t>）</a:t>
          </a:r>
          <a:r>
            <a:rPr lang="en-US" altLang="zh-CN" baseline="30000" dirty="0"/>
            <a:t>5</a:t>
          </a:r>
          <a:r>
            <a:rPr lang="en-US" altLang="zh-CN" dirty="0"/>
            <a:t>=42.78</a:t>
          </a:r>
          <a:r>
            <a:rPr lang="zh-CN" altLang="en-US" dirty="0"/>
            <a:t>万元</a:t>
          </a:r>
        </a:p>
      </dgm:t>
    </dgm:pt>
    <dgm:pt modelId="{0DB484DB-0D57-B449-98A6-D4FDDABF396E}" type="parTrans" cxnId="{08B946EA-2191-F74C-959A-09D9B9E6DAB6}">
      <dgm:prSet/>
      <dgm:spPr/>
      <dgm:t>
        <a:bodyPr/>
        <a:lstStyle/>
        <a:p>
          <a:endParaRPr lang="zh-CN" altLang="en-US"/>
        </a:p>
      </dgm:t>
    </dgm:pt>
    <dgm:pt modelId="{4F0ABB90-004E-B544-B85F-17B8C51C32B9}" type="sibTrans" cxnId="{08B946EA-2191-F74C-959A-09D9B9E6DAB6}">
      <dgm:prSet/>
      <dgm:spPr/>
      <dgm:t>
        <a:bodyPr/>
        <a:lstStyle/>
        <a:p>
          <a:endParaRPr lang="zh-CN" altLang="en-US"/>
        </a:p>
      </dgm:t>
    </dgm:pt>
    <dgm:pt modelId="{21DCAB27-15A4-3444-837C-50020EF0865F}">
      <dgm:prSet phldrT="[文本]"/>
      <dgm:spPr/>
      <dgm:t>
        <a:bodyPr/>
        <a:lstStyle/>
        <a:p>
          <a:r>
            <a:rPr lang="en-US" altLang="zh-CN" dirty="0"/>
            <a:t>3.</a:t>
          </a:r>
          <a:r>
            <a:rPr lang="zh-CN" altLang="en-US" dirty="0"/>
            <a:t>第</a:t>
          </a:r>
          <a:r>
            <a:rPr lang="en-US" altLang="zh-CN" dirty="0"/>
            <a:t>6</a:t>
          </a:r>
          <a:r>
            <a:rPr lang="zh-CN" altLang="en-US" dirty="0"/>
            <a:t>年后的收益现值</a:t>
          </a:r>
          <a:r>
            <a:rPr lang="en-US" altLang="zh-CN" dirty="0"/>
            <a:t>=17/8%</a:t>
          </a:r>
          <a:r>
            <a:rPr lang="zh-CN" altLang="en-US" dirty="0"/>
            <a:t>*</a:t>
          </a:r>
          <a:r>
            <a:rPr lang="en-US" altLang="zh-CN" dirty="0"/>
            <a:t>[1-1/</a:t>
          </a:r>
          <a:r>
            <a:rPr lang="zh-CN" altLang="en-US" dirty="0"/>
            <a:t>（</a:t>
          </a:r>
          <a:r>
            <a:rPr lang="en-US" altLang="zh-CN" dirty="0"/>
            <a:t>1+8%</a:t>
          </a:r>
          <a:r>
            <a:rPr lang="zh-CN" altLang="en-US" dirty="0"/>
            <a:t>）</a:t>
          </a:r>
          <a:r>
            <a:rPr lang="en-US" altLang="zh-CN" baseline="30000" dirty="0"/>
            <a:t>27</a:t>
          </a:r>
          <a:r>
            <a:rPr lang="en-US" altLang="zh-CN" dirty="0"/>
            <a:t>]/</a:t>
          </a:r>
          <a:r>
            <a:rPr lang="zh-CN" altLang="en-US" dirty="0"/>
            <a:t>（</a:t>
          </a:r>
          <a:r>
            <a:rPr lang="en-US" altLang="zh-CN" dirty="0"/>
            <a:t>1+8%</a:t>
          </a:r>
          <a:r>
            <a:rPr lang="zh-CN" altLang="en-US" dirty="0"/>
            <a:t>）</a:t>
          </a:r>
          <a:r>
            <a:rPr lang="en-US" altLang="zh-CN" baseline="30000" dirty="0"/>
            <a:t>5</a:t>
          </a:r>
          <a:r>
            <a:rPr lang="en-US" altLang="zh-CN" dirty="0"/>
            <a:t>=126.52</a:t>
          </a:r>
          <a:r>
            <a:rPr lang="zh-CN" altLang="en-US" dirty="0"/>
            <a:t>万元</a:t>
          </a:r>
        </a:p>
      </dgm:t>
    </dgm:pt>
    <dgm:pt modelId="{382AF53E-920E-2F43-AD5E-BBE8AF06278F}" type="parTrans" cxnId="{AAD14E8F-4F76-124F-A1D5-E2923A5ADEB8}">
      <dgm:prSet/>
      <dgm:spPr/>
      <dgm:t>
        <a:bodyPr/>
        <a:lstStyle/>
        <a:p>
          <a:endParaRPr lang="zh-CN" altLang="en-US"/>
        </a:p>
      </dgm:t>
    </dgm:pt>
    <dgm:pt modelId="{20EA1351-33E5-0A45-B418-5BC89EFEB4C2}" type="sibTrans" cxnId="{AAD14E8F-4F76-124F-A1D5-E2923A5ADEB8}">
      <dgm:prSet/>
      <dgm:spPr/>
      <dgm:t>
        <a:bodyPr/>
        <a:lstStyle/>
        <a:p>
          <a:endParaRPr lang="zh-CN" altLang="en-US"/>
        </a:p>
      </dgm:t>
    </dgm:pt>
    <dgm:pt modelId="{320CA9A6-B9CB-4042-8549-69A6FD3A5B23}">
      <dgm:prSet/>
      <dgm:spPr/>
      <dgm:t>
        <a:bodyPr/>
        <a:lstStyle/>
        <a:p>
          <a:r>
            <a:rPr lang="en-US" altLang="zh-CN" dirty="0"/>
            <a:t>4.</a:t>
          </a:r>
          <a:r>
            <a:rPr lang="zh-CN" altLang="en-US" dirty="0"/>
            <a:t>两段合计</a:t>
          </a:r>
          <a:r>
            <a:rPr lang="en-US" altLang="zh-CN" dirty="0"/>
            <a:t>=</a:t>
          </a:r>
          <a:r>
            <a:rPr lang="zh-CN" altLang="en-US" dirty="0"/>
            <a:t>房地产价值</a:t>
          </a:r>
          <a:r>
            <a:rPr lang="en-US" altLang="zh-CN" dirty="0"/>
            <a:t>=42.78+126.52=169.30</a:t>
          </a:r>
          <a:r>
            <a:rPr lang="zh-CN" altLang="en-US" dirty="0"/>
            <a:t>万元</a:t>
          </a:r>
        </a:p>
      </dgm:t>
    </dgm:pt>
    <dgm:pt modelId="{3B1FB57E-14E8-5045-84D6-46805CAD2DA9}" type="parTrans" cxnId="{2061028A-C923-C941-995A-7C2F2AE7EC47}">
      <dgm:prSet/>
      <dgm:spPr/>
      <dgm:t>
        <a:bodyPr/>
        <a:lstStyle/>
        <a:p>
          <a:endParaRPr lang="zh-CN" altLang="en-US"/>
        </a:p>
      </dgm:t>
    </dgm:pt>
    <dgm:pt modelId="{85897D5C-8F9D-D04E-BBE2-B329ECDE57D7}" type="sibTrans" cxnId="{2061028A-C923-C941-995A-7C2F2AE7EC47}">
      <dgm:prSet/>
      <dgm:spPr/>
      <dgm:t>
        <a:bodyPr/>
        <a:lstStyle/>
        <a:p>
          <a:endParaRPr lang="zh-CN" altLang="en-US"/>
        </a:p>
      </dgm:t>
    </dgm:pt>
    <dgm:pt modelId="{1805895F-D146-BB4B-B20F-CFFB7711E839}">
      <dgm:prSet/>
      <dgm:spPr/>
      <dgm:t>
        <a:bodyPr/>
        <a:lstStyle/>
        <a:p>
          <a:r>
            <a:rPr lang="zh-CN" altLang="en-US" dirty="0"/>
            <a:t>也可以将上述过程合并计算</a:t>
          </a:r>
        </a:p>
      </dgm:t>
    </dgm:pt>
    <dgm:pt modelId="{F04ED477-EEEB-414F-9654-DA69A1665A80}" type="parTrans" cxnId="{9FB1A3E4-D06B-9244-8759-AEF963B0EC59}">
      <dgm:prSet/>
      <dgm:spPr/>
      <dgm:t>
        <a:bodyPr/>
        <a:lstStyle/>
        <a:p>
          <a:endParaRPr lang="zh-CN" altLang="en-US"/>
        </a:p>
      </dgm:t>
    </dgm:pt>
    <dgm:pt modelId="{3FEAFEA1-B5CE-B745-91B5-553AD55AC3E1}" type="sibTrans" cxnId="{9FB1A3E4-D06B-9244-8759-AEF963B0EC59}">
      <dgm:prSet/>
      <dgm:spPr/>
      <dgm:t>
        <a:bodyPr/>
        <a:lstStyle/>
        <a:p>
          <a:endParaRPr lang="zh-CN" altLang="en-US"/>
        </a:p>
      </dgm:t>
    </dgm:pt>
    <dgm:pt modelId="{2158508B-075C-A147-A9AE-A3AFD1A7DCED}" type="pres">
      <dgm:prSet presAssocID="{176C5BBF-3724-934F-96DC-3152E68CAA78}" presName="vert0" presStyleCnt="0">
        <dgm:presLayoutVars>
          <dgm:dir/>
          <dgm:animOne val="branch"/>
          <dgm:animLvl val="lvl"/>
        </dgm:presLayoutVars>
      </dgm:prSet>
      <dgm:spPr/>
    </dgm:pt>
    <dgm:pt modelId="{FFFA3681-FF21-E441-BB58-275FB80DD267}" type="pres">
      <dgm:prSet presAssocID="{5214CFF5-6699-AB43-9305-C6CDEF90243A}" presName="thickLine" presStyleLbl="alignNode1" presStyleIdx="0" presStyleCnt="5"/>
      <dgm:spPr/>
    </dgm:pt>
    <dgm:pt modelId="{6C412625-1018-184A-AD66-24E3242823A5}" type="pres">
      <dgm:prSet presAssocID="{5214CFF5-6699-AB43-9305-C6CDEF90243A}" presName="horz1" presStyleCnt="0"/>
      <dgm:spPr/>
    </dgm:pt>
    <dgm:pt modelId="{6872D4F1-352F-8547-81BD-D379FD614046}" type="pres">
      <dgm:prSet presAssocID="{5214CFF5-6699-AB43-9305-C6CDEF90243A}" presName="tx1" presStyleLbl="revTx" presStyleIdx="0" presStyleCnt="5"/>
      <dgm:spPr/>
    </dgm:pt>
    <dgm:pt modelId="{E2395113-9397-4649-9FAF-E1E95B1AFCE8}" type="pres">
      <dgm:prSet presAssocID="{5214CFF5-6699-AB43-9305-C6CDEF90243A}" presName="vert1" presStyleCnt="0"/>
      <dgm:spPr/>
    </dgm:pt>
    <dgm:pt modelId="{32C57F27-2B74-D640-86FB-BC2C8CC7F6A2}" type="pres">
      <dgm:prSet presAssocID="{BF11E14E-28B6-0B4D-BD24-B6E6FBA682EE}" presName="thickLine" presStyleLbl="alignNode1" presStyleIdx="1" presStyleCnt="5"/>
      <dgm:spPr/>
    </dgm:pt>
    <dgm:pt modelId="{9266A0EA-2CED-5F4B-802E-650325FAAA48}" type="pres">
      <dgm:prSet presAssocID="{BF11E14E-28B6-0B4D-BD24-B6E6FBA682EE}" presName="horz1" presStyleCnt="0"/>
      <dgm:spPr/>
    </dgm:pt>
    <dgm:pt modelId="{C8C2D324-A1FE-A744-BA65-8FF77C632A26}" type="pres">
      <dgm:prSet presAssocID="{BF11E14E-28B6-0B4D-BD24-B6E6FBA682EE}" presName="tx1" presStyleLbl="revTx" presStyleIdx="1" presStyleCnt="5"/>
      <dgm:spPr/>
    </dgm:pt>
    <dgm:pt modelId="{CBD7E897-55F2-3547-9D54-FDD24302F21F}" type="pres">
      <dgm:prSet presAssocID="{BF11E14E-28B6-0B4D-BD24-B6E6FBA682EE}" presName="vert1" presStyleCnt="0"/>
      <dgm:spPr/>
    </dgm:pt>
    <dgm:pt modelId="{936E773D-B2B4-B54A-9AF6-FF57C97F596C}" type="pres">
      <dgm:prSet presAssocID="{21DCAB27-15A4-3444-837C-50020EF0865F}" presName="thickLine" presStyleLbl="alignNode1" presStyleIdx="2" presStyleCnt="5"/>
      <dgm:spPr/>
    </dgm:pt>
    <dgm:pt modelId="{34832D2A-E1E2-934F-BE1B-0AAD3632C7DE}" type="pres">
      <dgm:prSet presAssocID="{21DCAB27-15A4-3444-837C-50020EF0865F}" presName="horz1" presStyleCnt="0"/>
      <dgm:spPr/>
    </dgm:pt>
    <dgm:pt modelId="{DFEF8E0E-6174-E444-9E2E-73C5F6ADBD4A}" type="pres">
      <dgm:prSet presAssocID="{21DCAB27-15A4-3444-837C-50020EF0865F}" presName="tx1" presStyleLbl="revTx" presStyleIdx="2" presStyleCnt="5"/>
      <dgm:spPr/>
    </dgm:pt>
    <dgm:pt modelId="{644C1139-8593-F445-9841-9AFA75D0D59D}" type="pres">
      <dgm:prSet presAssocID="{21DCAB27-15A4-3444-837C-50020EF0865F}" presName="vert1" presStyleCnt="0"/>
      <dgm:spPr/>
    </dgm:pt>
    <dgm:pt modelId="{EE09BCCC-B5A8-BA47-BBEB-C68924046B31}" type="pres">
      <dgm:prSet presAssocID="{320CA9A6-B9CB-4042-8549-69A6FD3A5B23}" presName="thickLine" presStyleLbl="alignNode1" presStyleIdx="3" presStyleCnt="5"/>
      <dgm:spPr/>
    </dgm:pt>
    <dgm:pt modelId="{BC19CC7E-F440-8745-94E4-C2F04E5A10B2}" type="pres">
      <dgm:prSet presAssocID="{320CA9A6-B9CB-4042-8549-69A6FD3A5B23}" presName="horz1" presStyleCnt="0"/>
      <dgm:spPr/>
    </dgm:pt>
    <dgm:pt modelId="{3F1DD51F-0E50-574A-8DA3-F0DE19AEC529}" type="pres">
      <dgm:prSet presAssocID="{320CA9A6-B9CB-4042-8549-69A6FD3A5B23}" presName="tx1" presStyleLbl="revTx" presStyleIdx="3" presStyleCnt="5"/>
      <dgm:spPr/>
    </dgm:pt>
    <dgm:pt modelId="{741523FD-4748-8441-98CE-1BABFAE1AED6}" type="pres">
      <dgm:prSet presAssocID="{320CA9A6-B9CB-4042-8549-69A6FD3A5B23}" presName="vert1" presStyleCnt="0"/>
      <dgm:spPr/>
    </dgm:pt>
    <dgm:pt modelId="{E5E5F08F-5D55-BD41-B4E5-EBD68F757B84}" type="pres">
      <dgm:prSet presAssocID="{1805895F-D146-BB4B-B20F-CFFB7711E839}" presName="thickLine" presStyleLbl="alignNode1" presStyleIdx="4" presStyleCnt="5"/>
      <dgm:spPr/>
    </dgm:pt>
    <dgm:pt modelId="{6D612C09-9C7D-AD43-8AAB-E9D2DA182C1A}" type="pres">
      <dgm:prSet presAssocID="{1805895F-D146-BB4B-B20F-CFFB7711E839}" presName="horz1" presStyleCnt="0"/>
      <dgm:spPr/>
    </dgm:pt>
    <dgm:pt modelId="{7A4B06E0-9078-074D-8B55-62C691C810BC}" type="pres">
      <dgm:prSet presAssocID="{1805895F-D146-BB4B-B20F-CFFB7711E839}" presName="tx1" presStyleLbl="revTx" presStyleIdx="4" presStyleCnt="5"/>
      <dgm:spPr/>
    </dgm:pt>
    <dgm:pt modelId="{2ADE9C9D-A51F-F847-AE39-357104FF8F01}" type="pres">
      <dgm:prSet presAssocID="{1805895F-D146-BB4B-B20F-CFFB7711E839}" presName="vert1" presStyleCnt="0"/>
      <dgm:spPr/>
    </dgm:pt>
  </dgm:ptLst>
  <dgm:cxnLst>
    <dgm:cxn modelId="{5A2FA004-B67F-2F41-8A72-3A4815068962}" type="presOf" srcId="{176C5BBF-3724-934F-96DC-3152E68CAA78}" destId="{2158508B-075C-A147-A9AE-A3AFD1A7DCED}" srcOrd="0" destOrd="0" presId="urn:microsoft.com/office/officeart/2008/layout/LinedList"/>
    <dgm:cxn modelId="{A1BB2F4D-7C4E-4242-818C-CEF2FF2AC0C8}" srcId="{176C5BBF-3724-934F-96DC-3152E68CAA78}" destId="{5214CFF5-6699-AB43-9305-C6CDEF90243A}" srcOrd="0" destOrd="0" parTransId="{6F2C6F89-7E95-4645-B979-77DBC1257A4B}" sibTransId="{917D9E7B-1C5E-EE45-956E-6D68C6061401}"/>
    <dgm:cxn modelId="{05F9785D-1431-6E4A-B540-C5E102930487}" type="presOf" srcId="{5214CFF5-6699-AB43-9305-C6CDEF90243A}" destId="{6872D4F1-352F-8547-81BD-D379FD614046}" srcOrd="0" destOrd="0" presId="urn:microsoft.com/office/officeart/2008/layout/LinedList"/>
    <dgm:cxn modelId="{B8DF5665-A31F-DE42-9126-2C45741F5015}" type="presOf" srcId="{1805895F-D146-BB4B-B20F-CFFB7711E839}" destId="{7A4B06E0-9078-074D-8B55-62C691C810BC}" srcOrd="0" destOrd="0" presId="urn:microsoft.com/office/officeart/2008/layout/LinedList"/>
    <dgm:cxn modelId="{2061028A-C923-C941-995A-7C2F2AE7EC47}" srcId="{176C5BBF-3724-934F-96DC-3152E68CAA78}" destId="{320CA9A6-B9CB-4042-8549-69A6FD3A5B23}" srcOrd="3" destOrd="0" parTransId="{3B1FB57E-14E8-5045-84D6-46805CAD2DA9}" sibTransId="{85897D5C-8F9D-D04E-BBE2-B329ECDE57D7}"/>
    <dgm:cxn modelId="{AAD14E8F-4F76-124F-A1D5-E2923A5ADEB8}" srcId="{176C5BBF-3724-934F-96DC-3152E68CAA78}" destId="{21DCAB27-15A4-3444-837C-50020EF0865F}" srcOrd="2" destOrd="0" parTransId="{382AF53E-920E-2F43-AD5E-BBE8AF06278F}" sibTransId="{20EA1351-33E5-0A45-B418-5BC89EFEB4C2}"/>
    <dgm:cxn modelId="{7CF8599D-CAA6-5945-9AC2-8E58BF3909AD}" type="presOf" srcId="{320CA9A6-B9CB-4042-8549-69A6FD3A5B23}" destId="{3F1DD51F-0E50-574A-8DA3-F0DE19AEC529}" srcOrd="0" destOrd="0" presId="urn:microsoft.com/office/officeart/2008/layout/LinedList"/>
    <dgm:cxn modelId="{102D5A9F-6A11-FE4C-973A-1F4B45142131}" type="presOf" srcId="{21DCAB27-15A4-3444-837C-50020EF0865F}" destId="{DFEF8E0E-6174-E444-9E2E-73C5F6ADBD4A}" srcOrd="0" destOrd="0" presId="urn:microsoft.com/office/officeart/2008/layout/LinedList"/>
    <dgm:cxn modelId="{766F2DC7-7B59-8842-AAA8-F6B3031887B3}" type="presOf" srcId="{BF11E14E-28B6-0B4D-BD24-B6E6FBA682EE}" destId="{C8C2D324-A1FE-A744-BA65-8FF77C632A26}" srcOrd="0" destOrd="0" presId="urn:microsoft.com/office/officeart/2008/layout/LinedList"/>
    <dgm:cxn modelId="{9FB1A3E4-D06B-9244-8759-AEF963B0EC59}" srcId="{176C5BBF-3724-934F-96DC-3152E68CAA78}" destId="{1805895F-D146-BB4B-B20F-CFFB7711E839}" srcOrd="4" destOrd="0" parTransId="{F04ED477-EEEB-414F-9654-DA69A1665A80}" sibTransId="{3FEAFEA1-B5CE-B745-91B5-553AD55AC3E1}"/>
    <dgm:cxn modelId="{08B946EA-2191-F74C-959A-09D9B9E6DAB6}" srcId="{176C5BBF-3724-934F-96DC-3152E68CAA78}" destId="{BF11E14E-28B6-0B4D-BD24-B6E6FBA682EE}" srcOrd="1" destOrd="0" parTransId="{0DB484DB-0D57-B449-98A6-D4FDDABF396E}" sibTransId="{4F0ABB90-004E-B544-B85F-17B8C51C32B9}"/>
    <dgm:cxn modelId="{699553B1-F28A-4541-AA13-958A4BA01553}" type="presParOf" srcId="{2158508B-075C-A147-A9AE-A3AFD1A7DCED}" destId="{FFFA3681-FF21-E441-BB58-275FB80DD267}" srcOrd="0" destOrd="0" presId="urn:microsoft.com/office/officeart/2008/layout/LinedList"/>
    <dgm:cxn modelId="{D3D2CCA8-2A7A-B64C-A283-7AA82BB517D3}" type="presParOf" srcId="{2158508B-075C-A147-A9AE-A3AFD1A7DCED}" destId="{6C412625-1018-184A-AD66-24E3242823A5}" srcOrd="1" destOrd="0" presId="urn:microsoft.com/office/officeart/2008/layout/LinedList"/>
    <dgm:cxn modelId="{C7C2075C-4EB3-984F-A2AE-018AAF39AF87}" type="presParOf" srcId="{6C412625-1018-184A-AD66-24E3242823A5}" destId="{6872D4F1-352F-8547-81BD-D379FD614046}" srcOrd="0" destOrd="0" presId="urn:microsoft.com/office/officeart/2008/layout/LinedList"/>
    <dgm:cxn modelId="{986FF640-240D-6F41-8B4A-5674865AC2B1}" type="presParOf" srcId="{6C412625-1018-184A-AD66-24E3242823A5}" destId="{E2395113-9397-4649-9FAF-E1E95B1AFCE8}" srcOrd="1" destOrd="0" presId="urn:microsoft.com/office/officeart/2008/layout/LinedList"/>
    <dgm:cxn modelId="{3E852BF3-A99F-0443-A455-1B50C83FECFF}" type="presParOf" srcId="{2158508B-075C-A147-A9AE-A3AFD1A7DCED}" destId="{32C57F27-2B74-D640-86FB-BC2C8CC7F6A2}" srcOrd="2" destOrd="0" presId="urn:microsoft.com/office/officeart/2008/layout/LinedList"/>
    <dgm:cxn modelId="{9843FD7B-1359-B64E-8D92-ABBEDBD6716F}" type="presParOf" srcId="{2158508B-075C-A147-A9AE-A3AFD1A7DCED}" destId="{9266A0EA-2CED-5F4B-802E-650325FAAA48}" srcOrd="3" destOrd="0" presId="urn:microsoft.com/office/officeart/2008/layout/LinedList"/>
    <dgm:cxn modelId="{32E71DFD-B03C-C84B-9973-51AA1B2B0C81}" type="presParOf" srcId="{9266A0EA-2CED-5F4B-802E-650325FAAA48}" destId="{C8C2D324-A1FE-A744-BA65-8FF77C632A26}" srcOrd="0" destOrd="0" presId="urn:microsoft.com/office/officeart/2008/layout/LinedList"/>
    <dgm:cxn modelId="{B47DA0AC-8CFF-7544-8730-A7A60B210CD0}" type="presParOf" srcId="{9266A0EA-2CED-5F4B-802E-650325FAAA48}" destId="{CBD7E897-55F2-3547-9D54-FDD24302F21F}" srcOrd="1" destOrd="0" presId="urn:microsoft.com/office/officeart/2008/layout/LinedList"/>
    <dgm:cxn modelId="{BD859AC9-83AB-D048-95CD-A4D8C10B5E47}" type="presParOf" srcId="{2158508B-075C-A147-A9AE-A3AFD1A7DCED}" destId="{936E773D-B2B4-B54A-9AF6-FF57C97F596C}" srcOrd="4" destOrd="0" presId="urn:microsoft.com/office/officeart/2008/layout/LinedList"/>
    <dgm:cxn modelId="{22F65902-E8F2-4746-8046-746465741385}" type="presParOf" srcId="{2158508B-075C-A147-A9AE-A3AFD1A7DCED}" destId="{34832D2A-E1E2-934F-BE1B-0AAD3632C7DE}" srcOrd="5" destOrd="0" presId="urn:microsoft.com/office/officeart/2008/layout/LinedList"/>
    <dgm:cxn modelId="{9579FD84-322A-B444-86C2-C2717B5F3CC0}" type="presParOf" srcId="{34832D2A-E1E2-934F-BE1B-0AAD3632C7DE}" destId="{DFEF8E0E-6174-E444-9E2E-73C5F6ADBD4A}" srcOrd="0" destOrd="0" presId="urn:microsoft.com/office/officeart/2008/layout/LinedList"/>
    <dgm:cxn modelId="{0794DE32-B0DA-B041-AD62-3CD028333C69}" type="presParOf" srcId="{34832D2A-E1E2-934F-BE1B-0AAD3632C7DE}" destId="{644C1139-8593-F445-9841-9AFA75D0D59D}" srcOrd="1" destOrd="0" presId="urn:microsoft.com/office/officeart/2008/layout/LinedList"/>
    <dgm:cxn modelId="{5F34BA38-B6E9-8A4E-9A55-D63461B372A8}" type="presParOf" srcId="{2158508B-075C-A147-A9AE-A3AFD1A7DCED}" destId="{EE09BCCC-B5A8-BA47-BBEB-C68924046B31}" srcOrd="6" destOrd="0" presId="urn:microsoft.com/office/officeart/2008/layout/LinedList"/>
    <dgm:cxn modelId="{64A383CE-8DC5-4849-9E94-DFB5A2C35146}" type="presParOf" srcId="{2158508B-075C-A147-A9AE-A3AFD1A7DCED}" destId="{BC19CC7E-F440-8745-94E4-C2F04E5A10B2}" srcOrd="7" destOrd="0" presId="urn:microsoft.com/office/officeart/2008/layout/LinedList"/>
    <dgm:cxn modelId="{B1EDF376-6F8F-944F-A4CF-756162FB0EA6}" type="presParOf" srcId="{BC19CC7E-F440-8745-94E4-C2F04E5A10B2}" destId="{3F1DD51F-0E50-574A-8DA3-F0DE19AEC529}" srcOrd="0" destOrd="0" presId="urn:microsoft.com/office/officeart/2008/layout/LinedList"/>
    <dgm:cxn modelId="{0C3FE989-232D-D349-98CE-245FA165012B}" type="presParOf" srcId="{BC19CC7E-F440-8745-94E4-C2F04E5A10B2}" destId="{741523FD-4748-8441-98CE-1BABFAE1AED6}" srcOrd="1" destOrd="0" presId="urn:microsoft.com/office/officeart/2008/layout/LinedList"/>
    <dgm:cxn modelId="{E3B7153D-D931-0042-9C6D-C7D7E45728F5}" type="presParOf" srcId="{2158508B-075C-A147-A9AE-A3AFD1A7DCED}" destId="{E5E5F08F-5D55-BD41-B4E5-EBD68F757B84}" srcOrd="8" destOrd="0" presId="urn:microsoft.com/office/officeart/2008/layout/LinedList"/>
    <dgm:cxn modelId="{87059C1A-C4F4-CB45-B5C1-26094E63AC45}" type="presParOf" srcId="{2158508B-075C-A147-A9AE-A3AFD1A7DCED}" destId="{6D612C09-9C7D-AD43-8AAB-E9D2DA182C1A}" srcOrd="9" destOrd="0" presId="urn:microsoft.com/office/officeart/2008/layout/LinedList"/>
    <dgm:cxn modelId="{BCAC8E5F-1B41-3B40-A831-4530659CD91C}" type="presParOf" srcId="{6D612C09-9C7D-AD43-8AAB-E9D2DA182C1A}" destId="{7A4B06E0-9078-074D-8B55-62C691C810BC}" srcOrd="0" destOrd="0" presId="urn:microsoft.com/office/officeart/2008/layout/LinedList"/>
    <dgm:cxn modelId="{92826A86-97EE-E546-B4CB-7D6850D727F5}" type="presParOf" srcId="{6D612C09-9C7D-AD43-8AAB-E9D2DA182C1A}" destId="{2ADE9C9D-A51F-F847-AE39-357104FF8F0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76C5BBF-3724-934F-96DC-3152E68CAA78}" type="doc">
      <dgm:prSet loTypeId="urn:microsoft.com/office/officeart/2008/layout/LinedList" loCatId="list" qsTypeId="urn:microsoft.com/office/officeart/2005/8/quickstyle/simple1#53" qsCatId="simple" csTypeId="urn:microsoft.com/office/officeart/2005/8/colors/accent0_3#7" csCatId="mainScheme" phldr="1"/>
      <dgm:spPr/>
      <dgm:t>
        <a:bodyPr/>
        <a:lstStyle/>
        <a:p>
          <a:endParaRPr lang="zh-CN" altLang="en-US"/>
        </a:p>
      </dgm:t>
    </dgm:pt>
    <dgm:pt modelId="{5214CFF5-6699-AB43-9305-C6CDEF90243A}">
      <dgm:prSet phldrT="[文本]"/>
      <dgm:spPr/>
      <dgm:t>
        <a:bodyPr/>
        <a:lstStyle/>
        <a:p>
          <a:r>
            <a:rPr lang="en-US" altLang="zh-CN" dirty="0"/>
            <a:t>1.</a:t>
          </a:r>
          <a:r>
            <a:rPr lang="zh-CN" altLang="en-US" dirty="0"/>
            <a:t>分析：该项目为分段收益，其中前</a:t>
          </a:r>
          <a:r>
            <a:rPr lang="en-US" altLang="zh-CN" dirty="0"/>
            <a:t>5</a:t>
          </a:r>
          <a:r>
            <a:rPr lang="zh-CN" altLang="en-US" dirty="0"/>
            <a:t>年收益每年变化，第</a:t>
          </a:r>
          <a:r>
            <a:rPr lang="en-US" altLang="zh-CN" dirty="0"/>
            <a:t>6</a:t>
          </a:r>
          <a:r>
            <a:rPr lang="zh-CN" altLang="en-US" dirty="0"/>
            <a:t>年开始收益不变。收益不变的期数为</a:t>
          </a:r>
          <a:r>
            <a:rPr lang="en-US" altLang="zh-CN" dirty="0"/>
            <a:t>32-5=27</a:t>
          </a:r>
          <a:r>
            <a:rPr lang="zh-CN" altLang="en-US" dirty="0"/>
            <a:t>年。</a:t>
          </a:r>
        </a:p>
      </dgm:t>
    </dgm:pt>
    <dgm:pt modelId="{6F2C6F89-7E95-4645-B979-77DBC1257A4B}" type="parTrans" cxnId="{A1BB2F4D-7C4E-4242-818C-CEF2FF2AC0C8}">
      <dgm:prSet/>
      <dgm:spPr/>
      <dgm:t>
        <a:bodyPr/>
        <a:lstStyle/>
        <a:p>
          <a:endParaRPr lang="zh-CN" altLang="en-US"/>
        </a:p>
      </dgm:t>
    </dgm:pt>
    <dgm:pt modelId="{917D9E7B-1C5E-EE45-956E-6D68C6061401}" type="sibTrans" cxnId="{A1BB2F4D-7C4E-4242-818C-CEF2FF2AC0C8}">
      <dgm:prSet/>
      <dgm:spPr/>
      <dgm:t>
        <a:bodyPr/>
        <a:lstStyle/>
        <a:p>
          <a:endParaRPr lang="zh-CN" altLang="en-US"/>
        </a:p>
      </dgm:t>
    </dgm:pt>
    <dgm:pt modelId="{BF11E14E-28B6-0B4D-BD24-B6E6FBA682EE}">
      <dgm:prSet phldrT="[文本]" custT="1"/>
      <dgm:spPr/>
      <dgm:t>
        <a:bodyPr/>
        <a:lstStyle/>
        <a:p>
          <a:r>
            <a:rPr lang="en-US" altLang="zh-CN" sz="2200" kern="1200" dirty="0"/>
            <a:t>2.</a:t>
          </a:r>
          <a:r>
            <a:rPr lang="zh-CN" altLang="en-US" sz="2200" kern="1200" dirty="0"/>
            <a:t>前</a:t>
          </a:r>
          <a:r>
            <a:rPr lang="en-US" altLang="zh-CN" sz="2200" kern="1200" dirty="0"/>
            <a:t>5</a:t>
          </a:r>
          <a:r>
            <a:rPr lang="zh-CN" altLang="en-US" sz="2200" kern="1200" dirty="0"/>
            <a:t>年的收益现值</a:t>
          </a:r>
          <a:r>
            <a:rPr lang="en-US" altLang="zh-CN" sz="2200" kern="1200" dirty="0"/>
            <a:t>=10/</a:t>
          </a:r>
          <a:r>
            <a:rPr lang="zh-CN" altLang="en-US" sz="2200" kern="1200" dirty="0"/>
            <a:t>（</a:t>
          </a:r>
          <a:r>
            <a:rPr lang="en-US" altLang="zh-CN" sz="2200" kern="1200" dirty="0"/>
            <a:t>8%-2%</a:t>
          </a:r>
          <a:r>
            <a:rPr lang="zh-CN" altLang="en-US" sz="2200" kern="1200" dirty="0"/>
            <a:t>）*</a:t>
          </a:r>
          <a:r>
            <a:rPr lang="en-US" altLang="zh-CN" sz="2200" kern="1200" dirty="0"/>
            <a:t>[1-</a:t>
          </a:r>
          <a:r>
            <a:rPr lang="zh-CN" altLang="en-US" sz="2200" kern="1200" dirty="0"/>
            <a:t>（</a:t>
          </a:r>
          <a:r>
            <a:rPr lang="en-US" altLang="zh-CN" sz="2200" kern="1200" dirty="0"/>
            <a:t>1+2%</a:t>
          </a:r>
          <a:r>
            <a:rPr lang="zh-CN" altLang="en-US" sz="2200" kern="1200" dirty="0"/>
            <a:t>）</a:t>
          </a:r>
          <a:r>
            <a:rPr lang="en-US" altLang="zh-CN" sz="2200" kern="1200" baseline="30000" dirty="0"/>
            <a:t>5</a:t>
          </a:r>
          <a:r>
            <a:rPr lang="en-US" altLang="zh-CN" sz="2200" kern="1200" dirty="0"/>
            <a:t>/</a:t>
          </a:r>
          <a:r>
            <a:rPr lang="zh-CN" altLang="en-US" sz="2200" kern="1200" dirty="0"/>
            <a:t>（</a:t>
          </a:r>
          <a:r>
            <a:rPr lang="en-US" altLang="zh-CN" sz="2200" kern="1200" dirty="0"/>
            <a:t>1+8%</a:t>
          </a:r>
          <a:r>
            <a:rPr lang="zh-CN" altLang="en-US" sz="2200" kern="1200" dirty="0"/>
            <a:t>）</a:t>
          </a:r>
          <a:r>
            <a:rPr lang="en-US" altLang="zh-CN" sz="2200" kern="1200" baseline="30000" dirty="0"/>
            <a:t>5</a:t>
          </a:r>
          <a:r>
            <a:rPr lang="en-US" altLang="zh-CN" sz="2200" kern="1200" dirty="0">
              <a:solidFill>
                <a:prstClr val="black">
                  <a:hueOff val="0"/>
                  <a:satOff val="0"/>
                  <a:lumOff val="0"/>
                  <a:alphaOff val="0"/>
                </a:prstClr>
              </a:solidFill>
              <a:latin typeface="等线" panose="020F0502020204030204"/>
              <a:ea typeface="等线" panose="02010600030101010101" pitchFamily="2" charset="-122"/>
              <a:cs typeface="+mn-cs"/>
            </a:rPr>
            <a:t>]</a:t>
          </a:r>
          <a:r>
            <a:rPr lang="en-US" altLang="zh-CN" sz="2200" kern="1200" dirty="0"/>
            <a:t>=41.43</a:t>
          </a:r>
          <a:r>
            <a:rPr lang="zh-CN" altLang="en-US" sz="2200" kern="1200" dirty="0"/>
            <a:t>万元</a:t>
          </a:r>
        </a:p>
      </dgm:t>
    </dgm:pt>
    <dgm:pt modelId="{0DB484DB-0D57-B449-98A6-D4FDDABF396E}" type="parTrans" cxnId="{08B946EA-2191-F74C-959A-09D9B9E6DAB6}">
      <dgm:prSet/>
      <dgm:spPr/>
      <dgm:t>
        <a:bodyPr/>
        <a:lstStyle/>
        <a:p>
          <a:endParaRPr lang="zh-CN" altLang="en-US"/>
        </a:p>
      </dgm:t>
    </dgm:pt>
    <dgm:pt modelId="{4F0ABB90-004E-B544-B85F-17B8C51C32B9}" type="sibTrans" cxnId="{08B946EA-2191-F74C-959A-09D9B9E6DAB6}">
      <dgm:prSet/>
      <dgm:spPr/>
      <dgm:t>
        <a:bodyPr/>
        <a:lstStyle/>
        <a:p>
          <a:endParaRPr lang="zh-CN" altLang="en-US"/>
        </a:p>
      </dgm:t>
    </dgm:pt>
    <dgm:pt modelId="{21DCAB27-15A4-3444-837C-50020EF0865F}">
      <dgm:prSet phldrT="[文本]"/>
      <dgm:spPr/>
      <dgm:t>
        <a:bodyPr/>
        <a:lstStyle/>
        <a:p>
          <a:r>
            <a:rPr lang="en-US" altLang="zh-CN" dirty="0"/>
            <a:t>3.</a:t>
          </a:r>
          <a:r>
            <a:rPr lang="zh-CN" altLang="en-US" dirty="0"/>
            <a:t>第</a:t>
          </a:r>
          <a:r>
            <a:rPr lang="en-US" altLang="zh-CN" dirty="0"/>
            <a:t>6</a:t>
          </a:r>
          <a:r>
            <a:rPr lang="zh-CN" altLang="en-US" dirty="0"/>
            <a:t>年后的收益现值</a:t>
          </a:r>
          <a:r>
            <a:rPr lang="en-US" altLang="zh-CN" dirty="0"/>
            <a:t>=17/8%</a:t>
          </a:r>
          <a:r>
            <a:rPr lang="zh-CN" altLang="en-US" dirty="0"/>
            <a:t>*</a:t>
          </a:r>
          <a:r>
            <a:rPr lang="en-US" altLang="zh-CN" dirty="0"/>
            <a:t>[1-1/</a:t>
          </a:r>
          <a:r>
            <a:rPr lang="zh-CN" altLang="en-US" dirty="0"/>
            <a:t>（</a:t>
          </a:r>
          <a:r>
            <a:rPr lang="en-US" altLang="zh-CN" dirty="0"/>
            <a:t>1+8%</a:t>
          </a:r>
          <a:r>
            <a:rPr lang="zh-CN" altLang="en-US" dirty="0"/>
            <a:t>）</a:t>
          </a:r>
          <a:r>
            <a:rPr lang="en-US" altLang="zh-CN" baseline="30000" dirty="0"/>
            <a:t>27</a:t>
          </a:r>
          <a:r>
            <a:rPr lang="en-US" altLang="zh-CN" dirty="0"/>
            <a:t>]/</a:t>
          </a:r>
          <a:r>
            <a:rPr lang="zh-CN" altLang="en-US" dirty="0"/>
            <a:t>（</a:t>
          </a:r>
          <a:r>
            <a:rPr lang="en-US" altLang="zh-CN" dirty="0"/>
            <a:t>1+8%</a:t>
          </a:r>
          <a:r>
            <a:rPr lang="zh-CN" altLang="en-US" dirty="0"/>
            <a:t>）</a:t>
          </a:r>
          <a:r>
            <a:rPr lang="en-US" altLang="zh-CN" baseline="30000" dirty="0"/>
            <a:t>5</a:t>
          </a:r>
          <a:r>
            <a:rPr lang="en-US" altLang="zh-CN" dirty="0"/>
            <a:t>=126.52</a:t>
          </a:r>
          <a:r>
            <a:rPr lang="zh-CN" altLang="en-US" dirty="0"/>
            <a:t>万元</a:t>
          </a:r>
        </a:p>
      </dgm:t>
    </dgm:pt>
    <dgm:pt modelId="{382AF53E-920E-2F43-AD5E-BBE8AF06278F}" type="parTrans" cxnId="{AAD14E8F-4F76-124F-A1D5-E2923A5ADEB8}">
      <dgm:prSet/>
      <dgm:spPr/>
      <dgm:t>
        <a:bodyPr/>
        <a:lstStyle/>
        <a:p>
          <a:endParaRPr lang="zh-CN" altLang="en-US"/>
        </a:p>
      </dgm:t>
    </dgm:pt>
    <dgm:pt modelId="{20EA1351-33E5-0A45-B418-5BC89EFEB4C2}" type="sibTrans" cxnId="{AAD14E8F-4F76-124F-A1D5-E2923A5ADEB8}">
      <dgm:prSet/>
      <dgm:spPr/>
      <dgm:t>
        <a:bodyPr/>
        <a:lstStyle/>
        <a:p>
          <a:endParaRPr lang="zh-CN" altLang="en-US"/>
        </a:p>
      </dgm:t>
    </dgm:pt>
    <dgm:pt modelId="{320CA9A6-B9CB-4042-8549-69A6FD3A5B23}">
      <dgm:prSet/>
      <dgm:spPr/>
      <dgm:t>
        <a:bodyPr/>
        <a:lstStyle/>
        <a:p>
          <a:r>
            <a:rPr lang="en-US" altLang="zh-CN" dirty="0"/>
            <a:t>4.</a:t>
          </a:r>
          <a:r>
            <a:rPr lang="zh-CN" altLang="en-US" dirty="0"/>
            <a:t>两段合计</a:t>
          </a:r>
          <a:r>
            <a:rPr lang="en-US" altLang="zh-CN" dirty="0"/>
            <a:t>=</a:t>
          </a:r>
          <a:r>
            <a:rPr lang="zh-CN" altLang="en-US" dirty="0"/>
            <a:t>房地产价值</a:t>
          </a:r>
          <a:r>
            <a:rPr lang="en-US" altLang="zh-CN" dirty="0"/>
            <a:t>=41.43+126.52=167.95</a:t>
          </a:r>
          <a:r>
            <a:rPr lang="zh-CN" altLang="en-US" dirty="0"/>
            <a:t>万元</a:t>
          </a:r>
        </a:p>
      </dgm:t>
    </dgm:pt>
    <dgm:pt modelId="{3B1FB57E-14E8-5045-84D6-46805CAD2DA9}" type="parTrans" cxnId="{2061028A-C923-C941-995A-7C2F2AE7EC47}">
      <dgm:prSet/>
      <dgm:spPr/>
      <dgm:t>
        <a:bodyPr/>
        <a:lstStyle/>
        <a:p>
          <a:endParaRPr lang="zh-CN" altLang="en-US"/>
        </a:p>
      </dgm:t>
    </dgm:pt>
    <dgm:pt modelId="{85897D5C-8F9D-D04E-BBE2-B329ECDE57D7}" type="sibTrans" cxnId="{2061028A-C923-C941-995A-7C2F2AE7EC47}">
      <dgm:prSet/>
      <dgm:spPr/>
      <dgm:t>
        <a:bodyPr/>
        <a:lstStyle/>
        <a:p>
          <a:endParaRPr lang="zh-CN" altLang="en-US"/>
        </a:p>
      </dgm:t>
    </dgm:pt>
    <dgm:pt modelId="{1805895F-D146-BB4B-B20F-CFFB7711E839}">
      <dgm:prSet/>
      <dgm:spPr/>
      <dgm:t>
        <a:bodyPr/>
        <a:lstStyle/>
        <a:p>
          <a:r>
            <a:rPr lang="zh-CN" altLang="en-US" dirty="0"/>
            <a:t>也可以将上述过程合并计算</a:t>
          </a:r>
        </a:p>
      </dgm:t>
    </dgm:pt>
    <dgm:pt modelId="{F04ED477-EEEB-414F-9654-DA69A1665A80}" type="parTrans" cxnId="{9FB1A3E4-D06B-9244-8759-AEF963B0EC59}">
      <dgm:prSet/>
      <dgm:spPr/>
      <dgm:t>
        <a:bodyPr/>
        <a:lstStyle/>
        <a:p>
          <a:endParaRPr lang="zh-CN" altLang="en-US"/>
        </a:p>
      </dgm:t>
    </dgm:pt>
    <dgm:pt modelId="{3FEAFEA1-B5CE-B745-91B5-553AD55AC3E1}" type="sibTrans" cxnId="{9FB1A3E4-D06B-9244-8759-AEF963B0EC59}">
      <dgm:prSet/>
      <dgm:spPr/>
      <dgm:t>
        <a:bodyPr/>
        <a:lstStyle/>
        <a:p>
          <a:endParaRPr lang="zh-CN" altLang="en-US"/>
        </a:p>
      </dgm:t>
    </dgm:pt>
    <dgm:pt modelId="{2158508B-075C-A147-A9AE-A3AFD1A7DCED}" type="pres">
      <dgm:prSet presAssocID="{176C5BBF-3724-934F-96DC-3152E68CAA78}" presName="vert0" presStyleCnt="0">
        <dgm:presLayoutVars>
          <dgm:dir/>
          <dgm:animOne val="branch"/>
          <dgm:animLvl val="lvl"/>
        </dgm:presLayoutVars>
      </dgm:prSet>
      <dgm:spPr/>
    </dgm:pt>
    <dgm:pt modelId="{FFFA3681-FF21-E441-BB58-275FB80DD267}" type="pres">
      <dgm:prSet presAssocID="{5214CFF5-6699-AB43-9305-C6CDEF90243A}" presName="thickLine" presStyleLbl="alignNode1" presStyleIdx="0" presStyleCnt="5"/>
      <dgm:spPr/>
    </dgm:pt>
    <dgm:pt modelId="{6C412625-1018-184A-AD66-24E3242823A5}" type="pres">
      <dgm:prSet presAssocID="{5214CFF5-6699-AB43-9305-C6CDEF90243A}" presName="horz1" presStyleCnt="0"/>
      <dgm:spPr/>
    </dgm:pt>
    <dgm:pt modelId="{6872D4F1-352F-8547-81BD-D379FD614046}" type="pres">
      <dgm:prSet presAssocID="{5214CFF5-6699-AB43-9305-C6CDEF90243A}" presName="tx1" presStyleLbl="revTx" presStyleIdx="0" presStyleCnt="5"/>
      <dgm:spPr/>
    </dgm:pt>
    <dgm:pt modelId="{E2395113-9397-4649-9FAF-E1E95B1AFCE8}" type="pres">
      <dgm:prSet presAssocID="{5214CFF5-6699-AB43-9305-C6CDEF90243A}" presName="vert1" presStyleCnt="0"/>
      <dgm:spPr/>
    </dgm:pt>
    <dgm:pt modelId="{32C57F27-2B74-D640-86FB-BC2C8CC7F6A2}" type="pres">
      <dgm:prSet presAssocID="{BF11E14E-28B6-0B4D-BD24-B6E6FBA682EE}" presName="thickLine" presStyleLbl="alignNode1" presStyleIdx="1" presStyleCnt="5"/>
      <dgm:spPr/>
    </dgm:pt>
    <dgm:pt modelId="{9266A0EA-2CED-5F4B-802E-650325FAAA48}" type="pres">
      <dgm:prSet presAssocID="{BF11E14E-28B6-0B4D-BD24-B6E6FBA682EE}" presName="horz1" presStyleCnt="0"/>
      <dgm:spPr/>
    </dgm:pt>
    <dgm:pt modelId="{C8C2D324-A1FE-A744-BA65-8FF77C632A26}" type="pres">
      <dgm:prSet presAssocID="{BF11E14E-28B6-0B4D-BD24-B6E6FBA682EE}" presName="tx1" presStyleLbl="revTx" presStyleIdx="1" presStyleCnt="5"/>
      <dgm:spPr/>
    </dgm:pt>
    <dgm:pt modelId="{CBD7E897-55F2-3547-9D54-FDD24302F21F}" type="pres">
      <dgm:prSet presAssocID="{BF11E14E-28B6-0B4D-BD24-B6E6FBA682EE}" presName="vert1" presStyleCnt="0"/>
      <dgm:spPr/>
    </dgm:pt>
    <dgm:pt modelId="{936E773D-B2B4-B54A-9AF6-FF57C97F596C}" type="pres">
      <dgm:prSet presAssocID="{21DCAB27-15A4-3444-837C-50020EF0865F}" presName="thickLine" presStyleLbl="alignNode1" presStyleIdx="2" presStyleCnt="5"/>
      <dgm:spPr/>
    </dgm:pt>
    <dgm:pt modelId="{34832D2A-E1E2-934F-BE1B-0AAD3632C7DE}" type="pres">
      <dgm:prSet presAssocID="{21DCAB27-15A4-3444-837C-50020EF0865F}" presName="horz1" presStyleCnt="0"/>
      <dgm:spPr/>
    </dgm:pt>
    <dgm:pt modelId="{DFEF8E0E-6174-E444-9E2E-73C5F6ADBD4A}" type="pres">
      <dgm:prSet presAssocID="{21DCAB27-15A4-3444-837C-50020EF0865F}" presName="tx1" presStyleLbl="revTx" presStyleIdx="2" presStyleCnt="5"/>
      <dgm:spPr/>
    </dgm:pt>
    <dgm:pt modelId="{644C1139-8593-F445-9841-9AFA75D0D59D}" type="pres">
      <dgm:prSet presAssocID="{21DCAB27-15A4-3444-837C-50020EF0865F}" presName="vert1" presStyleCnt="0"/>
      <dgm:spPr/>
    </dgm:pt>
    <dgm:pt modelId="{EE09BCCC-B5A8-BA47-BBEB-C68924046B31}" type="pres">
      <dgm:prSet presAssocID="{320CA9A6-B9CB-4042-8549-69A6FD3A5B23}" presName="thickLine" presStyleLbl="alignNode1" presStyleIdx="3" presStyleCnt="5"/>
      <dgm:spPr/>
    </dgm:pt>
    <dgm:pt modelId="{BC19CC7E-F440-8745-94E4-C2F04E5A10B2}" type="pres">
      <dgm:prSet presAssocID="{320CA9A6-B9CB-4042-8549-69A6FD3A5B23}" presName="horz1" presStyleCnt="0"/>
      <dgm:spPr/>
    </dgm:pt>
    <dgm:pt modelId="{3F1DD51F-0E50-574A-8DA3-F0DE19AEC529}" type="pres">
      <dgm:prSet presAssocID="{320CA9A6-B9CB-4042-8549-69A6FD3A5B23}" presName="tx1" presStyleLbl="revTx" presStyleIdx="3" presStyleCnt="5"/>
      <dgm:spPr/>
    </dgm:pt>
    <dgm:pt modelId="{741523FD-4748-8441-98CE-1BABFAE1AED6}" type="pres">
      <dgm:prSet presAssocID="{320CA9A6-B9CB-4042-8549-69A6FD3A5B23}" presName="vert1" presStyleCnt="0"/>
      <dgm:spPr/>
    </dgm:pt>
    <dgm:pt modelId="{E5E5F08F-5D55-BD41-B4E5-EBD68F757B84}" type="pres">
      <dgm:prSet presAssocID="{1805895F-D146-BB4B-B20F-CFFB7711E839}" presName="thickLine" presStyleLbl="alignNode1" presStyleIdx="4" presStyleCnt="5"/>
      <dgm:spPr/>
    </dgm:pt>
    <dgm:pt modelId="{6D612C09-9C7D-AD43-8AAB-E9D2DA182C1A}" type="pres">
      <dgm:prSet presAssocID="{1805895F-D146-BB4B-B20F-CFFB7711E839}" presName="horz1" presStyleCnt="0"/>
      <dgm:spPr/>
    </dgm:pt>
    <dgm:pt modelId="{7A4B06E0-9078-074D-8B55-62C691C810BC}" type="pres">
      <dgm:prSet presAssocID="{1805895F-D146-BB4B-B20F-CFFB7711E839}" presName="tx1" presStyleLbl="revTx" presStyleIdx="4" presStyleCnt="5"/>
      <dgm:spPr/>
    </dgm:pt>
    <dgm:pt modelId="{2ADE9C9D-A51F-F847-AE39-357104FF8F01}" type="pres">
      <dgm:prSet presAssocID="{1805895F-D146-BB4B-B20F-CFFB7711E839}" presName="vert1" presStyleCnt="0"/>
      <dgm:spPr/>
    </dgm:pt>
  </dgm:ptLst>
  <dgm:cxnLst>
    <dgm:cxn modelId="{5A2FA004-B67F-2F41-8A72-3A4815068962}" type="presOf" srcId="{176C5BBF-3724-934F-96DC-3152E68CAA78}" destId="{2158508B-075C-A147-A9AE-A3AFD1A7DCED}" srcOrd="0" destOrd="0" presId="urn:microsoft.com/office/officeart/2008/layout/LinedList"/>
    <dgm:cxn modelId="{A1BB2F4D-7C4E-4242-818C-CEF2FF2AC0C8}" srcId="{176C5BBF-3724-934F-96DC-3152E68CAA78}" destId="{5214CFF5-6699-AB43-9305-C6CDEF90243A}" srcOrd="0" destOrd="0" parTransId="{6F2C6F89-7E95-4645-B979-77DBC1257A4B}" sibTransId="{917D9E7B-1C5E-EE45-956E-6D68C6061401}"/>
    <dgm:cxn modelId="{05F9785D-1431-6E4A-B540-C5E102930487}" type="presOf" srcId="{5214CFF5-6699-AB43-9305-C6CDEF90243A}" destId="{6872D4F1-352F-8547-81BD-D379FD614046}" srcOrd="0" destOrd="0" presId="urn:microsoft.com/office/officeart/2008/layout/LinedList"/>
    <dgm:cxn modelId="{B8DF5665-A31F-DE42-9126-2C45741F5015}" type="presOf" srcId="{1805895F-D146-BB4B-B20F-CFFB7711E839}" destId="{7A4B06E0-9078-074D-8B55-62C691C810BC}" srcOrd="0" destOrd="0" presId="urn:microsoft.com/office/officeart/2008/layout/LinedList"/>
    <dgm:cxn modelId="{2061028A-C923-C941-995A-7C2F2AE7EC47}" srcId="{176C5BBF-3724-934F-96DC-3152E68CAA78}" destId="{320CA9A6-B9CB-4042-8549-69A6FD3A5B23}" srcOrd="3" destOrd="0" parTransId="{3B1FB57E-14E8-5045-84D6-46805CAD2DA9}" sibTransId="{85897D5C-8F9D-D04E-BBE2-B329ECDE57D7}"/>
    <dgm:cxn modelId="{AAD14E8F-4F76-124F-A1D5-E2923A5ADEB8}" srcId="{176C5BBF-3724-934F-96DC-3152E68CAA78}" destId="{21DCAB27-15A4-3444-837C-50020EF0865F}" srcOrd="2" destOrd="0" parTransId="{382AF53E-920E-2F43-AD5E-BBE8AF06278F}" sibTransId="{20EA1351-33E5-0A45-B418-5BC89EFEB4C2}"/>
    <dgm:cxn modelId="{7CF8599D-CAA6-5945-9AC2-8E58BF3909AD}" type="presOf" srcId="{320CA9A6-B9CB-4042-8549-69A6FD3A5B23}" destId="{3F1DD51F-0E50-574A-8DA3-F0DE19AEC529}" srcOrd="0" destOrd="0" presId="urn:microsoft.com/office/officeart/2008/layout/LinedList"/>
    <dgm:cxn modelId="{102D5A9F-6A11-FE4C-973A-1F4B45142131}" type="presOf" srcId="{21DCAB27-15A4-3444-837C-50020EF0865F}" destId="{DFEF8E0E-6174-E444-9E2E-73C5F6ADBD4A}" srcOrd="0" destOrd="0" presId="urn:microsoft.com/office/officeart/2008/layout/LinedList"/>
    <dgm:cxn modelId="{766F2DC7-7B59-8842-AAA8-F6B3031887B3}" type="presOf" srcId="{BF11E14E-28B6-0B4D-BD24-B6E6FBA682EE}" destId="{C8C2D324-A1FE-A744-BA65-8FF77C632A26}" srcOrd="0" destOrd="0" presId="urn:microsoft.com/office/officeart/2008/layout/LinedList"/>
    <dgm:cxn modelId="{9FB1A3E4-D06B-9244-8759-AEF963B0EC59}" srcId="{176C5BBF-3724-934F-96DC-3152E68CAA78}" destId="{1805895F-D146-BB4B-B20F-CFFB7711E839}" srcOrd="4" destOrd="0" parTransId="{F04ED477-EEEB-414F-9654-DA69A1665A80}" sibTransId="{3FEAFEA1-B5CE-B745-91B5-553AD55AC3E1}"/>
    <dgm:cxn modelId="{08B946EA-2191-F74C-959A-09D9B9E6DAB6}" srcId="{176C5BBF-3724-934F-96DC-3152E68CAA78}" destId="{BF11E14E-28B6-0B4D-BD24-B6E6FBA682EE}" srcOrd="1" destOrd="0" parTransId="{0DB484DB-0D57-B449-98A6-D4FDDABF396E}" sibTransId="{4F0ABB90-004E-B544-B85F-17B8C51C32B9}"/>
    <dgm:cxn modelId="{699553B1-F28A-4541-AA13-958A4BA01553}" type="presParOf" srcId="{2158508B-075C-A147-A9AE-A3AFD1A7DCED}" destId="{FFFA3681-FF21-E441-BB58-275FB80DD267}" srcOrd="0" destOrd="0" presId="urn:microsoft.com/office/officeart/2008/layout/LinedList"/>
    <dgm:cxn modelId="{D3D2CCA8-2A7A-B64C-A283-7AA82BB517D3}" type="presParOf" srcId="{2158508B-075C-A147-A9AE-A3AFD1A7DCED}" destId="{6C412625-1018-184A-AD66-24E3242823A5}" srcOrd="1" destOrd="0" presId="urn:microsoft.com/office/officeart/2008/layout/LinedList"/>
    <dgm:cxn modelId="{C7C2075C-4EB3-984F-A2AE-018AAF39AF87}" type="presParOf" srcId="{6C412625-1018-184A-AD66-24E3242823A5}" destId="{6872D4F1-352F-8547-81BD-D379FD614046}" srcOrd="0" destOrd="0" presId="urn:microsoft.com/office/officeart/2008/layout/LinedList"/>
    <dgm:cxn modelId="{986FF640-240D-6F41-8B4A-5674865AC2B1}" type="presParOf" srcId="{6C412625-1018-184A-AD66-24E3242823A5}" destId="{E2395113-9397-4649-9FAF-E1E95B1AFCE8}" srcOrd="1" destOrd="0" presId="urn:microsoft.com/office/officeart/2008/layout/LinedList"/>
    <dgm:cxn modelId="{3E852BF3-A99F-0443-A455-1B50C83FECFF}" type="presParOf" srcId="{2158508B-075C-A147-A9AE-A3AFD1A7DCED}" destId="{32C57F27-2B74-D640-86FB-BC2C8CC7F6A2}" srcOrd="2" destOrd="0" presId="urn:microsoft.com/office/officeart/2008/layout/LinedList"/>
    <dgm:cxn modelId="{9843FD7B-1359-B64E-8D92-ABBEDBD6716F}" type="presParOf" srcId="{2158508B-075C-A147-A9AE-A3AFD1A7DCED}" destId="{9266A0EA-2CED-5F4B-802E-650325FAAA48}" srcOrd="3" destOrd="0" presId="urn:microsoft.com/office/officeart/2008/layout/LinedList"/>
    <dgm:cxn modelId="{32E71DFD-B03C-C84B-9973-51AA1B2B0C81}" type="presParOf" srcId="{9266A0EA-2CED-5F4B-802E-650325FAAA48}" destId="{C8C2D324-A1FE-A744-BA65-8FF77C632A26}" srcOrd="0" destOrd="0" presId="urn:microsoft.com/office/officeart/2008/layout/LinedList"/>
    <dgm:cxn modelId="{B47DA0AC-8CFF-7544-8730-A7A60B210CD0}" type="presParOf" srcId="{9266A0EA-2CED-5F4B-802E-650325FAAA48}" destId="{CBD7E897-55F2-3547-9D54-FDD24302F21F}" srcOrd="1" destOrd="0" presId="urn:microsoft.com/office/officeart/2008/layout/LinedList"/>
    <dgm:cxn modelId="{BD859AC9-83AB-D048-95CD-A4D8C10B5E47}" type="presParOf" srcId="{2158508B-075C-A147-A9AE-A3AFD1A7DCED}" destId="{936E773D-B2B4-B54A-9AF6-FF57C97F596C}" srcOrd="4" destOrd="0" presId="urn:microsoft.com/office/officeart/2008/layout/LinedList"/>
    <dgm:cxn modelId="{22F65902-E8F2-4746-8046-746465741385}" type="presParOf" srcId="{2158508B-075C-A147-A9AE-A3AFD1A7DCED}" destId="{34832D2A-E1E2-934F-BE1B-0AAD3632C7DE}" srcOrd="5" destOrd="0" presId="urn:microsoft.com/office/officeart/2008/layout/LinedList"/>
    <dgm:cxn modelId="{9579FD84-322A-B444-86C2-C2717B5F3CC0}" type="presParOf" srcId="{34832D2A-E1E2-934F-BE1B-0AAD3632C7DE}" destId="{DFEF8E0E-6174-E444-9E2E-73C5F6ADBD4A}" srcOrd="0" destOrd="0" presId="urn:microsoft.com/office/officeart/2008/layout/LinedList"/>
    <dgm:cxn modelId="{0794DE32-B0DA-B041-AD62-3CD028333C69}" type="presParOf" srcId="{34832D2A-E1E2-934F-BE1B-0AAD3632C7DE}" destId="{644C1139-8593-F445-9841-9AFA75D0D59D}" srcOrd="1" destOrd="0" presId="urn:microsoft.com/office/officeart/2008/layout/LinedList"/>
    <dgm:cxn modelId="{5F34BA38-B6E9-8A4E-9A55-D63461B372A8}" type="presParOf" srcId="{2158508B-075C-A147-A9AE-A3AFD1A7DCED}" destId="{EE09BCCC-B5A8-BA47-BBEB-C68924046B31}" srcOrd="6" destOrd="0" presId="urn:microsoft.com/office/officeart/2008/layout/LinedList"/>
    <dgm:cxn modelId="{64A383CE-8DC5-4849-9E94-DFB5A2C35146}" type="presParOf" srcId="{2158508B-075C-A147-A9AE-A3AFD1A7DCED}" destId="{BC19CC7E-F440-8745-94E4-C2F04E5A10B2}" srcOrd="7" destOrd="0" presId="urn:microsoft.com/office/officeart/2008/layout/LinedList"/>
    <dgm:cxn modelId="{B1EDF376-6F8F-944F-A4CF-756162FB0EA6}" type="presParOf" srcId="{BC19CC7E-F440-8745-94E4-C2F04E5A10B2}" destId="{3F1DD51F-0E50-574A-8DA3-F0DE19AEC529}" srcOrd="0" destOrd="0" presId="urn:microsoft.com/office/officeart/2008/layout/LinedList"/>
    <dgm:cxn modelId="{0C3FE989-232D-D349-98CE-245FA165012B}" type="presParOf" srcId="{BC19CC7E-F440-8745-94E4-C2F04E5A10B2}" destId="{741523FD-4748-8441-98CE-1BABFAE1AED6}" srcOrd="1" destOrd="0" presId="urn:microsoft.com/office/officeart/2008/layout/LinedList"/>
    <dgm:cxn modelId="{E3B7153D-D931-0042-9C6D-C7D7E45728F5}" type="presParOf" srcId="{2158508B-075C-A147-A9AE-A3AFD1A7DCED}" destId="{E5E5F08F-5D55-BD41-B4E5-EBD68F757B84}" srcOrd="8" destOrd="0" presId="urn:microsoft.com/office/officeart/2008/layout/LinedList"/>
    <dgm:cxn modelId="{87059C1A-C4F4-CB45-B5C1-26094E63AC45}" type="presParOf" srcId="{2158508B-075C-A147-A9AE-A3AFD1A7DCED}" destId="{6D612C09-9C7D-AD43-8AAB-E9D2DA182C1A}" srcOrd="9" destOrd="0" presId="urn:microsoft.com/office/officeart/2008/layout/LinedList"/>
    <dgm:cxn modelId="{BCAC8E5F-1B41-3B40-A831-4530659CD91C}" type="presParOf" srcId="{6D612C09-9C7D-AD43-8AAB-E9D2DA182C1A}" destId="{7A4B06E0-9078-074D-8B55-62C691C810BC}" srcOrd="0" destOrd="0" presId="urn:microsoft.com/office/officeart/2008/layout/LinedList"/>
    <dgm:cxn modelId="{92826A86-97EE-E546-B4CB-7D6850D727F5}" type="presParOf" srcId="{6D612C09-9C7D-AD43-8AAB-E9D2DA182C1A}" destId="{2ADE9C9D-A51F-F847-AE39-357104FF8F0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CB65E3-FD7C-9C44-B6FF-4F01C681A57A}" type="doc">
      <dgm:prSet loTypeId="urn:microsoft.com/office/officeart/2008/layout/LinedList" loCatId="list" qsTypeId="urn:microsoft.com/office/officeart/2005/8/quickstyle/simple1#27" qsCatId="simple" csTypeId="urn:microsoft.com/office/officeart/2005/8/colors/accent0_3#3" csCatId="mainScheme" phldr="1"/>
      <dgm:spPr/>
      <dgm:t>
        <a:bodyPr/>
        <a:lstStyle/>
        <a:p>
          <a:endParaRPr lang="zh-CN" altLang="en-US"/>
        </a:p>
      </dgm:t>
    </dgm:pt>
    <dgm:pt modelId="{4F6DB712-380D-8E4F-BF21-0ED57F1CBC4D}">
      <dgm:prSet phldrT="[文本]"/>
      <dgm:spPr/>
      <dgm:t>
        <a:bodyPr/>
        <a:lstStyle/>
        <a:p>
          <a:r>
            <a:rPr lang="zh-CN" altLang="en-US" dirty="0"/>
            <a:t>例题</a:t>
          </a:r>
          <a:r>
            <a:rPr lang="en-US" altLang="zh-CN" dirty="0"/>
            <a:t>3:</a:t>
          </a:r>
          <a:r>
            <a:rPr lang="zh-CN" altLang="en-US" dirty="0"/>
            <a:t>某宗土地</a:t>
          </a:r>
          <a:r>
            <a:rPr lang="en-US" altLang="zh-CN" dirty="0"/>
            <a:t>3000</a:t>
          </a:r>
          <a:r>
            <a:rPr lang="zh-CN" altLang="en-US" dirty="0"/>
            <a:t>平方米，土地单价</a:t>
          </a:r>
          <a:r>
            <a:rPr lang="en-US" altLang="zh-CN" dirty="0"/>
            <a:t>2500</a:t>
          </a:r>
          <a:r>
            <a:rPr lang="zh-CN" altLang="en-US" dirty="0"/>
            <a:t>元</a:t>
          </a:r>
          <a:r>
            <a:rPr lang="en-US" altLang="zh-CN" dirty="0"/>
            <a:t>/</a:t>
          </a:r>
          <a:r>
            <a:rPr lang="zh-CN" altLang="en-US" dirty="0"/>
            <a:t>平方米；该土地使用权人拟收购相邻一宗土地，该相邻土地</a:t>
          </a:r>
          <a:r>
            <a:rPr lang="en-US" altLang="zh-CN" dirty="0"/>
            <a:t>2000</a:t>
          </a:r>
          <a:r>
            <a:rPr lang="zh-CN" altLang="en-US" dirty="0"/>
            <a:t>平方米，土地单价</a:t>
          </a:r>
          <a:r>
            <a:rPr lang="en-US" altLang="zh-CN" dirty="0"/>
            <a:t>2400</a:t>
          </a:r>
          <a:r>
            <a:rPr lang="zh-CN" altLang="en-US" dirty="0"/>
            <a:t>元</a:t>
          </a:r>
          <a:r>
            <a:rPr lang="en-US" altLang="zh-CN" dirty="0"/>
            <a:t>/</a:t>
          </a:r>
          <a:r>
            <a:rPr lang="zh-CN" altLang="en-US" dirty="0"/>
            <a:t>平方米。收购后，合并土地单价</a:t>
          </a:r>
          <a:r>
            <a:rPr lang="en-US" altLang="zh-CN" dirty="0"/>
            <a:t>2550</a:t>
          </a:r>
          <a:r>
            <a:rPr lang="zh-CN" altLang="en-US" dirty="0"/>
            <a:t>元</a:t>
          </a:r>
          <a:r>
            <a:rPr lang="en-US" altLang="zh-CN" dirty="0"/>
            <a:t>/</a:t>
          </a:r>
          <a:r>
            <a:rPr lang="zh-CN" altLang="en-US" dirty="0"/>
            <a:t>平方米。求该土地使用权人最高收购土地单价。</a:t>
          </a:r>
        </a:p>
      </dgm:t>
    </dgm:pt>
    <dgm:pt modelId="{369C8E1A-0C0A-C84D-89A4-C9470FE2BFE8}" type="parTrans" cxnId="{93F80802-BFD6-6F44-A527-59037B6CD7D6}">
      <dgm:prSet/>
      <dgm:spPr/>
      <dgm:t>
        <a:bodyPr/>
        <a:lstStyle/>
        <a:p>
          <a:endParaRPr lang="zh-CN" altLang="en-US"/>
        </a:p>
      </dgm:t>
    </dgm:pt>
    <dgm:pt modelId="{BBD61502-91C6-A74D-A801-E5F9B491BDB5}" type="sibTrans" cxnId="{93F80802-BFD6-6F44-A527-59037B6CD7D6}">
      <dgm:prSet/>
      <dgm:spPr/>
      <dgm:t>
        <a:bodyPr/>
        <a:lstStyle/>
        <a:p>
          <a:endParaRPr lang="zh-CN" altLang="en-US"/>
        </a:p>
      </dgm:t>
    </dgm:pt>
    <dgm:pt modelId="{B6ED34BB-F146-BE49-974A-30C85B59CA8C}">
      <dgm:prSet phldrT="[文本]"/>
      <dgm:spPr/>
      <dgm:t>
        <a:bodyPr/>
        <a:lstStyle/>
        <a:p>
          <a:r>
            <a:rPr lang="en-US" altLang="zh-CN" dirty="0"/>
            <a:t>1.</a:t>
          </a:r>
          <a:r>
            <a:rPr lang="zh-CN" altLang="en-US" dirty="0"/>
            <a:t>合并后土地价值</a:t>
          </a:r>
          <a:r>
            <a:rPr lang="en-US" altLang="zh-CN" dirty="0"/>
            <a:t>=2560</a:t>
          </a:r>
          <a:r>
            <a:rPr lang="zh-CN" altLang="en-US" dirty="0"/>
            <a:t>*（</a:t>
          </a:r>
          <a:r>
            <a:rPr lang="en-US" altLang="zh-CN" dirty="0"/>
            <a:t>3000+2000</a:t>
          </a:r>
          <a:r>
            <a:rPr lang="zh-CN" altLang="en-US" dirty="0"/>
            <a:t>）</a:t>
          </a:r>
          <a:r>
            <a:rPr lang="en-US" altLang="zh-CN" dirty="0"/>
            <a:t>/10000=1325</a:t>
          </a:r>
          <a:r>
            <a:rPr lang="zh-CN" altLang="en-US" dirty="0"/>
            <a:t>万元</a:t>
          </a:r>
        </a:p>
      </dgm:t>
    </dgm:pt>
    <dgm:pt modelId="{2F0269D1-1C7E-D241-A26F-7A03D8C0ACFC}" type="parTrans" cxnId="{8C9914F7-33BF-8941-9518-F4C22142DCD1}">
      <dgm:prSet/>
      <dgm:spPr/>
      <dgm:t>
        <a:bodyPr/>
        <a:lstStyle/>
        <a:p>
          <a:endParaRPr lang="zh-CN" altLang="en-US"/>
        </a:p>
      </dgm:t>
    </dgm:pt>
    <dgm:pt modelId="{F220F674-85B7-9241-B839-2C81D736314E}" type="sibTrans" cxnId="{8C9914F7-33BF-8941-9518-F4C22142DCD1}">
      <dgm:prSet/>
      <dgm:spPr/>
      <dgm:t>
        <a:bodyPr/>
        <a:lstStyle/>
        <a:p>
          <a:endParaRPr lang="zh-CN" altLang="en-US"/>
        </a:p>
      </dgm:t>
    </dgm:pt>
    <dgm:pt modelId="{38362580-049C-374E-835D-2302D6BE5682}">
      <dgm:prSet phldrT="[文本]"/>
      <dgm:spPr/>
      <dgm:t>
        <a:bodyPr/>
        <a:lstStyle/>
        <a:p>
          <a:r>
            <a:rPr lang="en-US" altLang="zh-CN" dirty="0"/>
            <a:t>2.</a:t>
          </a:r>
          <a:r>
            <a:rPr lang="zh-CN" altLang="en-US" dirty="0"/>
            <a:t>合并后原土地增值</a:t>
          </a:r>
          <a:r>
            <a:rPr lang="en-US" altLang="zh-CN" dirty="0"/>
            <a:t>=</a:t>
          </a:r>
          <a:r>
            <a:rPr lang="zh-CN" altLang="en-US" dirty="0"/>
            <a:t>（</a:t>
          </a:r>
          <a:r>
            <a:rPr lang="en-US" altLang="zh-CN" dirty="0"/>
            <a:t>2560-2500</a:t>
          </a:r>
          <a:r>
            <a:rPr lang="zh-CN" altLang="en-US" dirty="0"/>
            <a:t>）*</a:t>
          </a:r>
          <a:r>
            <a:rPr lang="en-US" altLang="zh-CN" dirty="0"/>
            <a:t>3000/10000=18</a:t>
          </a:r>
          <a:r>
            <a:rPr lang="zh-CN" altLang="en-US" dirty="0"/>
            <a:t>万元</a:t>
          </a:r>
        </a:p>
      </dgm:t>
    </dgm:pt>
    <dgm:pt modelId="{D9706280-2E8E-DA49-9621-C3D55BB3BC20}" type="parTrans" cxnId="{FF66AB99-FEDF-864C-98EA-B18F9D8459CC}">
      <dgm:prSet/>
      <dgm:spPr/>
      <dgm:t>
        <a:bodyPr/>
        <a:lstStyle/>
        <a:p>
          <a:endParaRPr lang="zh-CN" altLang="en-US"/>
        </a:p>
      </dgm:t>
    </dgm:pt>
    <dgm:pt modelId="{BE50D4BF-FDB6-AC49-A439-47B36CAB492B}" type="sibTrans" cxnId="{FF66AB99-FEDF-864C-98EA-B18F9D8459CC}">
      <dgm:prSet/>
      <dgm:spPr/>
      <dgm:t>
        <a:bodyPr/>
        <a:lstStyle/>
        <a:p>
          <a:endParaRPr lang="zh-CN" altLang="en-US"/>
        </a:p>
      </dgm:t>
    </dgm:pt>
    <dgm:pt modelId="{C64DA68C-A865-3446-90E0-F3CDBBABEFFB}">
      <dgm:prSet/>
      <dgm:spPr/>
      <dgm:t>
        <a:bodyPr/>
        <a:lstStyle/>
        <a:p>
          <a:r>
            <a:rPr lang="en-US" altLang="zh-CN" dirty="0"/>
            <a:t>3.</a:t>
          </a:r>
          <a:r>
            <a:rPr lang="zh-CN" altLang="en-US" dirty="0"/>
            <a:t>最高出价</a:t>
          </a:r>
          <a:r>
            <a:rPr lang="en-US" altLang="zh-CN" dirty="0"/>
            <a:t>=2400</a:t>
          </a:r>
          <a:r>
            <a:rPr lang="zh-CN" altLang="en-US" dirty="0"/>
            <a:t>*</a:t>
          </a:r>
          <a:r>
            <a:rPr lang="en-US" altLang="zh-CN" dirty="0"/>
            <a:t>2000/10000+18=498</a:t>
          </a:r>
          <a:r>
            <a:rPr lang="zh-CN" altLang="en-US" dirty="0"/>
            <a:t>万元</a:t>
          </a:r>
        </a:p>
      </dgm:t>
    </dgm:pt>
    <dgm:pt modelId="{B8448F26-4FBC-6E45-823B-C3D0313F8EFC}" type="parTrans" cxnId="{E2A2212A-036D-6A48-8C1B-D4D6BD39D0C5}">
      <dgm:prSet/>
      <dgm:spPr/>
      <dgm:t>
        <a:bodyPr/>
        <a:lstStyle/>
        <a:p>
          <a:endParaRPr lang="zh-CN" altLang="en-US"/>
        </a:p>
      </dgm:t>
    </dgm:pt>
    <dgm:pt modelId="{60D9231F-59C7-DC46-92A2-D2B51D08CECF}" type="sibTrans" cxnId="{E2A2212A-036D-6A48-8C1B-D4D6BD39D0C5}">
      <dgm:prSet/>
      <dgm:spPr/>
      <dgm:t>
        <a:bodyPr/>
        <a:lstStyle/>
        <a:p>
          <a:endParaRPr lang="zh-CN" altLang="en-US"/>
        </a:p>
      </dgm:t>
    </dgm:pt>
    <dgm:pt modelId="{BC840BEF-F2E4-D14D-AB88-EF0775274158}" type="pres">
      <dgm:prSet presAssocID="{BECB65E3-FD7C-9C44-B6FF-4F01C681A57A}" presName="vert0" presStyleCnt="0">
        <dgm:presLayoutVars>
          <dgm:dir/>
          <dgm:animOne val="branch"/>
          <dgm:animLvl val="lvl"/>
        </dgm:presLayoutVars>
      </dgm:prSet>
      <dgm:spPr/>
    </dgm:pt>
    <dgm:pt modelId="{62C70FB6-8F37-5E4B-A01E-F9A6A54591F3}" type="pres">
      <dgm:prSet presAssocID="{4F6DB712-380D-8E4F-BF21-0ED57F1CBC4D}" presName="thickLine" presStyleLbl="alignNode1" presStyleIdx="0" presStyleCnt="4"/>
      <dgm:spPr/>
    </dgm:pt>
    <dgm:pt modelId="{388512DB-3FFA-EC49-88FC-DFDAB1D5CE2F}" type="pres">
      <dgm:prSet presAssocID="{4F6DB712-380D-8E4F-BF21-0ED57F1CBC4D}" presName="horz1" presStyleCnt="0"/>
      <dgm:spPr/>
    </dgm:pt>
    <dgm:pt modelId="{3A38D21B-B2A7-2243-B9AE-14B4DBD5A57E}" type="pres">
      <dgm:prSet presAssocID="{4F6DB712-380D-8E4F-BF21-0ED57F1CBC4D}" presName="tx1" presStyleLbl="revTx" presStyleIdx="0" presStyleCnt="4"/>
      <dgm:spPr/>
    </dgm:pt>
    <dgm:pt modelId="{09B4F49F-A958-CB4C-B142-1666C6257DC9}" type="pres">
      <dgm:prSet presAssocID="{4F6DB712-380D-8E4F-BF21-0ED57F1CBC4D}" presName="vert1" presStyleCnt="0"/>
      <dgm:spPr/>
    </dgm:pt>
    <dgm:pt modelId="{0E031EEF-C7AF-9B47-AB54-4FF63989FD7A}" type="pres">
      <dgm:prSet presAssocID="{B6ED34BB-F146-BE49-974A-30C85B59CA8C}" presName="thickLine" presStyleLbl="alignNode1" presStyleIdx="1" presStyleCnt="4"/>
      <dgm:spPr/>
    </dgm:pt>
    <dgm:pt modelId="{89F7A89C-8AE7-E04E-808D-A8D6399624B9}" type="pres">
      <dgm:prSet presAssocID="{B6ED34BB-F146-BE49-974A-30C85B59CA8C}" presName="horz1" presStyleCnt="0"/>
      <dgm:spPr/>
    </dgm:pt>
    <dgm:pt modelId="{D222D6F3-712C-F145-AC7E-0CF3593326C2}" type="pres">
      <dgm:prSet presAssocID="{B6ED34BB-F146-BE49-974A-30C85B59CA8C}" presName="tx1" presStyleLbl="revTx" presStyleIdx="1" presStyleCnt="4" custScaleY="33427"/>
      <dgm:spPr/>
    </dgm:pt>
    <dgm:pt modelId="{10081D75-D3A3-304F-A633-F3A022A3BFFE}" type="pres">
      <dgm:prSet presAssocID="{B6ED34BB-F146-BE49-974A-30C85B59CA8C}" presName="vert1" presStyleCnt="0"/>
      <dgm:spPr/>
    </dgm:pt>
    <dgm:pt modelId="{FE7A6A27-6651-B840-A6F0-ED4BD5AF70F0}" type="pres">
      <dgm:prSet presAssocID="{38362580-049C-374E-835D-2302D6BE5682}" presName="thickLine" presStyleLbl="alignNode1" presStyleIdx="2" presStyleCnt="4"/>
      <dgm:spPr/>
    </dgm:pt>
    <dgm:pt modelId="{C10CD443-7041-DD41-B57D-58022F0C2AE1}" type="pres">
      <dgm:prSet presAssocID="{38362580-049C-374E-835D-2302D6BE5682}" presName="horz1" presStyleCnt="0"/>
      <dgm:spPr/>
    </dgm:pt>
    <dgm:pt modelId="{93D036B9-BE12-A64D-B6C0-614AD108C733}" type="pres">
      <dgm:prSet presAssocID="{38362580-049C-374E-835D-2302D6BE5682}" presName="tx1" presStyleLbl="revTx" presStyleIdx="2" presStyleCnt="4" custScaleY="35097"/>
      <dgm:spPr/>
    </dgm:pt>
    <dgm:pt modelId="{72B7142B-EA59-0B40-A122-4DF9AEFBF25E}" type="pres">
      <dgm:prSet presAssocID="{38362580-049C-374E-835D-2302D6BE5682}" presName="vert1" presStyleCnt="0"/>
      <dgm:spPr/>
    </dgm:pt>
    <dgm:pt modelId="{E0E2CE13-F44D-EC43-BF2A-1E392BDD1F1A}" type="pres">
      <dgm:prSet presAssocID="{C64DA68C-A865-3446-90E0-F3CDBBABEFFB}" presName="thickLine" presStyleLbl="alignNode1" presStyleIdx="3" presStyleCnt="4"/>
      <dgm:spPr/>
    </dgm:pt>
    <dgm:pt modelId="{EB65AF53-7CA0-634D-89D2-96E8D7CDCC2E}" type="pres">
      <dgm:prSet presAssocID="{C64DA68C-A865-3446-90E0-F3CDBBABEFFB}" presName="horz1" presStyleCnt="0"/>
      <dgm:spPr/>
    </dgm:pt>
    <dgm:pt modelId="{D1B9777F-5CFA-5546-9F4A-911C941A50F0}" type="pres">
      <dgm:prSet presAssocID="{C64DA68C-A865-3446-90E0-F3CDBBABEFFB}" presName="tx1" presStyleLbl="revTx" presStyleIdx="3" presStyleCnt="4"/>
      <dgm:spPr/>
    </dgm:pt>
    <dgm:pt modelId="{8700721F-3491-E845-B084-AE28AD6E25E3}" type="pres">
      <dgm:prSet presAssocID="{C64DA68C-A865-3446-90E0-F3CDBBABEFFB}" presName="vert1" presStyleCnt="0"/>
      <dgm:spPr/>
    </dgm:pt>
  </dgm:ptLst>
  <dgm:cxnLst>
    <dgm:cxn modelId="{93F80802-BFD6-6F44-A527-59037B6CD7D6}" srcId="{BECB65E3-FD7C-9C44-B6FF-4F01C681A57A}" destId="{4F6DB712-380D-8E4F-BF21-0ED57F1CBC4D}" srcOrd="0" destOrd="0" parTransId="{369C8E1A-0C0A-C84D-89A4-C9470FE2BFE8}" sibTransId="{BBD61502-91C6-A74D-A801-E5F9B491BDB5}"/>
    <dgm:cxn modelId="{E2A2212A-036D-6A48-8C1B-D4D6BD39D0C5}" srcId="{BECB65E3-FD7C-9C44-B6FF-4F01C681A57A}" destId="{C64DA68C-A865-3446-90E0-F3CDBBABEFFB}" srcOrd="3" destOrd="0" parTransId="{B8448F26-4FBC-6E45-823B-C3D0313F8EFC}" sibTransId="{60D9231F-59C7-DC46-92A2-D2B51D08CECF}"/>
    <dgm:cxn modelId="{1ABB1A2E-B120-EA48-966E-350FC2A72EA5}" type="presOf" srcId="{C64DA68C-A865-3446-90E0-F3CDBBABEFFB}" destId="{D1B9777F-5CFA-5546-9F4A-911C941A50F0}" srcOrd="0" destOrd="0" presId="urn:microsoft.com/office/officeart/2008/layout/LinedList"/>
    <dgm:cxn modelId="{85D25462-C655-8042-BFC1-A709F3D797B6}" type="presOf" srcId="{BECB65E3-FD7C-9C44-B6FF-4F01C681A57A}" destId="{BC840BEF-F2E4-D14D-AB88-EF0775274158}" srcOrd="0" destOrd="0" presId="urn:microsoft.com/office/officeart/2008/layout/LinedList"/>
    <dgm:cxn modelId="{FF66AB99-FEDF-864C-98EA-B18F9D8459CC}" srcId="{BECB65E3-FD7C-9C44-B6FF-4F01C681A57A}" destId="{38362580-049C-374E-835D-2302D6BE5682}" srcOrd="2" destOrd="0" parTransId="{D9706280-2E8E-DA49-9621-C3D55BB3BC20}" sibTransId="{BE50D4BF-FDB6-AC49-A439-47B36CAB492B}"/>
    <dgm:cxn modelId="{DBB065DD-AD10-D94E-8576-1F189A4AC4E3}" type="presOf" srcId="{B6ED34BB-F146-BE49-974A-30C85B59CA8C}" destId="{D222D6F3-712C-F145-AC7E-0CF3593326C2}" srcOrd="0" destOrd="0" presId="urn:microsoft.com/office/officeart/2008/layout/LinedList"/>
    <dgm:cxn modelId="{DD9946EE-B771-3848-9E54-1AEE6CB81BD3}" type="presOf" srcId="{38362580-049C-374E-835D-2302D6BE5682}" destId="{93D036B9-BE12-A64D-B6C0-614AD108C733}" srcOrd="0" destOrd="0" presId="urn:microsoft.com/office/officeart/2008/layout/LinedList"/>
    <dgm:cxn modelId="{8C9914F7-33BF-8941-9518-F4C22142DCD1}" srcId="{BECB65E3-FD7C-9C44-B6FF-4F01C681A57A}" destId="{B6ED34BB-F146-BE49-974A-30C85B59CA8C}" srcOrd="1" destOrd="0" parTransId="{2F0269D1-1C7E-D241-A26F-7A03D8C0ACFC}" sibTransId="{F220F674-85B7-9241-B839-2C81D736314E}"/>
    <dgm:cxn modelId="{334EDBF9-0443-6548-ABAE-5C43F7344879}" type="presOf" srcId="{4F6DB712-380D-8E4F-BF21-0ED57F1CBC4D}" destId="{3A38D21B-B2A7-2243-B9AE-14B4DBD5A57E}" srcOrd="0" destOrd="0" presId="urn:microsoft.com/office/officeart/2008/layout/LinedList"/>
    <dgm:cxn modelId="{E49AC92A-DD9F-514E-AA2E-9EFD883E610F}" type="presParOf" srcId="{BC840BEF-F2E4-D14D-AB88-EF0775274158}" destId="{62C70FB6-8F37-5E4B-A01E-F9A6A54591F3}" srcOrd="0" destOrd="0" presId="urn:microsoft.com/office/officeart/2008/layout/LinedList"/>
    <dgm:cxn modelId="{260F0A6E-6A82-DE4D-BE63-0B6E5F591D52}" type="presParOf" srcId="{BC840BEF-F2E4-D14D-AB88-EF0775274158}" destId="{388512DB-3FFA-EC49-88FC-DFDAB1D5CE2F}" srcOrd="1" destOrd="0" presId="urn:microsoft.com/office/officeart/2008/layout/LinedList"/>
    <dgm:cxn modelId="{D4CDFADA-FDD0-C54C-9869-AE39CD3E3F26}" type="presParOf" srcId="{388512DB-3FFA-EC49-88FC-DFDAB1D5CE2F}" destId="{3A38D21B-B2A7-2243-B9AE-14B4DBD5A57E}" srcOrd="0" destOrd="0" presId="urn:microsoft.com/office/officeart/2008/layout/LinedList"/>
    <dgm:cxn modelId="{970CADD2-3097-2F40-B542-9484CE7BDEBE}" type="presParOf" srcId="{388512DB-3FFA-EC49-88FC-DFDAB1D5CE2F}" destId="{09B4F49F-A958-CB4C-B142-1666C6257DC9}" srcOrd="1" destOrd="0" presId="urn:microsoft.com/office/officeart/2008/layout/LinedList"/>
    <dgm:cxn modelId="{E2FEAD41-368D-4040-989D-E1752B5B93EA}" type="presParOf" srcId="{BC840BEF-F2E4-D14D-AB88-EF0775274158}" destId="{0E031EEF-C7AF-9B47-AB54-4FF63989FD7A}" srcOrd="2" destOrd="0" presId="urn:microsoft.com/office/officeart/2008/layout/LinedList"/>
    <dgm:cxn modelId="{FDD8BB20-530C-914C-A7A0-6C464FC1B483}" type="presParOf" srcId="{BC840BEF-F2E4-D14D-AB88-EF0775274158}" destId="{89F7A89C-8AE7-E04E-808D-A8D6399624B9}" srcOrd="3" destOrd="0" presId="urn:microsoft.com/office/officeart/2008/layout/LinedList"/>
    <dgm:cxn modelId="{A6FF4FC9-DB81-F141-BC6F-6980A741FDC5}" type="presParOf" srcId="{89F7A89C-8AE7-E04E-808D-A8D6399624B9}" destId="{D222D6F3-712C-F145-AC7E-0CF3593326C2}" srcOrd="0" destOrd="0" presId="urn:microsoft.com/office/officeart/2008/layout/LinedList"/>
    <dgm:cxn modelId="{A231B5C1-6D06-AC4D-9CC8-69B96D1664B1}" type="presParOf" srcId="{89F7A89C-8AE7-E04E-808D-A8D6399624B9}" destId="{10081D75-D3A3-304F-A633-F3A022A3BFFE}" srcOrd="1" destOrd="0" presId="urn:microsoft.com/office/officeart/2008/layout/LinedList"/>
    <dgm:cxn modelId="{219D85B7-DDFE-834F-B234-E7024081A042}" type="presParOf" srcId="{BC840BEF-F2E4-D14D-AB88-EF0775274158}" destId="{FE7A6A27-6651-B840-A6F0-ED4BD5AF70F0}" srcOrd="4" destOrd="0" presId="urn:microsoft.com/office/officeart/2008/layout/LinedList"/>
    <dgm:cxn modelId="{5F05032D-DF81-C843-ACCC-830C25E435FC}" type="presParOf" srcId="{BC840BEF-F2E4-D14D-AB88-EF0775274158}" destId="{C10CD443-7041-DD41-B57D-58022F0C2AE1}" srcOrd="5" destOrd="0" presId="urn:microsoft.com/office/officeart/2008/layout/LinedList"/>
    <dgm:cxn modelId="{67149CC0-002C-704C-9071-F226A7BA9C03}" type="presParOf" srcId="{C10CD443-7041-DD41-B57D-58022F0C2AE1}" destId="{93D036B9-BE12-A64D-B6C0-614AD108C733}" srcOrd="0" destOrd="0" presId="urn:microsoft.com/office/officeart/2008/layout/LinedList"/>
    <dgm:cxn modelId="{1A7AFD14-F215-A94C-8024-63A1E5739CD3}" type="presParOf" srcId="{C10CD443-7041-DD41-B57D-58022F0C2AE1}" destId="{72B7142B-EA59-0B40-A122-4DF9AEFBF25E}" srcOrd="1" destOrd="0" presId="urn:microsoft.com/office/officeart/2008/layout/LinedList"/>
    <dgm:cxn modelId="{80B1EB28-D167-B948-9339-E88CF90B2A51}" type="presParOf" srcId="{BC840BEF-F2E4-D14D-AB88-EF0775274158}" destId="{E0E2CE13-F44D-EC43-BF2A-1E392BDD1F1A}" srcOrd="6" destOrd="0" presId="urn:microsoft.com/office/officeart/2008/layout/LinedList"/>
    <dgm:cxn modelId="{F1308DA8-9D99-3F41-B412-039C26C733AF}" type="presParOf" srcId="{BC840BEF-F2E4-D14D-AB88-EF0775274158}" destId="{EB65AF53-7CA0-634D-89D2-96E8D7CDCC2E}" srcOrd="7" destOrd="0" presId="urn:microsoft.com/office/officeart/2008/layout/LinedList"/>
    <dgm:cxn modelId="{1144D6FA-DBD0-3149-86CC-7C1D06D96E79}" type="presParOf" srcId="{EB65AF53-7CA0-634D-89D2-96E8D7CDCC2E}" destId="{D1B9777F-5CFA-5546-9F4A-911C941A50F0}" srcOrd="0" destOrd="0" presId="urn:microsoft.com/office/officeart/2008/layout/LinedList"/>
    <dgm:cxn modelId="{D3E9C19B-4998-8645-95A4-05B08D627F74}" type="presParOf" srcId="{EB65AF53-7CA0-634D-89D2-96E8D7CDCC2E}" destId="{8700721F-3491-E845-B084-AE28AD6E25E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AE5EDE5-E863-FD4D-9A63-9B066C15B916}" type="doc">
      <dgm:prSet loTypeId="urn:microsoft.com/office/officeart/2008/layout/LinedList" loCatId="list" qsTypeId="urn:microsoft.com/office/officeart/2005/8/quickstyle/simple1#54" qsCatId="simple" csTypeId="urn:microsoft.com/office/officeart/2005/8/colors/accent4_2#2" csCatId="accent4" phldr="1"/>
      <dgm:spPr/>
      <dgm:t>
        <a:bodyPr/>
        <a:lstStyle/>
        <a:p>
          <a:endParaRPr lang="zh-CN" altLang="en-US"/>
        </a:p>
      </dgm:t>
    </dgm:pt>
    <dgm:pt modelId="{809F9946-4563-3945-8DC3-6A55BE1BF6D0}">
      <dgm:prSet phldrT="[文本]"/>
      <dgm:spPr/>
      <dgm:t>
        <a:bodyPr/>
        <a:lstStyle/>
        <a:p>
          <a:r>
            <a:rPr lang="en-US" altLang="zh-CN" dirty="0"/>
            <a:t>1.</a:t>
          </a:r>
          <a:r>
            <a:rPr lang="zh-CN" altLang="en-US" dirty="0"/>
            <a:t>报酬率</a:t>
          </a:r>
          <a:r>
            <a:rPr lang="en-US" altLang="zh-CN" dirty="0"/>
            <a:t>=1.5%+6.5%=8%</a:t>
          </a:r>
          <a:endParaRPr lang="zh-CN" altLang="en-US" dirty="0"/>
        </a:p>
      </dgm:t>
    </dgm:pt>
    <dgm:pt modelId="{BDB50D7C-D256-8F44-9391-7F2A5EC47FE7}" type="parTrans" cxnId="{3177E5FA-56C2-1841-BF8A-D8335CF69599}">
      <dgm:prSet/>
      <dgm:spPr/>
      <dgm:t>
        <a:bodyPr/>
        <a:lstStyle/>
        <a:p>
          <a:endParaRPr lang="zh-CN" altLang="en-US"/>
        </a:p>
      </dgm:t>
    </dgm:pt>
    <dgm:pt modelId="{8972B00F-A3B5-E648-AF91-11FCBA1C8566}" type="sibTrans" cxnId="{3177E5FA-56C2-1841-BF8A-D8335CF69599}">
      <dgm:prSet/>
      <dgm:spPr/>
      <dgm:t>
        <a:bodyPr/>
        <a:lstStyle/>
        <a:p>
          <a:endParaRPr lang="zh-CN" altLang="en-US"/>
        </a:p>
      </dgm:t>
    </dgm:pt>
    <dgm:pt modelId="{9B411440-9975-AF49-AF44-7D0F30ABAD50}">
      <dgm:prSet phldrT="[文本]"/>
      <dgm:spPr/>
      <dgm:t>
        <a:bodyPr/>
        <a:lstStyle/>
        <a:p>
          <a:r>
            <a:rPr lang="en-US" altLang="zh-CN" dirty="0"/>
            <a:t>2.</a:t>
          </a:r>
          <a:r>
            <a:rPr lang="zh-CN" altLang="en-US" dirty="0"/>
            <a:t>前三年收益现值</a:t>
          </a:r>
          <a:r>
            <a:rPr lang="en-US" altLang="zh-CN" dirty="0"/>
            <a:t>=[3</a:t>
          </a:r>
          <a:r>
            <a:rPr lang="zh-CN" altLang="en-US" dirty="0"/>
            <a:t>*</a:t>
          </a:r>
          <a:r>
            <a:rPr lang="en-US" altLang="zh-CN" dirty="0"/>
            <a:t>3000</a:t>
          </a:r>
          <a:r>
            <a:rPr lang="zh-CN" altLang="en-US" dirty="0"/>
            <a:t>*</a:t>
          </a:r>
          <a:r>
            <a:rPr lang="en-US" altLang="zh-CN" dirty="0"/>
            <a:t>365</a:t>
          </a:r>
          <a:r>
            <a:rPr lang="zh-CN" altLang="en-US" dirty="0"/>
            <a:t>*（</a:t>
          </a:r>
          <a:r>
            <a:rPr lang="en-US" altLang="zh-CN" dirty="0"/>
            <a:t>1-30%</a:t>
          </a:r>
          <a:r>
            <a:rPr lang="zh-CN" altLang="en-US" dirty="0"/>
            <a:t>）</a:t>
          </a:r>
          <a:r>
            <a:rPr lang="en-US" altLang="zh-CN" dirty="0"/>
            <a:t>/8%+0.5</a:t>
          </a:r>
          <a:r>
            <a:rPr lang="zh-CN" altLang="en-US" dirty="0"/>
            <a:t>*</a:t>
          </a:r>
          <a:r>
            <a:rPr lang="en-US" altLang="zh-CN" dirty="0"/>
            <a:t>3000</a:t>
          </a:r>
          <a:r>
            <a:rPr lang="zh-CN" altLang="en-US" dirty="0"/>
            <a:t>*</a:t>
          </a:r>
          <a:r>
            <a:rPr lang="en-US" altLang="zh-CN" dirty="0"/>
            <a:t>365</a:t>
          </a:r>
          <a:r>
            <a:rPr lang="zh-CN" altLang="en-US" dirty="0"/>
            <a:t>*（</a:t>
          </a:r>
          <a:r>
            <a:rPr lang="en-US" altLang="zh-CN" dirty="0"/>
            <a:t>1-30%</a:t>
          </a:r>
          <a:r>
            <a:rPr lang="zh-CN" altLang="en-US" dirty="0"/>
            <a:t>）</a:t>
          </a:r>
          <a:r>
            <a:rPr lang="en-US" altLang="zh-CN" dirty="0"/>
            <a:t>/</a:t>
          </a:r>
          <a:r>
            <a:rPr lang="zh-CN" altLang="en-US" dirty="0"/>
            <a:t>（</a:t>
          </a:r>
          <a:r>
            <a:rPr lang="en-US" altLang="zh-CN" dirty="0"/>
            <a:t>8%</a:t>
          </a:r>
          <a:r>
            <a:rPr lang="zh-CN" altLang="en-US" dirty="0"/>
            <a:t>）</a:t>
          </a:r>
          <a:r>
            <a:rPr lang="en-US" altLang="zh-CN" baseline="30000" dirty="0"/>
            <a:t>2</a:t>
          </a:r>
          <a:r>
            <a:rPr lang="en-US" altLang="zh-CN" dirty="0"/>
            <a:t>]+0.5</a:t>
          </a:r>
          <a:r>
            <a:rPr lang="zh-CN" altLang="en-US" dirty="0"/>
            <a:t>*</a:t>
          </a:r>
          <a:r>
            <a:rPr lang="en-US" altLang="zh-CN" dirty="0"/>
            <a:t>3000</a:t>
          </a:r>
          <a:r>
            <a:rPr lang="zh-CN" altLang="en-US" dirty="0"/>
            <a:t>*</a:t>
          </a:r>
          <a:r>
            <a:rPr lang="en-US" altLang="zh-CN" dirty="0"/>
            <a:t>365</a:t>
          </a:r>
          <a:r>
            <a:rPr lang="zh-CN" altLang="en-US" dirty="0"/>
            <a:t>*（</a:t>
          </a:r>
          <a:r>
            <a:rPr lang="en-US" altLang="zh-CN" dirty="0"/>
            <a:t>1-30%</a:t>
          </a:r>
          <a:r>
            <a:rPr lang="zh-CN" altLang="en-US" dirty="0"/>
            <a:t>）</a:t>
          </a:r>
          <a:r>
            <a:rPr lang="en-US" altLang="zh-CN" dirty="0"/>
            <a:t>/8%*5/(1+8%)</a:t>
          </a:r>
          <a:r>
            <a:rPr lang="en-US" altLang="zh-CN" baseline="30000" dirty="0"/>
            <a:t>5</a:t>
          </a:r>
          <a:r>
            <a:rPr lang="en-US" altLang="zh-CN" dirty="0"/>
            <a:t>=10492.87</a:t>
          </a:r>
          <a:r>
            <a:rPr lang="zh-CN" altLang="en-US" dirty="0"/>
            <a:t>万元</a:t>
          </a:r>
        </a:p>
      </dgm:t>
    </dgm:pt>
    <dgm:pt modelId="{B1153CBB-A7B7-2745-B81A-9319D484E8A7}" type="parTrans" cxnId="{0FED3642-D7B0-EB48-A6D9-A9B24745E75D}">
      <dgm:prSet/>
      <dgm:spPr/>
      <dgm:t>
        <a:bodyPr/>
        <a:lstStyle/>
        <a:p>
          <a:endParaRPr lang="zh-CN" altLang="en-US"/>
        </a:p>
      </dgm:t>
    </dgm:pt>
    <dgm:pt modelId="{48B40E38-B9C1-6947-A36B-A7D49F24ABA4}" type="sibTrans" cxnId="{0FED3642-D7B0-EB48-A6D9-A9B24745E75D}">
      <dgm:prSet/>
      <dgm:spPr/>
      <dgm:t>
        <a:bodyPr/>
        <a:lstStyle/>
        <a:p>
          <a:endParaRPr lang="zh-CN" altLang="en-US"/>
        </a:p>
      </dgm:t>
    </dgm:pt>
    <dgm:pt modelId="{1A702C00-5F99-E24D-B776-28B2D21E97FE}">
      <dgm:prSet phldrT="[文本]"/>
      <dgm:spPr/>
      <dgm:t>
        <a:bodyPr/>
        <a:lstStyle/>
        <a:p>
          <a:r>
            <a:rPr lang="en-US" altLang="zh-CN" kern="1200"/>
            <a:t>3.5</a:t>
          </a:r>
          <a:r>
            <a:rPr lang="zh-CN" altLang="en-US" kern="1200"/>
            <a:t>年后收益现值</a:t>
          </a:r>
          <a:r>
            <a:rPr lang="en-US" altLang="zh-CN" kern="1200"/>
            <a:t>=10000</a:t>
          </a:r>
          <a:r>
            <a:rPr lang="zh-CN" altLang="en-US" kern="1200"/>
            <a:t>*</a:t>
          </a:r>
          <a:r>
            <a:rPr lang="en-US" altLang="zh-CN" kern="1200"/>
            <a:t>3000</a:t>
          </a:r>
          <a:r>
            <a:rPr lang="zh-CN" altLang="en-US" kern="1200"/>
            <a:t>*（</a:t>
          </a:r>
          <a:r>
            <a:rPr lang="en-US" altLang="zh-CN" kern="1200"/>
            <a:t>1-10%</a:t>
          </a:r>
          <a:r>
            <a:rPr lang="zh-CN" altLang="en-US" kern="1200"/>
            <a:t>）</a:t>
          </a:r>
          <a:r>
            <a:rPr lang="en-US" altLang="zh-CN" kern="1200"/>
            <a:t>/(1+8%)</a:t>
          </a:r>
          <a:r>
            <a:rPr lang="en-US" altLang="zh-CN" kern="1200" baseline="30000"/>
            <a:t>5</a:t>
          </a:r>
          <a:r>
            <a:rPr lang="en-US" altLang="zh-CN" kern="1200">
              <a:latin typeface="等线" panose="020F0502020204030204"/>
              <a:ea typeface="等线" panose="02010600030101010101" pitchFamily="2" charset="-122"/>
              <a:cs typeface="+mn-cs"/>
            </a:rPr>
            <a:t>=1837.57</a:t>
          </a:r>
          <a:r>
            <a:rPr lang="zh-CN" altLang="en-US" kern="1200">
              <a:latin typeface="等线" panose="020F0502020204030204"/>
              <a:ea typeface="等线" panose="02010600030101010101" pitchFamily="2" charset="-122"/>
              <a:cs typeface="+mn-cs"/>
            </a:rPr>
            <a:t>万元</a:t>
          </a:r>
        </a:p>
      </dgm:t>
    </dgm:pt>
    <dgm:pt modelId="{60FBC37F-8E80-DC4B-96F0-282BEB7462B7}" type="parTrans" cxnId="{67720903-7FBD-5144-A14D-38C4B8C4378B}">
      <dgm:prSet/>
      <dgm:spPr/>
      <dgm:t>
        <a:bodyPr/>
        <a:lstStyle/>
        <a:p>
          <a:endParaRPr lang="zh-CN" altLang="en-US"/>
        </a:p>
      </dgm:t>
    </dgm:pt>
    <dgm:pt modelId="{17797209-1832-DF4C-A059-CFACBB6C6BC0}" type="sibTrans" cxnId="{67720903-7FBD-5144-A14D-38C4B8C4378B}">
      <dgm:prSet/>
      <dgm:spPr/>
      <dgm:t>
        <a:bodyPr/>
        <a:lstStyle/>
        <a:p>
          <a:endParaRPr lang="zh-CN" altLang="en-US"/>
        </a:p>
      </dgm:t>
    </dgm:pt>
    <dgm:pt modelId="{B3C1F8B0-1088-5343-B58A-8183DE3DA215}">
      <dgm:prSet/>
      <dgm:spPr/>
      <dgm:t>
        <a:bodyPr/>
        <a:lstStyle/>
        <a:p>
          <a:r>
            <a:rPr lang="en-US" altLang="zh-CN" dirty="0"/>
            <a:t>4.</a:t>
          </a:r>
          <a:r>
            <a:rPr lang="zh-CN" altLang="en-US" dirty="0"/>
            <a:t>两段合计为房地产价值</a:t>
          </a:r>
          <a:r>
            <a:rPr lang="en-US" altLang="zh-CN" dirty="0"/>
            <a:t>=10492.87+1837.57=12330.44</a:t>
          </a:r>
          <a:r>
            <a:rPr lang="zh-CN" altLang="en-US" dirty="0"/>
            <a:t>万元</a:t>
          </a:r>
        </a:p>
      </dgm:t>
    </dgm:pt>
    <dgm:pt modelId="{58CEF68D-4C9D-2D4E-BFC1-2C9ADE877CB1}" type="parTrans" cxnId="{8F14E6AB-1BA1-444F-9796-12E8EE4F63AA}">
      <dgm:prSet/>
      <dgm:spPr/>
      <dgm:t>
        <a:bodyPr/>
        <a:lstStyle/>
        <a:p>
          <a:endParaRPr lang="zh-CN" altLang="en-US"/>
        </a:p>
      </dgm:t>
    </dgm:pt>
    <dgm:pt modelId="{850B9CE0-1335-9342-975C-6A0C9D56A569}" type="sibTrans" cxnId="{8F14E6AB-1BA1-444F-9796-12E8EE4F63AA}">
      <dgm:prSet/>
      <dgm:spPr/>
      <dgm:t>
        <a:bodyPr/>
        <a:lstStyle/>
        <a:p>
          <a:endParaRPr lang="zh-CN" altLang="en-US"/>
        </a:p>
      </dgm:t>
    </dgm:pt>
    <dgm:pt modelId="{4CF50137-C548-DF42-B74E-B4248EEBBE7B}">
      <dgm:prSet/>
      <dgm:spPr/>
      <dgm:t>
        <a:bodyPr/>
        <a:lstStyle/>
        <a:p>
          <a:r>
            <a:rPr lang="en-US" altLang="zh-CN" dirty="0"/>
            <a:t>5.</a:t>
          </a:r>
          <a:r>
            <a:rPr lang="zh-CN" altLang="en-US" dirty="0"/>
            <a:t>以上可以合并计算</a:t>
          </a:r>
        </a:p>
      </dgm:t>
    </dgm:pt>
    <dgm:pt modelId="{01A7809D-5115-234B-AC85-75C82D59A5AF}" type="parTrans" cxnId="{237D6277-7E9B-B240-B41B-700676124CBC}">
      <dgm:prSet/>
      <dgm:spPr/>
      <dgm:t>
        <a:bodyPr/>
        <a:lstStyle/>
        <a:p>
          <a:endParaRPr lang="zh-CN" altLang="en-US"/>
        </a:p>
      </dgm:t>
    </dgm:pt>
    <dgm:pt modelId="{F44464ED-E09D-DA4E-B22B-B000612DD37F}" type="sibTrans" cxnId="{237D6277-7E9B-B240-B41B-700676124CBC}">
      <dgm:prSet/>
      <dgm:spPr/>
      <dgm:t>
        <a:bodyPr/>
        <a:lstStyle/>
        <a:p>
          <a:endParaRPr lang="zh-CN" altLang="en-US"/>
        </a:p>
      </dgm:t>
    </dgm:pt>
    <dgm:pt modelId="{410ECDCF-EAC8-474B-8165-D68176A8B7BA}" type="pres">
      <dgm:prSet presAssocID="{BAE5EDE5-E863-FD4D-9A63-9B066C15B916}" presName="vert0" presStyleCnt="0">
        <dgm:presLayoutVars>
          <dgm:dir/>
          <dgm:animOne val="branch"/>
          <dgm:animLvl val="lvl"/>
        </dgm:presLayoutVars>
      </dgm:prSet>
      <dgm:spPr/>
    </dgm:pt>
    <dgm:pt modelId="{8D110E8D-99F2-5E40-A6E9-717520856AE4}" type="pres">
      <dgm:prSet presAssocID="{809F9946-4563-3945-8DC3-6A55BE1BF6D0}" presName="thickLine" presStyleLbl="alignNode1" presStyleIdx="0" presStyleCnt="5"/>
      <dgm:spPr/>
    </dgm:pt>
    <dgm:pt modelId="{D9955BAA-C875-1D4B-A79B-276943CEB661}" type="pres">
      <dgm:prSet presAssocID="{809F9946-4563-3945-8DC3-6A55BE1BF6D0}" presName="horz1" presStyleCnt="0"/>
      <dgm:spPr/>
    </dgm:pt>
    <dgm:pt modelId="{32BAC30F-2AC6-B84C-BC9E-E6F1437A54DB}" type="pres">
      <dgm:prSet presAssocID="{809F9946-4563-3945-8DC3-6A55BE1BF6D0}" presName="tx1" presStyleLbl="revTx" presStyleIdx="0" presStyleCnt="5"/>
      <dgm:spPr/>
    </dgm:pt>
    <dgm:pt modelId="{DAE95C4B-25A6-4E44-AA4C-5DF2C934D50A}" type="pres">
      <dgm:prSet presAssocID="{809F9946-4563-3945-8DC3-6A55BE1BF6D0}" presName="vert1" presStyleCnt="0"/>
      <dgm:spPr/>
    </dgm:pt>
    <dgm:pt modelId="{512FB6FF-48AA-8942-8B84-B56A244C63EC}" type="pres">
      <dgm:prSet presAssocID="{9B411440-9975-AF49-AF44-7D0F30ABAD50}" presName="thickLine" presStyleLbl="alignNode1" presStyleIdx="1" presStyleCnt="5"/>
      <dgm:spPr/>
    </dgm:pt>
    <dgm:pt modelId="{41305517-3541-204B-B7A8-8EB603C75B4A}" type="pres">
      <dgm:prSet presAssocID="{9B411440-9975-AF49-AF44-7D0F30ABAD50}" presName="horz1" presStyleCnt="0"/>
      <dgm:spPr/>
    </dgm:pt>
    <dgm:pt modelId="{2A3915E2-A608-DC4D-912D-A06906EDD007}" type="pres">
      <dgm:prSet presAssocID="{9B411440-9975-AF49-AF44-7D0F30ABAD50}" presName="tx1" presStyleLbl="revTx" presStyleIdx="1" presStyleCnt="5" custScaleY="135309"/>
      <dgm:spPr/>
    </dgm:pt>
    <dgm:pt modelId="{72D27B4F-1C2A-0A43-B21F-F8A089C0629F}" type="pres">
      <dgm:prSet presAssocID="{9B411440-9975-AF49-AF44-7D0F30ABAD50}" presName="vert1" presStyleCnt="0"/>
      <dgm:spPr/>
    </dgm:pt>
    <dgm:pt modelId="{D38ED2B3-8912-A34A-9E98-0C0E6E06D799}" type="pres">
      <dgm:prSet presAssocID="{1A702C00-5F99-E24D-B776-28B2D21E97FE}" presName="thickLine" presStyleLbl="alignNode1" presStyleIdx="2" presStyleCnt="5"/>
      <dgm:spPr/>
    </dgm:pt>
    <dgm:pt modelId="{680558B2-7509-9E41-9443-2D65D8512A48}" type="pres">
      <dgm:prSet presAssocID="{1A702C00-5F99-E24D-B776-28B2D21E97FE}" presName="horz1" presStyleCnt="0"/>
      <dgm:spPr/>
    </dgm:pt>
    <dgm:pt modelId="{E9D79470-D83B-DC41-B65A-A356D3F21657}" type="pres">
      <dgm:prSet presAssocID="{1A702C00-5F99-E24D-B776-28B2D21E97FE}" presName="tx1" presStyleLbl="revTx" presStyleIdx="2" presStyleCnt="5"/>
      <dgm:spPr/>
    </dgm:pt>
    <dgm:pt modelId="{30750268-0D88-0B45-A4B7-69C29E24310C}" type="pres">
      <dgm:prSet presAssocID="{1A702C00-5F99-E24D-B776-28B2D21E97FE}" presName="vert1" presStyleCnt="0"/>
      <dgm:spPr/>
    </dgm:pt>
    <dgm:pt modelId="{C726E682-F102-A341-B802-ACA5F324AA6A}" type="pres">
      <dgm:prSet presAssocID="{B3C1F8B0-1088-5343-B58A-8183DE3DA215}" presName="thickLine" presStyleLbl="alignNode1" presStyleIdx="3" presStyleCnt="5"/>
      <dgm:spPr/>
    </dgm:pt>
    <dgm:pt modelId="{720DF159-0C81-C54A-AB62-7AC61B35FED3}" type="pres">
      <dgm:prSet presAssocID="{B3C1F8B0-1088-5343-B58A-8183DE3DA215}" presName="horz1" presStyleCnt="0"/>
      <dgm:spPr/>
    </dgm:pt>
    <dgm:pt modelId="{A3B217BB-54DD-CA4D-9C72-6A7A7DA0CCAC}" type="pres">
      <dgm:prSet presAssocID="{B3C1F8B0-1088-5343-B58A-8183DE3DA215}" presName="tx1" presStyleLbl="revTx" presStyleIdx="3" presStyleCnt="5"/>
      <dgm:spPr/>
    </dgm:pt>
    <dgm:pt modelId="{A59237F3-89C3-6E41-A681-525BAF8B4946}" type="pres">
      <dgm:prSet presAssocID="{B3C1F8B0-1088-5343-B58A-8183DE3DA215}" presName="vert1" presStyleCnt="0"/>
      <dgm:spPr/>
    </dgm:pt>
    <dgm:pt modelId="{ABA9CEDF-9BD0-B742-AC29-7A470AFFD16F}" type="pres">
      <dgm:prSet presAssocID="{4CF50137-C548-DF42-B74E-B4248EEBBE7B}" presName="thickLine" presStyleLbl="alignNode1" presStyleIdx="4" presStyleCnt="5"/>
      <dgm:spPr/>
    </dgm:pt>
    <dgm:pt modelId="{8A8534E0-A929-F54F-A6B8-6D79EBB79727}" type="pres">
      <dgm:prSet presAssocID="{4CF50137-C548-DF42-B74E-B4248EEBBE7B}" presName="horz1" presStyleCnt="0"/>
      <dgm:spPr/>
    </dgm:pt>
    <dgm:pt modelId="{AE9F2FF0-F0AE-0C4C-A035-F9C5044EC5B3}" type="pres">
      <dgm:prSet presAssocID="{4CF50137-C548-DF42-B74E-B4248EEBBE7B}" presName="tx1" presStyleLbl="revTx" presStyleIdx="4" presStyleCnt="5"/>
      <dgm:spPr/>
    </dgm:pt>
    <dgm:pt modelId="{0BC9C001-7027-7744-A74A-F0F651CF7582}" type="pres">
      <dgm:prSet presAssocID="{4CF50137-C548-DF42-B74E-B4248EEBBE7B}" presName="vert1" presStyleCnt="0"/>
      <dgm:spPr/>
    </dgm:pt>
  </dgm:ptLst>
  <dgm:cxnLst>
    <dgm:cxn modelId="{67720903-7FBD-5144-A14D-38C4B8C4378B}" srcId="{BAE5EDE5-E863-FD4D-9A63-9B066C15B916}" destId="{1A702C00-5F99-E24D-B776-28B2D21E97FE}" srcOrd="2" destOrd="0" parTransId="{60FBC37F-8E80-DC4B-96F0-282BEB7462B7}" sibTransId="{17797209-1832-DF4C-A059-CFACBB6C6BC0}"/>
    <dgm:cxn modelId="{1E97452A-04A1-EB4F-8402-959570D8EC6F}" type="presOf" srcId="{4CF50137-C548-DF42-B74E-B4248EEBBE7B}" destId="{AE9F2FF0-F0AE-0C4C-A035-F9C5044EC5B3}" srcOrd="0" destOrd="0" presId="urn:microsoft.com/office/officeart/2008/layout/LinedList"/>
    <dgm:cxn modelId="{982F472A-BB24-F941-A21C-DB92006B1405}" type="presOf" srcId="{9B411440-9975-AF49-AF44-7D0F30ABAD50}" destId="{2A3915E2-A608-DC4D-912D-A06906EDD007}" srcOrd="0" destOrd="0" presId="urn:microsoft.com/office/officeart/2008/layout/LinedList"/>
    <dgm:cxn modelId="{0FED3642-D7B0-EB48-A6D9-A9B24745E75D}" srcId="{BAE5EDE5-E863-FD4D-9A63-9B066C15B916}" destId="{9B411440-9975-AF49-AF44-7D0F30ABAD50}" srcOrd="1" destOrd="0" parTransId="{B1153CBB-A7B7-2745-B81A-9319D484E8A7}" sibTransId="{48B40E38-B9C1-6947-A36B-A7D49F24ABA4}"/>
    <dgm:cxn modelId="{97230346-E3B9-C04A-B781-E0F1EA17654F}" type="presOf" srcId="{BAE5EDE5-E863-FD4D-9A63-9B066C15B916}" destId="{410ECDCF-EAC8-474B-8165-D68176A8B7BA}" srcOrd="0" destOrd="0" presId="urn:microsoft.com/office/officeart/2008/layout/LinedList"/>
    <dgm:cxn modelId="{237D6277-7E9B-B240-B41B-700676124CBC}" srcId="{BAE5EDE5-E863-FD4D-9A63-9B066C15B916}" destId="{4CF50137-C548-DF42-B74E-B4248EEBBE7B}" srcOrd="4" destOrd="0" parTransId="{01A7809D-5115-234B-AC85-75C82D59A5AF}" sibTransId="{F44464ED-E09D-DA4E-B22B-B000612DD37F}"/>
    <dgm:cxn modelId="{9BB43A9B-B2C7-F74A-B9A3-80906EB5B9F5}" type="presOf" srcId="{B3C1F8B0-1088-5343-B58A-8183DE3DA215}" destId="{A3B217BB-54DD-CA4D-9C72-6A7A7DA0CCAC}" srcOrd="0" destOrd="0" presId="urn:microsoft.com/office/officeart/2008/layout/LinedList"/>
    <dgm:cxn modelId="{8F14E6AB-1BA1-444F-9796-12E8EE4F63AA}" srcId="{BAE5EDE5-E863-FD4D-9A63-9B066C15B916}" destId="{B3C1F8B0-1088-5343-B58A-8183DE3DA215}" srcOrd="3" destOrd="0" parTransId="{58CEF68D-4C9D-2D4E-BFC1-2C9ADE877CB1}" sibTransId="{850B9CE0-1335-9342-975C-6A0C9D56A569}"/>
    <dgm:cxn modelId="{A247D0E0-4BCD-1749-AD7A-168D30E00122}" type="presOf" srcId="{1A702C00-5F99-E24D-B776-28B2D21E97FE}" destId="{E9D79470-D83B-DC41-B65A-A356D3F21657}" srcOrd="0" destOrd="0" presId="urn:microsoft.com/office/officeart/2008/layout/LinedList"/>
    <dgm:cxn modelId="{4A7D17E5-C032-B74E-B093-94F1B815BED8}" type="presOf" srcId="{809F9946-4563-3945-8DC3-6A55BE1BF6D0}" destId="{32BAC30F-2AC6-B84C-BC9E-E6F1437A54DB}" srcOrd="0" destOrd="0" presId="urn:microsoft.com/office/officeart/2008/layout/LinedList"/>
    <dgm:cxn modelId="{3177E5FA-56C2-1841-BF8A-D8335CF69599}" srcId="{BAE5EDE5-E863-FD4D-9A63-9B066C15B916}" destId="{809F9946-4563-3945-8DC3-6A55BE1BF6D0}" srcOrd="0" destOrd="0" parTransId="{BDB50D7C-D256-8F44-9391-7F2A5EC47FE7}" sibTransId="{8972B00F-A3B5-E648-AF91-11FCBA1C8566}"/>
    <dgm:cxn modelId="{C732F88D-1B28-894C-A408-E898A393739C}" type="presParOf" srcId="{410ECDCF-EAC8-474B-8165-D68176A8B7BA}" destId="{8D110E8D-99F2-5E40-A6E9-717520856AE4}" srcOrd="0" destOrd="0" presId="urn:microsoft.com/office/officeart/2008/layout/LinedList"/>
    <dgm:cxn modelId="{27C82482-1D7A-0347-9F35-6EAE7868ED96}" type="presParOf" srcId="{410ECDCF-EAC8-474B-8165-D68176A8B7BA}" destId="{D9955BAA-C875-1D4B-A79B-276943CEB661}" srcOrd="1" destOrd="0" presId="urn:microsoft.com/office/officeart/2008/layout/LinedList"/>
    <dgm:cxn modelId="{EA01D77E-8171-3544-A1B0-F816E7802882}" type="presParOf" srcId="{D9955BAA-C875-1D4B-A79B-276943CEB661}" destId="{32BAC30F-2AC6-B84C-BC9E-E6F1437A54DB}" srcOrd="0" destOrd="0" presId="urn:microsoft.com/office/officeart/2008/layout/LinedList"/>
    <dgm:cxn modelId="{70C13A83-B880-3340-BB12-991A72E68D4B}" type="presParOf" srcId="{D9955BAA-C875-1D4B-A79B-276943CEB661}" destId="{DAE95C4B-25A6-4E44-AA4C-5DF2C934D50A}" srcOrd="1" destOrd="0" presId="urn:microsoft.com/office/officeart/2008/layout/LinedList"/>
    <dgm:cxn modelId="{F99D80AB-7998-0B4F-B549-DB582B216D8E}" type="presParOf" srcId="{410ECDCF-EAC8-474B-8165-D68176A8B7BA}" destId="{512FB6FF-48AA-8942-8B84-B56A244C63EC}" srcOrd="2" destOrd="0" presId="urn:microsoft.com/office/officeart/2008/layout/LinedList"/>
    <dgm:cxn modelId="{B9CCE42E-1318-9D43-8925-0AFE65CD4BF2}" type="presParOf" srcId="{410ECDCF-EAC8-474B-8165-D68176A8B7BA}" destId="{41305517-3541-204B-B7A8-8EB603C75B4A}" srcOrd="3" destOrd="0" presId="urn:microsoft.com/office/officeart/2008/layout/LinedList"/>
    <dgm:cxn modelId="{33E13515-F21B-5C49-88E4-D04599191BF0}" type="presParOf" srcId="{41305517-3541-204B-B7A8-8EB603C75B4A}" destId="{2A3915E2-A608-DC4D-912D-A06906EDD007}" srcOrd="0" destOrd="0" presId="urn:microsoft.com/office/officeart/2008/layout/LinedList"/>
    <dgm:cxn modelId="{E8200DA6-1AB1-0F4D-86F5-5C30B0BEC411}" type="presParOf" srcId="{41305517-3541-204B-B7A8-8EB603C75B4A}" destId="{72D27B4F-1C2A-0A43-B21F-F8A089C0629F}" srcOrd="1" destOrd="0" presId="urn:microsoft.com/office/officeart/2008/layout/LinedList"/>
    <dgm:cxn modelId="{A5200460-C965-6B43-BE3E-0DB3AA575522}" type="presParOf" srcId="{410ECDCF-EAC8-474B-8165-D68176A8B7BA}" destId="{D38ED2B3-8912-A34A-9E98-0C0E6E06D799}" srcOrd="4" destOrd="0" presId="urn:microsoft.com/office/officeart/2008/layout/LinedList"/>
    <dgm:cxn modelId="{E2EBA693-21BC-5E48-9BD6-225896B5BA7B}" type="presParOf" srcId="{410ECDCF-EAC8-474B-8165-D68176A8B7BA}" destId="{680558B2-7509-9E41-9443-2D65D8512A48}" srcOrd="5" destOrd="0" presId="urn:microsoft.com/office/officeart/2008/layout/LinedList"/>
    <dgm:cxn modelId="{3CE64305-54B6-A64F-91EA-4B709D99FBE7}" type="presParOf" srcId="{680558B2-7509-9E41-9443-2D65D8512A48}" destId="{E9D79470-D83B-DC41-B65A-A356D3F21657}" srcOrd="0" destOrd="0" presId="urn:microsoft.com/office/officeart/2008/layout/LinedList"/>
    <dgm:cxn modelId="{4B75498F-E6DF-B746-9F5E-533F01838D4E}" type="presParOf" srcId="{680558B2-7509-9E41-9443-2D65D8512A48}" destId="{30750268-0D88-0B45-A4B7-69C29E24310C}" srcOrd="1" destOrd="0" presId="urn:microsoft.com/office/officeart/2008/layout/LinedList"/>
    <dgm:cxn modelId="{5890045D-2466-EE4A-8A91-EDEF84160C9E}" type="presParOf" srcId="{410ECDCF-EAC8-474B-8165-D68176A8B7BA}" destId="{C726E682-F102-A341-B802-ACA5F324AA6A}" srcOrd="6" destOrd="0" presId="urn:microsoft.com/office/officeart/2008/layout/LinedList"/>
    <dgm:cxn modelId="{BF699418-31D7-8048-A348-089C1C61D5CC}" type="presParOf" srcId="{410ECDCF-EAC8-474B-8165-D68176A8B7BA}" destId="{720DF159-0C81-C54A-AB62-7AC61B35FED3}" srcOrd="7" destOrd="0" presId="urn:microsoft.com/office/officeart/2008/layout/LinedList"/>
    <dgm:cxn modelId="{EBB15917-66C6-804D-B400-C6CCB0EB7D79}" type="presParOf" srcId="{720DF159-0C81-C54A-AB62-7AC61B35FED3}" destId="{A3B217BB-54DD-CA4D-9C72-6A7A7DA0CCAC}" srcOrd="0" destOrd="0" presId="urn:microsoft.com/office/officeart/2008/layout/LinedList"/>
    <dgm:cxn modelId="{0F5E8C8C-FE29-F44F-9E1A-1BA9A180DDE5}" type="presParOf" srcId="{720DF159-0C81-C54A-AB62-7AC61B35FED3}" destId="{A59237F3-89C3-6E41-A681-525BAF8B4946}" srcOrd="1" destOrd="0" presId="urn:microsoft.com/office/officeart/2008/layout/LinedList"/>
    <dgm:cxn modelId="{09C4CAB1-A0C3-6046-9D0C-F6FE709B36F7}" type="presParOf" srcId="{410ECDCF-EAC8-474B-8165-D68176A8B7BA}" destId="{ABA9CEDF-9BD0-B742-AC29-7A470AFFD16F}" srcOrd="8" destOrd="0" presId="urn:microsoft.com/office/officeart/2008/layout/LinedList"/>
    <dgm:cxn modelId="{878F6AE0-91E1-DE47-8C98-91150503BBED}" type="presParOf" srcId="{410ECDCF-EAC8-474B-8165-D68176A8B7BA}" destId="{8A8534E0-A929-F54F-A6B8-6D79EBB79727}" srcOrd="9" destOrd="0" presId="urn:microsoft.com/office/officeart/2008/layout/LinedList"/>
    <dgm:cxn modelId="{C890A784-6740-D346-9EF8-85E585AD5205}" type="presParOf" srcId="{8A8534E0-A929-F54F-A6B8-6D79EBB79727}" destId="{AE9F2FF0-F0AE-0C4C-A035-F9C5044EC5B3}" srcOrd="0" destOrd="0" presId="urn:microsoft.com/office/officeart/2008/layout/LinedList"/>
    <dgm:cxn modelId="{09F6A2EC-28F1-C549-8483-630BDE89ABD6}" type="presParOf" srcId="{8A8534E0-A929-F54F-A6B8-6D79EBB79727}" destId="{0BC9C001-7027-7744-A74A-F0F651CF758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0050C41-9A16-D543-B488-B7B5304D9F45}" type="doc">
      <dgm:prSet loTypeId="urn:microsoft.com/office/officeart/2008/layout/LinedList" loCatId="list" qsTypeId="urn:microsoft.com/office/officeart/2005/8/quickstyle/simple1#55" qsCatId="simple" csTypeId="urn:microsoft.com/office/officeart/2005/8/colors/accent3_2#7" csCatId="accent3" phldr="1"/>
      <dgm:spPr/>
      <dgm:t>
        <a:bodyPr/>
        <a:lstStyle/>
        <a:p>
          <a:endParaRPr lang="zh-CN" altLang="en-US"/>
        </a:p>
      </dgm:t>
    </dgm:pt>
    <dgm:pt modelId="{6958CCC6-8195-4D48-A5D0-EAD10D3681D8}">
      <dgm:prSet phldrT="[文本]"/>
      <dgm:spPr/>
      <dgm:t>
        <a:bodyPr/>
        <a:lstStyle/>
        <a:p>
          <a:r>
            <a:rPr lang="zh-CN" altLang="en-US" dirty="0"/>
            <a:t>依据：租约期内用合同资金，租约期外用市场租金</a:t>
          </a:r>
        </a:p>
      </dgm:t>
    </dgm:pt>
    <dgm:pt modelId="{B51CDD0C-8A8D-B14A-BAE0-DB0AEA96DAB6}" type="parTrans" cxnId="{EAFDDA27-66F4-2A4C-BC02-CDC890ABE0F8}">
      <dgm:prSet/>
      <dgm:spPr/>
      <dgm:t>
        <a:bodyPr/>
        <a:lstStyle/>
        <a:p>
          <a:endParaRPr lang="zh-CN" altLang="en-US"/>
        </a:p>
      </dgm:t>
    </dgm:pt>
    <dgm:pt modelId="{629F53F4-7195-A942-8E65-0C02514169EC}" type="sibTrans" cxnId="{EAFDDA27-66F4-2A4C-BC02-CDC890ABE0F8}">
      <dgm:prSet/>
      <dgm:spPr/>
      <dgm:t>
        <a:bodyPr/>
        <a:lstStyle/>
        <a:p>
          <a:endParaRPr lang="zh-CN" altLang="en-US"/>
        </a:p>
      </dgm:t>
    </dgm:pt>
    <dgm:pt modelId="{FDD29DC2-1986-9748-8F34-56F8075A760E}">
      <dgm:prSet phldrT="[文本]"/>
      <dgm:spPr/>
      <dgm:t>
        <a:bodyPr/>
        <a:lstStyle/>
        <a:p>
          <a:r>
            <a:rPr lang="zh-CN" altLang="en-US" dirty="0"/>
            <a:t>某宗收益性房地产，收益年限</a:t>
          </a:r>
          <a:r>
            <a:rPr lang="en-US" altLang="zh-CN" dirty="0"/>
            <a:t>20</a:t>
          </a:r>
          <a:r>
            <a:rPr lang="zh-CN" altLang="en-US" dirty="0"/>
            <a:t>年，首层建筑面积</a:t>
          </a:r>
          <a:r>
            <a:rPr lang="en-US" altLang="zh-CN" dirty="0"/>
            <a:t>2000</a:t>
          </a:r>
          <a:r>
            <a:rPr lang="zh-CN" altLang="en-US" dirty="0"/>
            <a:t>平方米，二层建筑面积</a:t>
          </a:r>
          <a:r>
            <a:rPr lang="en-US" altLang="zh-CN" dirty="0"/>
            <a:t>1800</a:t>
          </a:r>
          <a:r>
            <a:rPr lang="zh-CN" altLang="en-US" dirty="0"/>
            <a:t>平方米。其中首层处于租赁状态，合同租金为</a:t>
          </a:r>
          <a:r>
            <a:rPr lang="en-US" altLang="zh-CN" dirty="0"/>
            <a:t>5</a:t>
          </a:r>
          <a:r>
            <a:rPr lang="zh-CN" altLang="en-US" dirty="0"/>
            <a:t>元</a:t>
          </a:r>
          <a:r>
            <a:rPr lang="en-US" altLang="zh-CN" dirty="0"/>
            <a:t>/</a:t>
          </a:r>
          <a:r>
            <a:rPr lang="zh-CN" altLang="en-US" dirty="0"/>
            <a:t>平方米天，剩余租赁期限</a:t>
          </a:r>
          <a:r>
            <a:rPr lang="en-US" altLang="zh-CN" dirty="0"/>
            <a:t>5</a:t>
          </a:r>
          <a:r>
            <a:rPr lang="zh-CN" altLang="en-US" dirty="0"/>
            <a:t>年，二层处于空置状态。市场租金每年按照</a:t>
          </a:r>
          <a:r>
            <a:rPr lang="en-US" altLang="zh-CN" dirty="0"/>
            <a:t>5%</a:t>
          </a:r>
          <a:r>
            <a:rPr lang="zh-CN" altLang="en-US" dirty="0"/>
            <a:t>的增长率增长，第</a:t>
          </a:r>
          <a:r>
            <a:rPr lang="en-US" altLang="zh-CN" dirty="0"/>
            <a:t>5</a:t>
          </a:r>
          <a:r>
            <a:rPr lang="zh-CN" altLang="en-US" dirty="0"/>
            <a:t>年后保持不变，当前市场租金首层为</a:t>
          </a:r>
          <a:r>
            <a:rPr lang="en-US" altLang="zh-CN" dirty="0"/>
            <a:t>8</a:t>
          </a:r>
          <a:r>
            <a:rPr lang="zh-CN" altLang="en-US" dirty="0"/>
            <a:t>元</a:t>
          </a:r>
          <a:r>
            <a:rPr lang="en-US" altLang="zh-CN" dirty="0"/>
            <a:t>/</a:t>
          </a:r>
          <a:r>
            <a:rPr lang="zh-CN" altLang="en-US" dirty="0"/>
            <a:t>平方米，二层为首层的</a:t>
          </a:r>
          <a:r>
            <a:rPr lang="en-US" altLang="zh-CN" dirty="0"/>
            <a:t>80%</a:t>
          </a:r>
          <a:r>
            <a:rPr lang="zh-CN" altLang="en-US" dirty="0"/>
            <a:t>，运营费用为租金的</a:t>
          </a:r>
          <a:r>
            <a:rPr lang="en-US" altLang="zh-CN" dirty="0"/>
            <a:t>30%</a:t>
          </a:r>
          <a:r>
            <a:rPr lang="zh-CN" altLang="en-US" dirty="0"/>
            <a:t>，报酬率为</a:t>
          </a:r>
          <a:r>
            <a:rPr lang="en-US" altLang="zh-CN" dirty="0"/>
            <a:t>8%</a:t>
          </a:r>
          <a:r>
            <a:rPr lang="zh-CN" altLang="en-US" dirty="0"/>
            <a:t>。求房地产价值。</a:t>
          </a:r>
        </a:p>
      </dgm:t>
    </dgm:pt>
    <dgm:pt modelId="{0C8DBE42-BA3F-C84F-BFB2-A20E06F4D319}" type="parTrans" cxnId="{EE251707-359C-984A-9922-CCA86DBC3E62}">
      <dgm:prSet/>
      <dgm:spPr/>
      <dgm:t>
        <a:bodyPr/>
        <a:lstStyle/>
        <a:p>
          <a:endParaRPr lang="zh-CN" altLang="en-US"/>
        </a:p>
      </dgm:t>
    </dgm:pt>
    <dgm:pt modelId="{A95B0BA1-B16A-DB4B-8368-9B3A92C3A928}" type="sibTrans" cxnId="{EE251707-359C-984A-9922-CCA86DBC3E62}">
      <dgm:prSet/>
      <dgm:spPr/>
      <dgm:t>
        <a:bodyPr/>
        <a:lstStyle/>
        <a:p>
          <a:endParaRPr lang="zh-CN" altLang="en-US"/>
        </a:p>
      </dgm:t>
    </dgm:pt>
    <dgm:pt modelId="{C44C36A8-1E05-9F4E-A589-215CE72BC3EF}">
      <dgm:prSet phldrT="[文本]"/>
      <dgm:spPr/>
      <dgm:t>
        <a:bodyPr/>
        <a:lstStyle/>
        <a:p>
          <a:r>
            <a:rPr lang="en-US" altLang="zh-CN" dirty="0"/>
            <a:t>1.</a:t>
          </a:r>
          <a:r>
            <a:rPr lang="zh-CN" altLang="en-US" dirty="0"/>
            <a:t>首层年合同租金净收益</a:t>
          </a:r>
          <a:r>
            <a:rPr lang="en-US" altLang="zh-CN" dirty="0"/>
            <a:t>=5</a:t>
          </a:r>
          <a:r>
            <a:rPr lang="zh-CN" altLang="en-US" dirty="0"/>
            <a:t>*</a:t>
          </a:r>
          <a:r>
            <a:rPr lang="en-US" altLang="zh-CN" dirty="0"/>
            <a:t>2000</a:t>
          </a:r>
          <a:r>
            <a:rPr lang="zh-CN" altLang="en-US" dirty="0"/>
            <a:t>*（</a:t>
          </a:r>
          <a:r>
            <a:rPr lang="en-US" altLang="zh-CN" dirty="0"/>
            <a:t>1-30%</a:t>
          </a:r>
          <a:r>
            <a:rPr lang="zh-CN" altLang="en-US" dirty="0"/>
            <a:t>）*</a:t>
          </a:r>
          <a:r>
            <a:rPr lang="en-US" altLang="zh-CN" dirty="0"/>
            <a:t>365=</a:t>
          </a:r>
        </a:p>
        <a:p>
          <a:r>
            <a:rPr lang="en-US" altLang="zh-CN" dirty="0"/>
            <a:t>2.5</a:t>
          </a:r>
          <a:r>
            <a:rPr lang="zh-CN" altLang="en-US" dirty="0"/>
            <a:t>年后第一年市场租金净收益</a:t>
          </a:r>
          <a:r>
            <a:rPr lang="en-US" altLang="zh-CN" dirty="0"/>
            <a:t>=8</a:t>
          </a:r>
          <a:r>
            <a:rPr lang="zh-CN" altLang="en-US" dirty="0"/>
            <a:t>*</a:t>
          </a:r>
          <a:r>
            <a:rPr lang="en-US" altLang="zh-CN" dirty="0"/>
            <a:t>2000</a:t>
          </a:r>
          <a:r>
            <a:rPr lang="zh-CN" altLang="en-US" dirty="0"/>
            <a:t>*（</a:t>
          </a:r>
          <a:r>
            <a:rPr lang="en-US" altLang="zh-CN" dirty="0"/>
            <a:t>1-30%</a:t>
          </a:r>
          <a:r>
            <a:rPr lang="zh-CN" altLang="en-US" dirty="0"/>
            <a:t>）*</a:t>
          </a:r>
          <a:r>
            <a:rPr lang="en-US" altLang="zh-CN" dirty="0"/>
            <a:t>365</a:t>
          </a:r>
          <a:r>
            <a:rPr lang="zh-CN" altLang="en-US" dirty="0"/>
            <a:t>*（</a:t>
          </a:r>
          <a:r>
            <a:rPr lang="en-US" altLang="zh-CN" dirty="0"/>
            <a:t>1+5%</a:t>
          </a:r>
          <a:r>
            <a:rPr lang="zh-CN" altLang="en-US" dirty="0"/>
            <a:t>）</a:t>
          </a:r>
          <a:r>
            <a:rPr lang="en-US" altLang="zh-CN" baseline="30000" dirty="0"/>
            <a:t>5</a:t>
          </a:r>
          <a:r>
            <a:rPr lang="en-US" altLang="zh-CN" dirty="0"/>
            <a:t>=</a:t>
          </a:r>
        </a:p>
        <a:p>
          <a:r>
            <a:rPr lang="en-US" altLang="zh-CN" dirty="0"/>
            <a:t>3.</a:t>
          </a:r>
          <a:r>
            <a:rPr lang="zh-CN" altLang="en-US" dirty="0"/>
            <a:t>二层第一年市场租金净收益</a:t>
          </a:r>
          <a:r>
            <a:rPr lang="en-US" altLang="zh-CN" dirty="0"/>
            <a:t>=8</a:t>
          </a:r>
          <a:r>
            <a:rPr lang="zh-CN" altLang="en-US" dirty="0"/>
            <a:t>*</a:t>
          </a:r>
          <a:r>
            <a:rPr lang="en-US" altLang="zh-CN" dirty="0"/>
            <a:t>1800</a:t>
          </a:r>
          <a:r>
            <a:rPr lang="zh-CN" altLang="en-US" dirty="0"/>
            <a:t>*（</a:t>
          </a:r>
          <a:r>
            <a:rPr lang="en-US" altLang="zh-CN" dirty="0"/>
            <a:t>1-30%</a:t>
          </a:r>
          <a:r>
            <a:rPr lang="zh-CN" altLang="en-US" dirty="0"/>
            <a:t>）*</a:t>
          </a:r>
          <a:r>
            <a:rPr lang="en-US" altLang="zh-CN" dirty="0"/>
            <a:t>365=</a:t>
          </a:r>
        </a:p>
        <a:p>
          <a:r>
            <a:rPr lang="en-US" altLang="zh-CN" dirty="0"/>
            <a:t>4.</a:t>
          </a:r>
          <a:r>
            <a:rPr lang="zh-CN" altLang="en-US" dirty="0"/>
            <a:t>房地产价值</a:t>
          </a:r>
          <a:r>
            <a:rPr lang="en-US" altLang="zh-CN" dirty="0"/>
            <a:t>=</a:t>
          </a:r>
          <a:r>
            <a:rPr lang="zh-CN" altLang="en-US" dirty="0"/>
            <a:t>首层合同租金净收益现值</a:t>
          </a:r>
          <a:r>
            <a:rPr lang="en-US" altLang="zh-CN" dirty="0"/>
            <a:t>+</a:t>
          </a:r>
          <a:r>
            <a:rPr lang="zh-CN" altLang="en-US" dirty="0"/>
            <a:t>首层</a:t>
          </a:r>
          <a:r>
            <a:rPr lang="en-US" altLang="zh-CN" dirty="0"/>
            <a:t>5</a:t>
          </a:r>
          <a:r>
            <a:rPr lang="zh-CN" altLang="en-US" dirty="0"/>
            <a:t>年以后市场租金现值</a:t>
          </a:r>
          <a:r>
            <a:rPr lang="en-US" altLang="zh-CN" dirty="0"/>
            <a:t>+</a:t>
          </a:r>
          <a:r>
            <a:rPr lang="zh-CN" altLang="en-US" dirty="0"/>
            <a:t>二层市场租金净收益现值</a:t>
          </a:r>
          <a:endParaRPr lang="en-US" altLang="zh-CN" dirty="0"/>
        </a:p>
        <a:p>
          <a:r>
            <a:rPr lang="en-US" altLang="zh-CN" dirty="0"/>
            <a:t>=</a:t>
          </a:r>
        </a:p>
        <a:p>
          <a:r>
            <a:rPr lang="en-US" altLang="zh-CN" dirty="0"/>
            <a:t>=</a:t>
          </a:r>
        </a:p>
      </dgm:t>
    </dgm:pt>
    <dgm:pt modelId="{C9FE02B3-6C19-704E-8229-E7D28C9BC90C}" type="parTrans" cxnId="{A1D8412D-DC0B-6B4D-8F72-617C63F92E2D}">
      <dgm:prSet/>
      <dgm:spPr/>
      <dgm:t>
        <a:bodyPr/>
        <a:lstStyle/>
        <a:p>
          <a:endParaRPr lang="zh-CN" altLang="en-US"/>
        </a:p>
      </dgm:t>
    </dgm:pt>
    <dgm:pt modelId="{FC6E681F-49B8-B34C-87F5-B1E7FF380390}" type="sibTrans" cxnId="{A1D8412D-DC0B-6B4D-8F72-617C63F92E2D}">
      <dgm:prSet/>
      <dgm:spPr/>
      <dgm:t>
        <a:bodyPr/>
        <a:lstStyle/>
        <a:p>
          <a:endParaRPr lang="zh-CN" altLang="en-US"/>
        </a:p>
      </dgm:t>
    </dgm:pt>
    <dgm:pt modelId="{3988A502-3C1E-D945-AB95-E96F26D8D271}" type="pres">
      <dgm:prSet presAssocID="{20050C41-9A16-D543-B488-B7B5304D9F45}" presName="vert0" presStyleCnt="0">
        <dgm:presLayoutVars>
          <dgm:dir/>
          <dgm:animOne val="branch"/>
          <dgm:animLvl val="lvl"/>
        </dgm:presLayoutVars>
      </dgm:prSet>
      <dgm:spPr/>
    </dgm:pt>
    <dgm:pt modelId="{CA189242-B634-EC49-A354-C2A16485E82E}" type="pres">
      <dgm:prSet presAssocID="{6958CCC6-8195-4D48-A5D0-EAD10D3681D8}" presName="thickLine" presStyleLbl="alignNode1" presStyleIdx="0" presStyleCnt="3"/>
      <dgm:spPr/>
    </dgm:pt>
    <dgm:pt modelId="{80051653-0098-964F-9201-CF41A796F371}" type="pres">
      <dgm:prSet presAssocID="{6958CCC6-8195-4D48-A5D0-EAD10D3681D8}" presName="horz1" presStyleCnt="0"/>
      <dgm:spPr/>
    </dgm:pt>
    <dgm:pt modelId="{D0CE753F-BE80-7B40-A458-040B0B066EE2}" type="pres">
      <dgm:prSet presAssocID="{6958CCC6-8195-4D48-A5D0-EAD10D3681D8}" presName="tx1" presStyleLbl="revTx" presStyleIdx="0" presStyleCnt="3" custScaleY="22096"/>
      <dgm:spPr/>
    </dgm:pt>
    <dgm:pt modelId="{9549133A-0F40-4C40-82CA-581D2ADDC4DE}" type="pres">
      <dgm:prSet presAssocID="{6958CCC6-8195-4D48-A5D0-EAD10D3681D8}" presName="vert1" presStyleCnt="0"/>
      <dgm:spPr/>
    </dgm:pt>
    <dgm:pt modelId="{A861B0EB-E39A-1542-A542-A5DD07A0CAE0}" type="pres">
      <dgm:prSet presAssocID="{FDD29DC2-1986-9748-8F34-56F8075A760E}" presName="thickLine" presStyleLbl="alignNode1" presStyleIdx="1" presStyleCnt="3"/>
      <dgm:spPr/>
    </dgm:pt>
    <dgm:pt modelId="{6FE60AB3-44A9-7B4E-A533-116F4F38EEA0}" type="pres">
      <dgm:prSet presAssocID="{FDD29DC2-1986-9748-8F34-56F8075A760E}" presName="horz1" presStyleCnt="0"/>
      <dgm:spPr/>
    </dgm:pt>
    <dgm:pt modelId="{F74E783D-C7D4-5446-85B9-AE56D751F42D}" type="pres">
      <dgm:prSet presAssocID="{FDD29DC2-1986-9748-8F34-56F8075A760E}" presName="tx1" presStyleLbl="revTx" presStyleIdx="1" presStyleCnt="3" custScaleY="63106"/>
      <dgm:spPr/>
    </dgm:pt>
    <dgm:pt modelId="{D1AFB321-6059-C845-B190-2BB424FB67A4}" type="pres">
      <dgm:prSet presAssocID="{FDD29DC2-1986-9748-8F34-56F8075A760E}" presName="vert1" presStyleCnt="0"/>
      <dgm:spPr/>
    </dgm:pt>
    <dgm:pt modelId="{478190F1-7AFE-2F4B-9C7B-D97AA2E2ACD7}" type="pres">
      <dgm:prSet presAssocID="{C44C36A8-1E05-9F4E-A589-215CE72BC3EF}" presName="thickLine" presStyleLbl="alignNode1" presStyleIdx="2" presStyleCnt="3"/>
      <dgm:spPr/>
    </dgm:pt>
    <dgm:pt modelId="{4F501890-8AF0-534A-93D5-D787D7DF68B5}" type="pres">
      <dgm:prSet presAssocID="{C44C36A8-1E05-9F4E-A589-215CE72BC3EF}" presName="horz1" presStyleCnt="0"/>
      <dgm:spPr/>
    </dgm:pt>
    <dgm:pt modelId="{EC618933-DCE0-0745-8B59-67896820F9AE}" type="pres">
      <dgm:prSet presAssocID="{C44C36A8-1E05-9F4E-A589-215CE72BC3EF}" presName="tx1" presStyleLbl="revTx" presStyleIdx="2" presStyleCnt="3"/>
      <dgm:spPr/>
    </dgm:pt>
    <dgm:pt modelId="{595F3323-8472-C145-BA8E-BA9D31ABB1DE}" type="pres">
      <dgm:prSet presAssocID="{C44C36A8-1E05-9F4E-A589-215CE72BC3EF}" presName="vert1" presStyleCnt="0"/>
      <dgm:spPr/>
    </dgm:pt>
  </dgm:ptLst>
  <dgm:cxnLst>
    <dgm:cxn modelId="{EE251707-359C-984A-9922-CCA86DBC3E62}" srcId="{20050C41-9A16-D543-B488-B7B5304D9F45}" destId="{FDD29DC2-1986-9748-8F34-56F8075A760E}" srcOrd="1" destOrd="0" parTransId="{0C8DBE42-BA3F-C84F-BFB2-A20E06F4D319}" sibTransId="{A95B0BA1-B16A-DB4B-8368-9B3A92C3A928}"/>
    <dgm:cxn modelId="{EAFDDA27-66F4-2A4C-BC02-CDC890ABE0F8}" srcId="{20050C41-9A16-D543-B488-B7B5304D9F45}" destId="{6958CCC6-8195-4D48-A5D0-EAD10D3681D8}" srcOrd="0" destOrd="0" parTransId="{B51CDD0C-8A8D-B14A-BAE0-DB0AEA96DAB6}" sibTransId="{629F53F4-7195-A942-8E65-0C02514169EC}"/>
    <dgm:cxn modelId="{A1D8412D-DC0B-6B4D-8F72-617C63F92E2D}" srcId="{20050C41-9A16-D543-B488-B7B5304D9F45}" destId="{C44C36A8-1E05-9F4E-A589-215CE72BC3EF}" srcOrd="2" destOrd="0" parTransId="{C9FE02B3-6C19-704E-8229-E7D28C9BC90C}" sibTransId="{FC6E681F-49B8-B34C-87F5-B1E7FF380390}"/>
    <dgm:cxn modelId="{0AFC72A4-763F-D64D-B0BE-47E10DC87229}" type="presOf" srcId="{FDD29DC2-1986-9748-8F34-56F8075A760E}" destId="{F74E783D-C7D4-5446-85B9-AE56D751F42D}" srcOrd="0" destOrd="0" presId="urn:microsoft.com/office/officeart/2008/layout/LinedList"/>
    <dgm:cxn modelId="{4E03F5D8-5EA5-AC47-9D4D-17A15FD46613}" type="presOf" srcId="{20050C41-9A16-D543-B488-B7B5304D9F45}" destId="{3988A502-3C1E-D945-AB95-E96F26D8D271}" srcOrd="0" destOrd="0" presId="urn:microsoft.com/office/officeart/2008/layout/LinedList"/>
    <dgm:cxn modelId="{CD6ED3FB-9700-C84E-99EA-B771CE022DFD}" type="presOf" srcId="{6958CCC6-8195-4D48-A5D0-EAD10D3681D8}" destId="{D0CE753F-BE80-7B40-A458-040B0B066EE2}" srcOrd="0" destOrd="0" presId="urn:microsoft.com/office/officeart/2008/layout/LinedList"/>
    <dgm:cxn modelId="{1A7EECFB-4BC3-F744-B191-16A8B6799A07}" type="presOf" srcId="{C44C36A8-1E05-9F4E-A589-215CE72BC3EF}" destId="{EC618933-DCE0-0745-8B59-67896820F9AE}" srcOrd="0" destOrd="0" presId="urn:microsoft.com/office/officeart/2008/layout/LinedList"/>
    <dgm:cxn modelId="{D526B56E-DF66-B34C-82C4-2E96A10EEE4F}" type="presParOf" srcId="{3988A502-3C1E-D945-AB95-E96F26D8D271}" destId="{CA189242-B634-EC49-A354-C2A16485E82E}" srcOrd="0" destOrd="0" presId="urn:microsoft.com/office/officeart/2008/layout/LinedList"/>
    <dgm:cxn modelId="{3A5EDFE7-965D-D644-A675-A948A551A983}" type="presParOf" srcId="{3988A502-3C1E-D945-AB95-E96F26D8D271}" destId="{80051653-0098-964F-9201-CF41A796F371}" srcOrd="1" destOrd="0" presId="urn:microsoft.com/office/officeart/2008/layout/LinedList"/>
    <dgm:cxn modelId="{BF41F29D-0498-3A41-A419-25D76B932832}" type="presParOf" srcId="{80051653-0098-964F-9201-CF41A796F371}" destId="{D0CE753F-BE80-7B40-A458-040B0B066EE2}" srcOrd="0" destOrd="0" presId="urn:microsoft.com/office/officeart/2008/layout/LinedList"/>
    <dgm:cxn modelId="{8732EF3A-6022-9842-8F3F-5C68F6B9011F}" type="presParOf" srcId="{80051653-0098-964F-9201-CF41A796F371}" destId="{9549133A-0F40-4C40-82CA-581D2ADDC4DE}" srcOrd="1" destOrd="0" presId="urn:microsoft.com/office/officeart/2008/layout/LinedList"/>
    <dgm:cxn modelId="{83F30DC5-C3D4-984A-9077-5DF1AAE2E786}" type="presParOf" srcId="{3988A502-3C1E-D945-AB95-E96F26D8D271}" destId="{A861B0EB-E39A-1542-A542-A5DD07A0CAE0}" srcOrd="2" destOrd="0" presId="urn:microsoft.com/office/officeart/2008/layout/LinedList"/>
    <dgm:cxn modelId="{87E04B6A-B0A2-6448-8368-41B6DEE0127C}" type="presParOf" srcId="{3988A502-3C1E-D945-AB95-E96F26D8D271}" destId="{6FE60AB3-44A9-7B4E-A533-116F4F38EEA0}" srcOrd="3" destOrd="0" presId="urn:microsoft.com/office/officeart/2008/layout/LinedList"/>
    <dgm:cxn modelId="{2A9363EE-B7A1-C647-B759-F2CFD4CFE52A}" type="presParOf" srcId="{6FE60AB3-44A9-7B4E-A533-116F4F38EEA0}" destId="{F74E783D-C7D4-5446-85B9-AE56D751F42D}" srcOrd="0" destOrd="0" presId="urn:microsoft.com/office/officeart/2008/layout/LinedList"/>
    <dgm:cxn modelId="{71BAC2A2-AE1E-CE42-89B6-21826A29E95A}" type="presParOf" srcId="{6FE60AB3-44A9-7B4E-A533-116F4F38EEA0}" destId="{D1AFB321-6059-C845-B190-2BB424FB67A4}" srcOrd="1" destOrd="0" presId="urn:microsoft.com/office/officeart/2008/layout/LinedList"/>
    <dgm:cxn modelId="{4E843887-93F5-0141-B7B2-8F3F33E82F0E}" type="presParOf" srcId="{3988A502-3C1E-D945-AB95-E96F26D8D271}" destId="{478190F1-7AFE-2F4B-9C7B-D97AA2E2ACD7}" srcOrd="4" destOrd="0" presId="urn:microsoft.com/office/officeart/2008/layout/LinedList"/>
    <dgm:cxn modelId="{032362CE-F202-BE48-97EF-7ADB4463221F}" type="presParOf" srcId="{3988A502-3C1E-D945-AB95-E96F26D8D271}" destId="{4F501890-8AF0-534A-93D5-D787D7DF68B5}" srcOrd="5" destOrd="0" presId="urn:microsoft.com/office/officeart/2008/layout/LinedList"/>
    <dgm:cxn modelId="{4579CFCD-B600-AA4E-8566-DBADC0CAEB71}" type="presParOf" srcId="{4F501890-8AF0-534A-93D5-D787D7DF68B5}" destId="{EC618933-DCE0-0745-8B59-67896820F9AE}" srcOrd="0" destOrd="0" presId="urn:microsoft.com/office/officeart/2008/layout/LinedList"/>
    <dgm:cxn modelId="{F347C0E2-B4BB-D348-8474-F8C69045BFBA}" type="presParOf" srcId="{4F501890-8AF0-534A-93D5-D787D7DF68B5}" destId="{595F3323-8472-C145-BA8E-BA9D31ABB1D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D882303-4D10-5340-857C-2560F1DC3889}" type="doc">
      <dgm:prSet loTypeId="urn:microsoft.com/office/officeart/2008/layout/LinedList" loCatId="list" qsTypeId="urn:microsoft.com/office/officeart/2005/8/quickstyle/simple1#56" qsCatId="simple" csTypeId="urn:microsoft.com/office/officeart/2005/8/colors/colorful1#23" csCatId="colorful" phldr="1"/>
      <dgm:spPr/>
      <dgm:t>
        <a:bodyPr/>
        <a:lstStyle/>
        <a:p>
          <a:endParaRPr lang="zh-CN" altLang="en-US"/>
        </a:p>
      </dgm:t>
    </dgm:pt>
    <dgm:pt modelId="{D4EA591B-C1D7-0347-AA57-833F0DD41B90}">
      <dgm:prSet phldrT="[文本]"/>
      <dgm:spPr/>
      <dgm:t>
        <a:bodyPr/>
        <a:lstStyle/>
        <a:p>
          <a:r>
            <a:rPr lang="zh-CN" altLang="en-US" dirty="0"/>
            <a:t>依据：出租人权益价值为出租整体房地产价值减去承租人权益价值的余值</a:t>
          </a:r>
        </a:p>
      </dgm:t>
    </dgm:pt>
    <dgm:pt modelId="{1629B98B-7D40-994B-A0ED-1121E314157D}" type="parTrans" cxnId="{72C70F14-041C-964F-B9E4-AE744D6EC9ED}">
      <dgm:prSet/>
      <dgm:spPr/>
      <dgm:t>
        <a:bodyPr/>
        <a:lstStyle/>
        <a:p>
          <a:endParaRPr lang="zh-CN" altLang="en-US"/>
        </a:p>
      </dgm:t>
    </dgm:pt>
    <dgm:pt modelId="{995928F9-E72E-C845-8F83-C37F46E1A111}" type="sibTrans" cxnId="{72C70F14-041C-964F-B9E4-AE744D6EC9ED}">
      <dgm:prSet/>
      <dgm:spPr/>
      <dgm:t>
        <a:bodyPr/>
        <a:lstStyle/>
        <a:p>
          <a:endParaRPr lang="zh-CN" altLang="en-US"/>
        </a:p>
      </dgm:t>
    </dgm:pt>
    <dgm:pt modelId="{4D602BF9-CF1C-6449-96E0-EBC3972EC032}">
      <dgm:prSet phldrT="[文本]"/>
      <dgm:spPr/>
      <dgm:t>
        <a:bodyPr/>
        <a:lstStyle/>
        <a:p>
          <a:r>
            <a:rPr lang="zh-CN" altLang="en-US" dirty="0"/>
            <a:t>承租人权益价值为租赁期内市场价值与合同租金价值之间的差额形成的价值。</a:t>
          </a:r>
        </a:p>
      </dgm:t>
    </dgm:pt>
    <dgm:pt modelId="{8B074FD9-3E4B-624E-B64F-1CECC68C0DDB}" type="parTrans" cxnId="{D4CD24C5-9457-6D41-9BB6-B3777D60CDD8}">
      <dgm:prSet/>
      <dgm:spPr/>
      <dgm:t>
        <a:bodyPr/>
        <a:lstStyle/>
        <a:p>
          <a:endParaRPr lang="zh-CN" altLang="en-US"/>
        </a:p>
      </dgm:t>
    </dgm:pt>
    <dgm:pt modelId="{AFA4D41A-CF34-6D4D-BA3D-2E553429D5F0}" type="sibTrans" cxnId="{D4CD24C5-9457-6D41-9BB6-B3777D60CDD8}">
      <dgm:prSet/>
      <dgm:spPr/>
      <dgm:t>
        <a:bodyPr/>
        <a:lstStyle/>
        <a:p>
          <a:endParaRPr lang="zh-CN" altLang="en-US"/>
        </a:p>
      </dgm:t>
    </dgm:pt>
    <dgm:pt modelId="{F51721F0-1356-704F-B8D1-918B4AF3FB87}">
      <dgm:prSet phldrT="[文本]"/>
      <dgm:spPr/>
      <dgm:t>
        <a:bodyPr/>
        <a:lstStyle/>
        <a:p>
          <a:r>
            <a:rPr lang="zh-CN" altLang="en-US" dirty="0"/>
            <a:t>例题：某宗房地产建筑面积</a:t>
          </a:r>
          <a:r>
            <a:rPr lang="en-US" altLang="zh-CN" dirty="0"/>
            <a:t>3000</a:t>
          </a:r>
          <a:r>
            <a:rPr lang="zh-CN" altLang="en-US" dirty="0"/>
            <a:t>平方米，租赁剩余年限为</a:t>
          </a:r>
          <a:r>
            <a:rPr lang="en-US" altLang="zh-CN" dirty="0"/>
            <a:t>5</a:t>
          </a:r>
          <a:r>
            <a:rPr lang="zh-CN" altLang="en-US" dirty="0"/>
            <a:t>年，合同租金</a:t>
          </a:r>
          <a:r>
            <a:rPr lang="en-US" altLang="zh-CN" dirty="0"/>
            <a:t>5</a:t>
          </a:r>
          <a:r>
            <a:rPr lang="zh-CN" altLang="en-US" dirty="0"/>
            <a:t>元</a:t>
          </a:r>
          <a:r>
            <a:rPr lang="en-US" altLang="zh-CN" dirty="0"/>
            <a:t>/</a:t>
          </a:r>
          <a:r>
            <a:rPr lang="zh-CN" altLang="en-US" dirty="0"/>
            <a:t>日平方米，市场租金</a:t>
          </a:r>
          <a:r>
            <a:rPr lang="en-US" altLang="zh-CN" dirty="0"/>
            <a:t>8</a:t>
          </a:r>
          <a:r>
            <a:rPr lang="zh-CN" altLang="en-US" dirty="0"/>
            <a:t>元</a:t>
          </a:r>
          <a:r>
            <a:rPr lang="en-US" altLang="zh-CN" dirty="0"/>
            <a:t>/</a:t>
          </a:r>
          <a:r>
            <a:rPr lang="zh-CN" altLang="en-US" dirty="0"/>
            <a:t>平方米，运营费用为租金的</a:t>
          </a:r>
          <a:r>
            <a:rPr lang="en-US" altLang="zh-CN" dirty="0"/>
            <a:t>30%</a:t>
          </a:r>
          <a:r>
            <a:rPr lang="zh-CN" altLang="en-US" dirty="0"/>
            <a:t>，报酬率</a:t>
          </a:r>
          <a:r>
            <a:rPr lang="en-US" altLang="zh-CN" dirty="0"/>
            <a:t>8%</a:t>
          </a:r>
          <a:r>
            <a:rPr lang="zh-CN" altLang="en-US" dirty="0"/>
            <a:t>。求承租人权益价值。</a:t>
          </a:r>
        </a:p>
      </dgm:t>
    </dgm:pt>
    <dgm:pt modelId="{1F5A295A-216D-044B-9223-D5B866958F4D}" type="parTrans" cxnId="{1496FE61-FBEB-9B44-A69C-156039CFD026}">
      <dgm:prSet/>
      <dgm:spPr/>
      <dgm:t>
        <a:bodyPr/>
        <a:lstStyle/>
        <a:p>
          <a:endParaRPr lang="zh-CN" altLang="en-US"/>
        </a:p>
      </dgm:t>
    </dgm:pt>
    <dgm:pt modelId="{93B1F545-C0D3-DE49-8635-52DF4325D458}" type="sibTrans" cxnId="{1496FE61-FBEB-9B44-A69C-156039CFD026}">
      <dgm:prSet/>
      <dgm:spPr/>
      <dgm:t>
        <a:bodyPr/>
        <a:lstStyle/>
        <a:p>
          <a:endParaRPr lang="zh-CN" altLang="en-US"/>
        </a:p>
      </dgm:t>
    </dgm:pt>
    <dgm:pt modelId="{272B5282-FF0C-CA4A-B20A-BFE3AA55F873}">
      <dgm:prSet/>
      <dgm:spPr/>
      <dgm:t>
        <a:bodyPr/>
        <a:lstStyle/>
        <a:p>
          <a:r>
            <a:rPr lang="zh-CN" altLang="en-US" dirty="0"/>
            <a:t>承租人权益价值</a:t>
          </a:r>
          <a:r>
            <a:rPr lang="en-US" altLang="zh-CN" dirty="0"/>
            <a:t>=</a:t>
          </a:r>
          <a:r>
            <a:rPr lang="zh-CN" altLang="en-US" dirty="0"/>
            <a:t>（</a:t>
          </a:r>
          <a:r>
            <a:rPr lang="en-US" altLang="zh-CN" dirty="0"/>
            <a:t>8-5</a:t>
          </a:r>
          <a:r>
            <a:rPr lang="zh-CN" altLang="en-US" dirty="0"/>
            <a:t>）*（</a:t>
          </a:r>
          <a:r>
            <a:rPr lang="en-US" altLang="zh-CN" dirty="0"/>
            <a:t>1-30%</a:t>
          </a:r>
          <a:r>
            <a:rPr lang="zh-CN" altLang="en-US" dirty="0"/>
            <a:t>）*</a:t>
          </a:r>
          <a:r>
            <a:rPr lang="en-US" altLang="zh-CN" dirty="0"/>
            <a:t>3000</a:t>
          </a:r>
          <a:r>
            <a:rPr lang="zh-CN" altLang="en-US" dirty="0"/>
            <a:t>*</a:t>
          </a:r>
          <a:r>
            <a:rPr lang="en-US" altLang="zh-CN" dirty="0"/>
            <a:t>365/8%</a:t>
          </a:r>
          <a:r>
            <a:rPr lang="zh-CN" altLang="en-US" dirty="0"/>
            <a:t>*</a:t>
          </a:r>
          <a:r>
            <a:rPr lang="en-US" altLang="zh-CN" dirty="0"/>
            <a:t>[1-1/91+8%</a:t>
          </a:r>
          <a:r>
            <a:rPr lang="zh-CN" altLang="en-US" dirty="0"/>
            <a:t>）</a:t>
          </a:r>
          <a:r>
            <a:rPr lang="en-US" altLang="zh-CN" baseline="30000" dirty="0"/>
            <a:t>5</a:t>
          </a:r>
          <a:r>
            <a:rPr lang="en-US" altLang="zh-CN" dirty="0"/>
            <a:t>]/10000=1956.25</a:t>
          </a:r>
          <a:r>
            <a:rPr lang="zh-CN" altLang="en-US" dirty="0"/>
            <a:t>万元</a:t>
          </a:r>
        </a:p>
      </dgm:t>
    </dgm:pt>
    <dgm:pt modelId="{15A249D6-1AD3-2F4E-8852-32099B8DCD47}" type="parTrans" cxnId="{BB470F20-822C-CA48-94C5-AEEB2C071B89}">
      <dgm:prSet/>
      <dgm:spPr/>
      <dgm:t>
        <a:bodyPr/>
        <a:lstStyle/>
        <a:p>
          <a:endParaRPr lang="zh-CN" altLang="en-US"/>
        </a:p>
      </dgm:t>
    </dgm:pt>
    <dgm:pt modelId="{67438973-2E29-1642-AF63-C95567BAB8F5}" type="sibTrans" cxnId="{BB470F20-822C-CA48-94C5-AEEB2C071B89}">
      <dgm:prSet/>
      <dgm:spPr/>
      <dgm:t>
        <a:bodyPr/>
        <a:lstStyle/>
        <a:p>
          <a:endParaRPr lang="zh-CN" altLang="en-US"/>
        </a:p>
      </dgm:t>
    </dgm:pt>
    <dgm:pt modelId="{C1B1FDAD-B3DE-AD45-8A0D-30D2E8169019}" type="pres">
      <dgm:prSet presAssocID="{0D882303-4D10-5340-857C-2560F1DC3889}" presName="vert0" presStyleCnt="0">
        <dgm:presLayoutVars>
          <dgm:dir/>
          <dgm:animOne val="branch"/>
          <dgm:animLvl val="lvl"/>
        </dgm:presLayoutVars>
      </dgm:prSet>
      <dgm:spPr/>
    </dgm:pt>
    <dgm:pt modelId="{7C8706C6-BBCA-B84B-818A-2D22804A2A23}" type="pres">
      <dgm:prSet presAssocID="{D4EA591B-C1D7-0347-AA57-833F0DD41B90}" presName="thickLine" presStyleLbl="alignNode1" presStyleIdx="0" presStyleCnt="4"/>
      <dgm:spPr/>
    </dgm:pt>
    <dgm:pt modelId="{A6D53DFD-519E-124B-B285-B3A9A38D2ABF}" type="pres">
      <dgm:prSet presAssocID="{D4EA591B-C1D7-0347-AA57-833F0DD41B90}" presName="horz1" presStyleCnt="0"/>
      <dgm:spPr/>
    </dgm:pt>
    <dgm:pt modelId="{F041D1CE-1DC4-184A-BD67-2B62CA46B093}" type="pres">
      <dgm:prSet presAssocID="{D4EA591B-C1D7-0347-AA57-833F0DD41B90}" presName="tx1" presStyleLbl="revTx" presStyleIdx="0" presStyleCnt="4" custScaleY="66239"/>
      <dgm:spPr/>
    </dgm:pt>
    <dgm:pt modelId="{DBB02446-A839-324E-A349-18F8A5ADEE72}" type="pres">
      <dgm:prSet presAssocID="{D4EA591B-C1D7-0347-AA57-833F0DD41B90}" presName="vert1" presStyleCnt="0"/>
      <dgm:spPr/>
    </dgm:pt>
    <dgm:pt modelId="{DCFB24C1-A9CC-0D4B-B27C-29868B9238F2}" type="pres">
      <dgm:prSet presAssocID="{4D602BF9-CF1C-6449-96E0-EBC3972EC032}" presName="thickLine" presStyleLbl="alignNode1" presStyleIdx="1" presStyleCnt="4"/>
      <dgm:spPr/>
    </dgm:pt>
    <dgm:pt modelId="{7ACB6CD1-68D6-9E45-8D0C-0D4E2A9AB007}" type="pres">
      <dgm:prSet presAssocID="{4D602BF9-CF1C-6449-96E0-EBC3972EC032}" presName="horz1" presStyleCnt="0"/>
      <dgm:spPr/>
    </dgm:pt>
    <dgm:pt modelId="{A1631C85-9BBE-C44F-892B-38DCDAFE719C}" type="pres">
      <dgm:prSet presAssocID="{4D602BF9-CF1C-6449-96E0-EBC3972EC032}" presName="tx1" presStyleLbl="revTx" presStyleIdx="1" presStyleCnt="4" custScaleY="65548"/>
      <dgm:spPr/>
    </dgm:pt>
    <dgm:pt modelId="{86F09114-BD28-804F-8EF6-EA322030DF94}" type="pres">
      <dgm:prSet presAssocID="{4D602BF9-CF1C-6449-96E0-EBC3972EC032}" presName="vert1" presStyleCnt="0"/>
      <dgm:spPr/>
    </dgm:pt>
    <dgm:pt modelId="{4D14BBC5-0338-6E49-AB95-92563343ED8B}" type="pres">
      <dgm:prSet presAssocID="{F51721F0-1356-704F-B8D1-918B4AF3FB87}" presName="thickLine" presStyleLbl="alignNode1" presStyleIdx="2" presStyleCnt="4"/>
      <dgm:spPr/>
    </dgm:pt>
    <dgm:pt modelId="{BCCDC5EA-E166-D14A-9886-2891E03C41ED}" type="pres">
      <dgm:prSet presAssocID="{F51721F0-1356-704F-B8D1-918B4AF3FB87}" presName="horz1" presStyleCnt="0"/>
      <dgm:spPr/>
    </dgm:pt>
    <dgm:pt modelId="{730E770E-0871-9246-B1D2-6F60E49EC87B}" type="pres">
      <dgm:prSet presAssocID="{F51721F0-1356-704F-B8D1-918B4AF3FB87}" presName="tx1" presStyleLbl="revTx" presStyleIdx="2" presStyleCnt="4"/>
      <dgm:spPr/>
    </dgm:pt>
    <dgm:pt modelId="{94114AD1-1837-1A4A-83EE-6CA0CA83D4F2}" type="pres">
      <dgm:prSet presAssocID="{F51721F0-1356-704F-B8D1-918B4AF3FB87}" presName="vert1" presStyleCnt="0"/>
      <dgm:spPr/>
    </dgm:pt>
    <dgm:pt modelId="{89E0CD6F-B321-C146-9602-5ECE15893040}" type="pres">
      <dgm:prSet presAssocID="{272B5282-FF0C-CA4A-B20A-BFE3AA55F873}" presName="thickLine" presStyleLbl="alignNode1" presStyleIdx="3" presStyleCnt="4"/>
      <dgm:spPr/>
    </dgm:pt>
    <dgm:pt modelId="{056DE0D4-5471-5B43-A087-C6342632FADE}" type="pres">
      <dgm:prSet presAssocID="{272B5282-FF0C-CA4A-B20A-BFE3AA55F873}" presName="horz1" presStyleCnt="0"/>
      <dgm:spPr/>
    </dgm:pt>
    <dgm:pt modelId="{D1731888-0E4F-A043-A928-C3068391471C}" type="pres">
      <dgm:prSet presAssocID="{272B5282-FF0C-CA4A-B20A-BFE3AA55F873}" presName="tx1" presStyleLbl="revTx" presStyleIdx="3" presStyleCnt="4"/>
      <dgm:spPr/>
    </dgm:pt>
    <dgm:pt modelId="{838A4A17-8316-B049-A708-C06BBDE7CD94}" type="pres">
      <dgm:prSet presAssocID="{272B5282-FF0C-CA4A-B20A-BFE3AA55F873}" presName="vert1" presStyleCnt="0"/>
      <dgm:spPr/>
    </dgm:pt>
  </dgm:ptLst>
  <dgm:cxnLst>
    <dgm:cxn modelId="{72C70F14-041C-964F-B9E4-AE744D6EC9ED}" srcId="{0D882303-4D10-5340-857C-2560F1DC3889}" destId="{D4EA591B-C1D7-0347-AA57-833F0DD41B90}" srcOrd="0" destOrd="0" parTransId="{1629B98B-7D40-994B-A0ED-1121E314157D}" sibTransId="{995928F9-E72E-C845-8F83-C37F46E1A111}"/>
    <dgm:cxn modelId="{BB470F20-822C-CA48-94C5-AEEB2C071B89}" srcId="{0D882303-4D10-5340-857C-2560F1DC3889}" destId="{272B5282-FF0C-CA4A-B20A-BFE3AA55F873}" srcOrd="3" destOrd="0" parTransId="{15A249D6-1AD3-2F4E-8852-32099B8DCD47}" sibTransId="{67438973-2E29-1642-AF63-C95567BAB8F5}"/>
    <dgm:cxn modelId="{1496FE61-FBEB-9B44-A69C-156039CFD026}" srcId="{0D882303-4D10-5340-857C-2560F1DC3889}" destId="{F51721F0-1356-704F-B8D1-918B4AF3FB87}" srcOrd="2" destOrd="0" parTransId="{1F5A295A-216D-044B-9223-D5B866958F4D}" sibTransId="{93B1F545-C0D3-DE49-8635-52DF4325D458}"/>
    <dgm:cxn modelId="{7EACDA7E-D48A-D54F-9040-5692614ABE3F}" type="presOf" srcId="{D4EA591B-C1D7-0347-AA57-833F0DD41B90}" destId="{F041D1CE-1DC4-184A-BD67-2B62CA46B093}" srcOrd="0" destOrd="0" presId="urn:microsoft.com/office/officeart/2008/layout/LinedList"/>
    <dgm:cxn modelId="{15D3948E-B309-8E49-AF71-C462CB69703C}" type="presOf" srcId="{F51721F0-1356-704F-B8D1-918B4AF3FB87}" destId="{730E770E-0871-9246-B1D2-6F60E49EC87B}" srcOrd="0" destOrd="0" presId="urn:microsoft.com/office/officeart/2008/layout/LinedList"/>
    <dgm:cxn modelId="{D4CD24C5-9457-6D41-9BB6-B3777D60CDD8}" srcId="{0D882303-4D10-5340-857C-2560F1DC3889}" destId="{4D602BF9-CF1C-6449-96E0-EBC3972EC032}" srcOrd="1" destOrd="0" parTransId="{8B074FD9-3E4B-624E-B64F-1CECC68C0DDB}" sibTransId="{AFA4D41A-CF34-6D4D-BA3D-2E553429D5F0}"/>
    <dgm:cxn modelId="{59E922CA-2F52-9848-A892-E955D3165B17}" type="presOf" srcId="{272B5282-FF0C-CA4A-B20A-BFE3AA55F873}" destId="{D1731888-0E4F-A043-A928-C3068391471C}" srcOrd="0" destOrd="0" presId="urn:microsoft.com/office/officeart/2008/layout/LinedList"/>
    <dgm:cxn modelId="{660071CF-D60A-7948-A5D8-4F16896CA92A}" type="presOf" srcId="{4D602BF9-CF1C-6449-96E0-EBC3972EC032}" destId="{A1631C85-9BBE-C44F-892B-38DCDAFE719C}" srcOrd="0" destOrd="0" presId="urn:microsoft.com/office/officeart/2008/layout/LinedList"/>
    <dgm:cxn modelId="{C857ABFC-3C55-CC48-A899-4D74C7D35798}" type="presOf" srcId="{0D882303-4D10-5340-857C-2560F1DC3889}" destId="{C1B1FDAD-B3DE-AD45-8A0D-30D2E8169019}" srcOrd="0" destOrd="0" presId="urn:microsoft.com/office/officeart/2008/layout/LinedList"/>
    <dgm:cxn modelId="{3B40A219-2CD7-5E42-A247-2E9C6E15F672}" type="presParOf" srcId="{C1B1FDAD-B3DE-AD45-8A0D-30D2E8169019}" destId="{7C8706C6-BBCA-B84B-818A-2D22804A2A23}" srcOrd="0" destOrd="0" presId="urn:microsoft.com/office/officeart/2008/layout/LinedList"/>
    <dgm:cxn modelId="{F293D9E5-A796-B444-8A85-229CD1D9E875}" type="presParOf" srcId="{C1B1FDAD-B3DE-AD45-8A0D-30D2E8169019}" destId="{A6D53DFD-519E-124B-B285-B3A9A38D2ABF}" srcOrd="1" destOrd="0" presId="urn:microsoft.com/office/officeart/2008/layout/LinedList"/>
    <dgm:cxn modelId="{2D2A4DC9-4DD9-964C-96F1-7E52CE2C4E8C}" type="presParOf" srcId="{A6D53DFD-519E-124B-B285-B3A9A38D2ABF}" destId="{F041D1CE-1DC4-184A-BD67-2B62CA46B093}" srcOrd="0" destOrd="0" presId="urn:microsoft.com/office/officeart/2008/layout/LinedList"/>
    <dgm:cxn modelId="{DA1E3D16-3145-AC44-8931-3AE2A7EE45BC}" type="presParOf" srcId="{A6D53DFD-519E-124B-B285-B3A9A38D2ABF}" destId="{DBB02446-A839-324E-A349-18F8A5ADEE72}" srcOrd="1" destOrd="0" presId="urn:microsoft.com/office/officeart/2008/layout/LinedList"/>
    <dgm:cxn modelId="{32D6F288-A056-3248-8A74-16AF85C6026B}" type="presParOf" srcId="{C1B1FDAD-B3DE-AD45-8A0D-30D2E8169019}" destId="{DCFB24C1-A9CC-0D4B-B27C-29868B9238F2}" srcOrd="2" destOrd="0" presId="urn:microsoft.com/office/officeart/2008/layout/LinedList"/>
    <dgm:cxn modelId="{44D30CF7-FC07-E544-B503-5E704B5870EC}" type="presParOf" srcId="{C1B1FDAD-B3DE-AD45-8A0D-30D2E8169019}" destId="{7ACB6CD1-68D6-9E45-8D0C-0D4E2A9AB007}" srcOrd="3" destOrd="0" presId="urn:microsoft.com/office/officeart/2008/layout/LinedList"/>
    <dgm:cxn modelId="{99268122-DCEE-8440-A50B-DA0F06D54FAD}" type="presParOf" srcId="{7ACB6CD1-68D6-9E45-8D0C-0D4E2A9AB007}" destId="{A1631C85-9BBE-C44F-892B-38DCDAFE719C}" srcOrd="0" destOrd="0" presId="urn:microsoft.com/office/officeart/2008/layout/LinedList"/>
    <dgm:cxn modelId="{DE97C1E9-48D9-DB42-86A3-3C985C225002}" type="presParOf" srcId="{7ACB6CD1-68D6-9E45-8D0C-0D4E2A9AB007}" destId="{86F09114-BD28-804F-8EF6-EA322030DF94}" srcOrd="1" destOrd="0" presId="urn:microsoft.com/office/officeart/2008/layout/LinedList"/>
    <dgm:cxn modelId="{5AC8C0EA-52A0-064B-AA44-9B4366B0912A}" type="presParOf" srcId="{C1B1FDAD-B3DE-AD45-8A0D-30D2E8169019}" destId="{4D14BBC5-0338-6E49-AB95-92563343ED8B}" srcOrd="4" destOrd="0" presId="urn:microsoft.com/office/officeart/2008/layout/LinedList"/>
    <dgm:cxn modelId="{28B7C816-A4D6-1A48-8C80-75134E3ACF4C}" type="presParOf" srcId="{C1B1FDAD-B3DE-AD45-8A0D-30D2E8169019}" destId="{BCCDC5EA-E166-D14A-9886-2891E03C41ED}" srcOrd="5" destOrd="0" presId="urn:microsoft.com/office/officeart/2008/layout/LinedList"/>
    <dgm:cxn modelId="{37256F27-FF8A-BE47-B2E7-F3644D9E572B}" type="presParOf" srcId="{BCCDC5EA-E166-D14A-9886-2891E03C41ED}" destId="{730E770E-0871-9246-B1D2-6F60E49EC87B}" srcOrd="0" destOrd="0" presId="urn:microsoft.com/office/officeart/2008/layout/LinedList"/>
    <dgm:cxn modelId="{F7E8E7E2-434A-AD4B-AAF1-59247B11168A}" type="presParOf" srcId="{BCCDC5EA-E166-D14A-9886-2891E03C41ED}" destId="{94114AD1-1837-1A4A-83EE-6CA0CA83D4F2}" srcOrd="1" destOrd="0" presId="urn:microsoft.com/office/officeart/2008/layout/LinedList"/>
    <dgm:cxn modelId="{13988FBF-9F14-AA42-9912-8B2D54C0F669}" type="presParOf" srcId="{C1B1FDAD-B3DE-AD45-8A0D-30D2E8169019}" destId="{89E0CD6F-B321-C146-9602-5ECE15893040}" srcOrd="6" destOrd="0" presId="urn:microsoft.com/office/officeart/2008/layout/LinedList"/>
    <dgm:cxn modelId="{0C4F6BE6-D664-0F42-AC63-FD439E77BA52}" type="presParOf" srcId="{C1B1FDAD-B3DE-AD45-8A0D-30D2E8169019}" destId="{056DE0D4-5471-5B43-A087-C6342632FADE}" srcOrd="7" destOrd="0" presId="urn:microsoft.com/office/officeart/2008/layout/LinedList"/>
    <dgm:cxn modelId="{19175A46-A780-EE43-ABF8-921A654CCAA7}" type="presParOf" srcId="{056DE0D4-5471-5B43-A087-C6342632FADE}" destId="{D1731888-0E4F-A043-A928-C3068391471C}" srcOrd="0" destOrd="0" presId="urn:microsoft.com/office/officeart/2008/layout/LinedList"/>
    <dgm:cxn modelId="{D99975EA-C8B9-8842-BCC0-492BE5A03B5E}" type="presParOf" srcId="{056DE0D4-5471-5B43-A087-C6342632FADE}" destId="{838A4A17-8316-B049-A708-C06BBDE7CD9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E78D5AB-F293-2543-83D3-9F1A4391B159}" type="doc">
      <dgm:prSet loTypeId="urn:microsoft.com/office/officeart/2008/layout/LinedList" loCatId="list" qsTypeId="urn:microsoft.com/office/officeart/2005/8/quickstyle/simple1#57" qsCatId="simple" csTypeId="urn:microsoft.com/office/officeart/2005/8/colors/accent3_2#8" csCatId="accent3" phldr="1"/>
      <dgm:spPr/>
      <dgm:t>
        <a:bodyPr/>
        <a:lstStyle/>
        <a:p>
          <a:endParaRPr lang="zh-CN" altLang="en-US"/>
        </a:p>
      </dgm:t>
    </dgm:pt>
    <dgm:pt modelId="{04A21ABA-855F-3340-81BC-B86A0CA68131}">
      <dgm:prSet phldrT="[文本]"/>
      <dgm:spPr/>
      <dgm:t>
        <a:bodyPr/>
        <a:lstStyle/>
        <a:p>
          <a:r>
            <a:rPr lang="zh-CN" altLang="en-US" dirty="0">
              <a:latin typeface="FangSong" panose="02010609060101010101" pitchFamily="49" charset="-122"/>
              <a:ea typeface="FangSong" panose="02010609060101010101" pitchFamily="49" charset="-122"/>
            </a:rPr>
            <a:t>原则：抵押估价使用保守估计，评估投资价值根据原因使用乐观估价或保守估计，征收补偿评估使用乐观估计</a:t>
          </a:r>
        </a:p>
      </dgm:t>
    </dgm:pt>
    <dgm:pt modelId="{5A6D1352-2DEB-E842-9424-47DCC9C5E307}" type="parTrans" cxnId="{96C80871-5885-FE4C-BF49-36E8B89488FB}">
      <dgm:prSet/>
      <dgm:spPr/>
      <dgm:t>
        <a:bodyPr/>
        <a:lstStyle/>
        <a:p>
          <a:endParaRPr lang="zh-CN" altLang="en-US">
            <a:latin typeface="FangSong" panose="02010609060101010101" pitchFamily="49" charset="-122"/>
            <a:ea typeface="FangSong" panose="02010609060101010101" pitchFamily="49" charset="-122"/>
          </a:endParaRPr>
        </a:p>
      </dgm:t>
    </dgm:pt>
    <dgm:pt modelId="{936BFFEE-865F-264F-9F80-4125D6395C94}" type="sibTrans" cxnId="{96C80871-5885-FE4C-BF49-36E8B89488FB}">
      <dgm:prSet/>
      <dgm:spPr/>
      <dgm:t>
        <a:bodyPr/>
        <a:lstStyle/>
        <a:p>
          <a:endParaRPr lang="zh-CN" altLang="en-US">
            <a:latin typeface="FangSong" panose="02010609060101010101" pitchFamily="49" charset="-122"/>
            <a:ea typeface="FangSong" panose="02010609060101010101" pitchFamily="49" charset="-122"/>
          </a:endParaRPr>
        </a:p>
      </dgm:t>
    </dgm:pt>
    <dgm:pt modelId="{7BD36916-F8CF-C54E-B041-D6D8298DAD31}">
      <dgm:prSet phldrT="[文本]"/>
      <dgm:spPr/>
      <dgm:t>
        <a:bodyPr/>
        <a:lstStyle/>
        <a:p>
          <a:r>
            <a:rPr kumimoji="1" lang="zh-CN" altLang="en-US" dirty="0">
              <a:latin typeface="FangSong" panose="02010609060101010101" pitchFamily="49" charset="-122"/>
              <a:ea typeface="FangSong" panose="02010609060101010101" pitchFamily="49" charset="-122"/>
            </a:rPr>
            <a:t>某宗房地产总收益年限为</a:t>
          </a:r>
          <a:r>
            <a:rPr kumimoji="1" lang="en-US" altLang="zh-CN" dirty="0">
              <a:latin typeface="FangSong" panose="02010609060101010101" pitchFamily="49" charset="-122"/>
              <a:ea typeface="FangSong" panose="02010609060101010101" pitchFamily="49" charset="-122"/>
            </a:rPr>
            <a:t>32</a:t>
          </a:r>
          <a:r>
            <a:rPr kumimoji="1" lang="zh-CN" altLang="en-US" dirty="0">
              <a:latin typeface="FangSong" panose="02010609060101010101" pitchFamily="49" charset="-122"/>
              <a:ea typeface="FangSong" panose="02010609060101010101" pitchFamily="49" charset="-122"/>
            </a:rPr>
            <a:t>年，未来第</a:t>
          </a:r>
          <a:r>
            <a:rPr kumimoji="1" lang="en-US" altLang="zh-CN" dirty="0">
              <a:latin typeface="FangSong" panose="02010609060101010101" pitchFamily="49" charset="-122"/>
              <a:ea typeface="FangSong" panose="02010609060101010101" pitchFamily="49" charset="-122"/>
            </a:rPr>
            <a:t>1</a:t>
          </a:r>
          <a:r>
            <a:rPr kumimoji="1" lang="zh-CN" altLang="en-US" dirty="0">
              <a:latin typeface="FangSong" panose="02010609060101010101" pitchFamily="49" charset="-122"/>
              <a:ea typeface="FangSong" panose="02010609060101010101" pitchFamily="49" charset="-122"/>
            </a:rPr>
            <a:t>年的净收益乐观、保守、最可能估计分别为</a:t>
          </a:r>
          <a:r>
            <a:rPr kumimoji="1" lang="en-US" altLang="zh-CN" dirty="0">
              <a:latin typeface="FangSong" panose="02010609060101010101" pitchFamily="49" charset="-122"/>
              <a:ea typeface="FangSong" panose="02010609060101010101" pitchFamily="49" charset="-122"/>
            </a:rPr>
            <a:t>12</a:t>
          </a:r>
          <a:r>
            <a:rPr kumimoji="1" lang="zh-CN" altLang="en-US" dirty="0">
              <a:latin typeface="FangSong" panose="02010609060101010101" pitchFamily="49" charset="-122"/>
              <a:ea typeface="FangSong" panose="02010609060101010101" pitchFamily="49" charset="-122"/>
            </a:rPr>
            <a:t>万元、</a:t>
          </a:r>
          <a:r>
            <a:rPr kumimoji="1" lang="en-US" altLang="zh-CN" dirty="0">
              <a:latin typeface="FangSong" panose="02010609060101010101" pitchFamily="49" charset="-122"/>
              <a:ea typeface="FangSong" panose="02010609060101010101" pitchFamily="49" charset="-122"/>
            </a:rPr>
            <a:t>10</a:t>
          </a:r>
          <a:r>
            <a:rPr kumimoji="1" lang="zh-CN" altLang="en-US" dirty="0">
              <a:latin typeface="FangSong" panose="02010609060101010101" pitchFamily="49" charset="-122"/>
              <a:ea typeface="FangSong" panose="02010609060101010101" pitchFamily="49" charset="-122"/>
            </a:rPr>
            <a:t>万元、</a:t>
          </a:r>
          <a:r>
            <a:rPr kumimoji="1" lang="en-US" altLang="zh-CN" dirty="0">
              <a:latin typeface="FangSong" panose="02010609060101010101" pitchFamily="49" charset="-122"/>
              <a:ea typeface="FangSong" panose="02010609060101010101" pitchFamily="49" charset="-122"/>
            </a:rPr>
            <a:t>11</a:t>
          </a:r>
          <a:r>
            <a:rPr kumimoji="1" lang="zh-CN" altLang="en-US" dirty="0">
              <a:latin typeface="FangSong" panose="02010609060101010101" pitchFamily="49" charset="-122"/>
              <a:ea typeface="FangSong" panose="02010609060101010101" pitchFamily="49" charset="-122"/>
            </a:rPr>
            <a:t>万元，前</a:t>
          </a:r>
          <a:r>
            <a:rPr kumimoji="1" lang="en-US" altLang="zh-CN" dirty="0">
              <a:latin typeface="FangSong" panose="02010609060101010101" pitchFamily="49" charset="-122"/>
              <a:ea typeface="FangSong" panose="02010609060101010101" pitchFamily="49" charset="-122"/>
            </a:rPr>
            <a:t>5</a:t>
          </a:r>
          <a:r>
            <a:rPr kumimoji="1" lang="zh-CN" altLang="en-US" dirty="0">
              <a:latin typeface="FangSong" panose="02010609060101010101" pitchFamily="49" charset="-122"/>
              <a:ea typeface="FangSong" panose="02010609060101010101" pitchFamily="49" charset="-122"/>
            </a:rPr>
            <a:t>年逐年按</a:t>
          </a:r>
          <a:r>
            <a:rPr kumimoji="1" lang="en-US" altLang="zh-CN" dirty="0">
              <a:latin typeface="FangSong" panose="02010609060101010101" pitchFamily="49" charset="-122"/>
              <a:ea typeface="FangSong" panose="02010609060101010101" pitchFamily="49" charset="-122"/>
            </a:rPr>
            <a:t>2%</a:t>
          </a:r>
          <a:r>
            <a:rPr kumimoji="1" lang="zh-CN" altLang="en-US" dirty="0">
              <a:latin typeface="FangSong" panose="02010609060101010101" pitchFamily="49" charset="-122"/>
              <a:ea typeface="FangSong" panose="02010609060101010101" pitchFamily="49" charset="-122"/>
            </a:rPr>
            <a:t>比例递增，从未来第</a:t>
          </a:r>
          <a:r>
            <a:rPr kumimoji="1" lang="en-US" altLang="zh-CN" dirty="0">
              <a:latin typeface="FangSong" panose="02010609060101010101" pitchFamily="49" charset="-122"/>
              <a:ea typeface="FangSong" panose="02010609060101010101" pitchFamily="49" charset="-122"/>
            </a:rPr>
            <a:t>6</a:t>
          </a:r>
          <a:r>
            <a:rPr kumimoji="1" lang="zh-CN" altLang="en-US" dirty="0">
              <a:latin typeface="FangSong" panose="02010609060101010101" pitchFamily="49" charset="-122"/>
              <a:ea typeface="FangSong" panose="02010609060101010101" pitchFamily="49" charset="-122"/>
            </a:rPr>
            <a:t>年开始稳定在乐观估计</a:t>
          </a:r>
          <a:r>
            <a:rPr kumimoji="1" lang="en-US" altLang="zh-CN" dirty="0">
              <a:latin typeface="FangSong" panose="02010609060101010101" pitchFamily="49" charset="-122"/>
              <a:ea typeface="FangSong" panose="02010609060101010101" pitchFamily="49" charset="-122"/>
            </a:rPr>
            <a:t>20</a:t>
          </a:r>
          <a:r>
            <a:rPr kumimoji="1" lang="zh-CN" altLang="en-US" dirty="0">
              <a:latin typeface="FangSong" panose="02010609060101010101" pitchFamily="49" charset="-122"/>
              <a:ea typeface="FangSong" panose="02010609060101010101" pitchFamily="49" charset="-122"/>
            </a:rPr>
            <a:t>万元、保守估计</a:t>
          </a:r>
          <a:r>
            <a:rPr kumimoji="1" lang="en-US" altLang="zh-CN" dirty="0">
              <a:latin typeface="FangSong" panose="02010609060101010101" pitchFamily="49" charset="-122"/>
              <a:ea typeface="FangSong" panose="02010609060101010101" pitchFamily="49" charset="-122"/>
            </a:rPr>
            <a:t>17</a:t>
          </a:r>
          <a:r>
            <a:rPr kumimoji="1" lang="zh-CN" altLang="en-US" dirty="0">
              <a:latin typeface="FangSong" panose="02010609060101010101" pitchFamily="49" charset="-122"/>
              <a:ea typeface="FangSong" panose="02010609060101010101" pitchFamily="49" charset="-122"/>
            </a:rPr>
            <a:t>万元、最可能估计</a:t>
          </a:r>
          <a:r>
            <a:rPr kumimoji="1" lang="en-US" altLang="zh-CN" dirty="0">
              <a:latin typeface="FangSong" panose="02010609060101010101" pitchFamily="49" charset="-122"/>
              <a:ea typeface="FangSong" panose="02010609060101010101" pitchFamily="49" charset="-122"/>
            </a:rPr>
            <a:t>18</a:t>
          </a:r>
          <a:r>
            <a:rPr kumimoji="1" lang="zh-CN" altLang="en-US" dirty="0">
              <a:latin typeface="FangSong" panose="02010609060101010101" pitchFamily="49" charset="-122"/>
              <a:ea typeface="FangSong" panose="02010609060101010101" pitchFamily="49" charset="-122"/>
            </a:rPr>
            <a:t>万元水平，报酬率</a:t>
          </a:r>
          <a:r>
            <a:rPr kumimoji="1" lang="en-US" altLang="zh-CN" dirty="0">
              <a:latin typeface="FangSong" panose="02010609060101010101" pitchFamily="49" charset="-122"/>
              <a:ea typeface="FangSong" panose="02010609060101010101" pitchFamily="49" charset="-122"/>
            </a:rPr>
            <a:t>8%</a:t>
          </a:r>
          <a:r>
            <a:rPr kumimoji="1" lang="zh-CN" altLang="en-US" dirty="0">
              <a:latin typeface="FangSong" panose="02010609060101010101" pitchFamily="49" charset="-122"/>
              <a:ea typeface="FangSong" panose="02010609060101010101" pitchFamily="49" charset="-122"/>
            </a:rPr>
            <a:t>，求房地产抵押价值</a:t>
          </a:r>
          <a:endParaRPr lang="zh-CN" altLang="en-US" dirty="0">
            <a:latin typeface="FangSong" panose="02010609060101010101" pitchFamily="49" charset="-122"/>
            <a:ea typeface="FangSong" panose="02010609060101010101" pitchFamily="49" charset="-122"/>
          </a:endParaRPr>
        </a:p>
      </dgm:t>
    </dgm:pt>
    <dgm:pt modelId="{777F2766-5D91-3540-8B25-AC1A68BE1CF4}" type="parTrans" cxnId="{AB3D415F-524A-AB40-8AF8-73D2A1A6A848}">
      <dgm:prSet/>
      <dgm:spPr/>
      <dgm:t>
        <a:bodyPr/>
        <a:lstStyle/>
        <a:p>
          <a:endParaRPr lang="zh-CN" altLang="en-US">
            <a:latin typeface="FangSong" panose="02010609060101010101" pitchFamily="49" charset="-122"/>
            <a:ea typeface="FangSong" panose="02010609060101010101" pitchFamily="49" charset="-122"/>
          </a:endParaRPr>
        </a:p>
      </dgm:t>
    </dgm:pt>
    <dgm:pt modelId="{ECA30ABF-264F-5444-B954-C5C4BE365E41}" type="sibTrans" cxnId="{AB3D415F-524A-AB40-8AF8-73D2A1A6A848}">
      <dgm:prSet/>
      <dgm:spPr/>
      <dgm:t>
        <a:bodyPr/>
        <a:lstStyle/>
        <a:p>
          <a:endParaRPr lang="zh-CN" altLang="en-US">
            <a:latin typeface="FangSong" panose="02010609060101010101" pitchFamily="49" charset="-122"/>
            <a:ea typeface="FangSong" panose="02010609060101010101" pitchFamily="49" charset="-122"/>
          </a:endParaRPr>
        </a:p>
      </dgm:t>
    </dgm:pt>
    <dgm:pt modelId="{7185385F-3629-DB40-B77D-D4932E9763D9}">
      <dgm:prSet phldrT="[文本]"/>
      <dgm:spPr/>
      <dgm:t>
        <a:bodyPr/>
        <a:lstStyle/>
        <a:p>
          <a:endParaRPr lang="en-US" altLang="zh-CN" dirty="0">
            <a:latin typeface="FangSong" panose="02010609060101010101" pitchFamily="49" charset="-122"/>
            <a:ea typeface="FangSong" panose="02010609060101010101" pitchFamily="49" charset="-122"/>
          </a:endParaRPr>
        </a:p>
        <a:p>
          <a:r>
            <a:rPr lang="zh-CN" altLang="en-US" dirty="0">
              <a:latin typeface="FangSong" panose="02010609060101010101" pitchFamily="49" charset="-122"/>
              <a:ea typeface="FangSong" panose="02010609060101010101" pitchFamily="49" charset="-122"/>
            </a:rPr>
            <a:t>应使用保守估计值</a:t>
          </a:r>
          <a:endParaRPr lang="en-US" altLang="zh-CN" dirty="0">
            <a:latin typeface="FangSong" panose="02010609060101010101" pitchFamily="49" charset="-122"/>
            <a:ea typeface="FangSong" panose="02010609060101010101" pitchFamily="49" charset="-122"/>
          </a:endParaRPr>
        </a:p>
        <a:p>
          <a:r>
            <a:rPr lang="zh-CN" altLang="en-US" dirty="0">
              <a:latin typeface="FangSong" panose="02010609060101010101" pitchFamily="49" charset="-122"/>
              <a:ea typeface="FangSong" panose="02010609060101010101" pitchFamily="49" charset="-122"/>
            </a:rPr>
            <a:t>前</a:t>
          </a:r>
          <a:r>
            <a:rPr lang="en-US" altLang="zh-CN" dirty="0">
              <a:latin typeface="FangSong" panose="02010609060101010101" pitchFamily="49" charset="-122"/>
              <a:ea typeface="FangSong" panose="02010609060101010101" pitchFamily="49" charset="-122"/>
            </a:rPr>
            <a:t>5</a:t>
          </a:r>
          <a:r>
            <a:rPr lang="zh-CN" altLang="en-US" dirty="0">
              <a:latin typeface="FangSong" panose="02010609060101010101" pitchFamily="49" charset="-122"/>
              <a:ea typeface="FangSong" panose="02010609060101010101" pitchFamily="49" charset="-122"/>
            </a:rPr>
            <a:t>年的收益现值</a:t>
          </a:r>
          <a:r>
            <a:rPr lang="en-US" altLang="zh-CN" dirty="0">
              <a:latin typeface="FangSong" panose="02010609060101010101" pitchFamily="49" charset="-122"/>
              <a:ea typeface="FangSong" panose="02010609060101010101" pitchFamily="49" charset="-122"/>
            </a:rPr>
            <a:t>=10/</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8%-2%</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1+2%</a:t>
          </a:r>
          <a:r>
            <a:rPr lang="zh-CN" altLang="en-US" dirty="0">
              <a:latin typeface="FangSong" panose="02010609060101010101" pitchFamily="49" charset="-122"/>
              <a:ea typeface="FangSong" panose="02010609060101010101" pitchFamily="49" charset="-122"/>
            </a:rPr>
            <a:t>）</a:t>
          </a:r>
          <a:r>
            <a:rPr lang="en-US" altLang="zh-CN" baseline="30000" dirty="0">
              <a:latin typeface="FangSong" panose="02010609060101010101" pitchFamily="49" charset="-122"/>
              <a:ea typeface="FangSong" panose="02010609060101010101" pitchFamily="49" charset="-122"/>
            </a:rPr>
            <a:t>5</a:t>
          </a:r>
          <a:r>
            <a:rPr lang="en-US" altLang="zh-CN" dirty="0">
              <a:latin typeface="FangSong" panose="02010609060101010101" pitchFamily="49" charset="-122"/>
              <a:ea typeface="FangSong" panose="02010609060101010101" pitchFamily="49" charset="-122"/>
            </a:rPr>
            <a:t>/</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1+8%</a:t>
          </a:r>
          <a:r>
            <a:rPr lang="zh-CN" altLang="en-US" dirty="0">
              <a:latin typeface="FangSong" panose="02010609060101010101" pitchFamily="49" charset="-122"/>
              <a:ea typeface="FangSong" panose="02010609060101010101" pitchFamily="49" charset="-122"/>
            </a:rPr>
            <a:t>）</a:t>
          </a:r>
          <a:r>
            <a:rPr lang="en-US" altLang="zh-CN" baseline="30000" dirty="0">
              <a:latin typeface="FangSong" panose="02010609060101010101" pitchFamily="49" charset="-122"/>
              <a:ea typeface="FangSong" panose="02010609060101010101" pitchFamily="49" charset="-122"/>
            </a:rPr>
            <a:t>5</a:t>
          </a:r>
          <a:r>
            <a:rPr lang="en-US" altLang="zh-CN" dirty="0">
              <a:latin typeface="FangSong" panose="02010609060101010101" pitchFamily="49" charset="-122"/>
              <a:ea typeface="FangSong" panose="02010609060101010101" pitchFamily="49" charset="-122"/>
              <a:cs typeface="+mn-cs"/>
            </a:rPr>
            <a:t>]</a:t>
          </a:r>
          <a:r>
            <a:rPr lang="en-US" altLang="zh-CN" dirty="0">
              <a:latin typeface="FangSong" panose="02010609060101010101" pitchFamily="49" charset="-122"/>
              <a:ea typeface="FangSong" panose="02010609060101010101" pitchFamily="49" charset="-122"/>
            </a:rPr>
            <a:t>=41.43</a:t>
          </a:r>
          <a:r>
            <a:rPr lang="zh-CN" altLang="en-US" dirty="0">
              <a:latin typeface="FangSong" panose="02010609060101010101" pitchFamily="49" charset="-122"/>
              <a:ea typeface="FangSong" panose="02010609060101010101" pitchFamily="49" charset="-122"/>
            </a:rPr>
            <a:t>万元；</a:t>
          </a:r>
          <a:endParaRPr lang="en-US" altLang="zh-CN" dirty="0">
            <a:latin typeface="FangSong" panose="02010609060101010101" pitchFamily="49" charset="-122"/>
            <a:ea typeface="FangSong" panose="02010609060101010101" pitchFamily="49" charset="-122"/>
          </a:endParaRPr>
        </a:p>
        <a:p>
          <a:r>
            <a:rPr lang="zh-CN" altLang="en-US" dirty="0">
              <a:latin typeface="FangSong" panose="02010609060101010101" pitchFamily="49" charset="-122"/>
              <a:ea typeface="FangSong" panose="02010609060101010101" pitchFamily="49" charset="-122"/>
            </a:rPr>
            <a:t>第</a:t>
          </a:r>
          <a:r>
            <a:rPr lang="en-US" altLang="zh-CN" dirty="0">
              <a:latin typeface="FangSong" panose="02010609060101010101" pitchFamily="49" charset="-122"/>
              <a:ea typeface="FangSong" panose="02010609060101010101" pitchFamily="49" charset="-122"/>
            </a:rPr>
            <a:t>6</a:t>
          </a:r>
          <a:r>
            <a:rPr lang="zh-CN" altLang="en-US" dirty="0">
              <a:latin typeface="FangSong" panose="02010609060101010101" pitchFamily="49" charset="-122"/>
              <a:ea typeface="FangSong" panose="02010609060101010101" pitchFamily="49" charset="-122"/>
            </a:rPr>
            <a:t>年后的收益现值</a:t>
          </a:r>
          <a:r>
            <a:rPr lang="en-US" altLang="zh-CN" dirty="0">
              <a:latin typeface="FangSong" panose="02010609060101010101" pitchFamily="49" charset="-122"/>
              <a:ea typeface="FangSong" panose="02010609060101010101" pitchFamily="49" charset="-122"/>
            </a:rPr>
            <a:t>=17/8%</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[1-1/</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1+8%</a:t>
          </a:r>
          <a:r>
            <a:rPr lang="zh-CN" altLang="en-US" dirty="0">
              <a:latin typeface="FangSong" panose="02010609060101010101" pitchFamily="49" charset="-122"/>
              <a:ea typeface="FangSong" panose="02010609060101010101" pitchFamily="49" charset="-122"/>
            </a:rPr>
            <a:t>）</a:t>
          </a:r>
          <a:r>
            <a:rPr lang="en-US" altLang="zh-CN" baseline="30000" dirty="0">
              <a:latin typeface="FangSong" panose="02010609060101010101" pitchFamily="49" charset="-122"/>
              <a:ea typeface="FangSong" panose="02010609060101010101" pitchFamily="49" charset="-122"/>
            </a:rPr>
            <a:t>27</a:t>
          </a:r>
          <a:r>
            <a:rPr lang="en-US" altLang="zh-CN" dirty="0">
              <a:latin typeface="FangSong" panose="02010609060101010101" pitchFamily="49" charset="-122"/>
              <a:ea typeface="FangSong" panose="02010609060101010101" pitchFamily="49" charset="-122"/>
            </a:rPr>
            <a:t>]/</a:t>
          </a:r>
          <a:r>
            <a:rPr lang="zh-CN" altLang="en-US" dirty="0">
              <a:latin typeface="FangSong" panose="02010609060101010101" pitchFamily="49" charset="-122"/>
              <a:ea typeface="FangSong" panose="02010609060101010101" pitchFamily="49" charset="-122"/>
            </a:rPr>
            <a:t>（</a:t>
          </a:r>
          <a:r>
            <a:rPr lang="en-US" altLang="zh-CN" dirty="0">
              <a:latin typeface="FangSong" panose="02010609060101010101" pitchFamily="49" charset="-122"/>
              <a:ea typeface="FangSong" panose="02010609060101010101" pitchFamily="49" charset="-122"/>
            </a:rPr>
            <a:t>1+8%</a:t>
          </a:r>
          <a:r>
            <a:rPr lang="zh-CN" altLang="en-US" dirty="0">
              <a:latin typeface="FangSong" panose="02010609060101010101" pitchFamily="49" charset="-122"/>
              <a:ea typeface="FangSong" panose="02010609060101010101" pitchFamily="49" charset="-122"/>
            </a:rPr>
            <a:t>）</a:t>
          </a:r>
          <a:r>
            <a:rPr lang="en-US" altLang="zh-CN" baseline="30000" dirty="0">
              <a:latin typeface="FangSong" panose="02010609060101010101" pitchFamily="49" charset="-122"/>
              <a:ea typeface="FangSong" panose="02010609060101010101" pitchFamily="49" charset="-122"/>
            </a:rPr>
            <a:t>5</a:t>
          </a:r>
          <a:r>
            <a:rPr lang="en-US" altLang="zh-CN" dirty="0">
              <a:latin typeface="FangSong" panose="02010609060101010101" pitchFamily="49" charset="-122"/>
              <a:ea typeface="FangSong" panose="02010609060101010101" pitchFamily="49" charset="-122"/>
            </a:rPr>
            <a:t>=126.52</a:t>
          </a:r>
          <a:r>
            <a:rPr lang="zh-CN" altLang="en-US" dirty="0">
              <a:latin typeface="FangSong" panose="02010609060101010101" pitchFamily="49" charset="-122"/>
              <a:ea typeface="FangSong" panose="02010609060101010101" pitchFamily="49" charset="-122"/>
            </a:rPr>
            <a:t>万元；</a:t>
          </a:r>
          <a:endParaRPr lang="en-US" altLang="zh-CN" dirty="0">
            <a:latin typeface="FangSong" panose="02010609060101010101" pitchFamily="49" charset="-122"/>
            <a:ea typeface="FangSong" panose="02010609060101010101" pitchFamily="49" charset="-122"/>
          </a:endParaRPr>
        </a:p>
        <a:p>
          <a:r>
            <a:rPr lang="zh-CN" altLang="en-US" dirty="0">
              <a:latin typeface="FangSong" panose="02010609060101010101" pitchFamily="49" charset="-122"/>
              <a:ea typeface="FangSong" panose="02010609060101010101" pitchFamily="49" charset="-122"/>
            </a:rPr>
            <a:t>两段合计</a:t>
          </a:r>
          <a:r>
            <a:rPr lang="en-US" altLang="zh-CN" dirty="0">
              <a:latin typeface="FangSong" panose="02010609060101010101" pitchFamily="49" charset="-122"/>
              <a:ea typeface="FangSong" panose="02010609060101010101" pitchFamily="49" charset="-122"/>
            </a:rPr>
            <a:t>=</a:t>
          </a:r>
          <a:r>
            <a:rPr lang="zh-CN" altLang="en-US" dirty="0">
              <a:latin typeface="FangSong" panose="02010609060101010101" pitchFamily="49" charset="-122"/>
              <a:ea typeface="FangSong" panose="02010609060101010101" pitchFamily="49" charset="-122"/>
            </a:rPr>
            <a:t>房地产抵押价值</a:t>
          </a:r>
          <a:r>
            <a:rPr lang="en-US" altLang="zh-CN" dirty="0">
              <a:latin typeface="FangSong" panose="02010609060101010101" pitchFamily="49" charset="-122"/>
              <a:ea typeface="FangSong" panose="02010609060101010101" pitchFamily="49" charset="-122"/>
            </a:rPr>
            <a:t>=41.43+126.52=167.95</a:t>
          </a:r>
          <a:r>
            <a:rPr lang="zh-CN" altLang="en-US" dirty="0">
              <a:latin typeface="FangSong" panose="02010609060101010101" pitchFamily="49" charset="-122"/>
              <a:ea typeface="FangSong" panose="02010609060101010101" pitchFamily="49" charset="-122"/>
            </a:rPr>
            <a:t>万元</a:t>
          </a:r>
        </a:p>
      </dgm:t>
    </dgm:pt>
    <dgm:pt modelId="{95D347B1-FD97-0C4D-9842-97BB9F2EDCEF}" type="parTrans" cxnId="{7BBA583B-5B95-6340-868F-0F1DD405BB9A}">
      <dgm:prSet/>
      <dgm:spPr/>
      <dgm:t>
        <a:bodyPr/>
        <a:lstStyle/>
        <a:p>
          <a:endParaRPr lang="zh-CN" altLang="en-US">
            <a:latin typeface="FangSong" panose="02010609060101010101" pitchFamily="49" charset="-122"/>
            <a:ea typeface="FangSong" panose="02010609060101010101" pitchFamily="49" charset="-122"/>
          </a:endParaRPr>
        </a:p>
      </dgm:t>
    </dgm:pt>
    <dgm:pt modelId="{08512349-BFBA-834C-BA00-75C6314C0A7C}" type="sibTrans" cxnId="{7BBA583B-5B95-6340-868F-0F1DD405BB9A}">
      <dgm:prSet/>
      <dgm:spPr/>
      <dgm:t>
        <a:bodyPr/>
        <a:lstStyle/>
        <a:p>
          <a:endParaRPr lang="zh-CN" altLang="en-US">
            <a:latin typeface="FangSong" panose="02010609060101010101" pitchFamily="49" charset="-122"/>
            <a:ea typeface="FangSong" panose="02010609060101010101" pitchFamily="49" charset="-122"/>
          </a:endParaRPr>
        </a:p>
      </dgm:t>
    </dgm:pt>
    <dgm:pt modelId="{64E41F9B-8904-6A45-A228-8923732EF3E4}" type="pres">
      <dgm:prSet presAssocID="{0E78D5AB-F293-2543-83D3-9F1A4391B159}" presName="vert0" presStyleCnt="0">
        <dgm:presLayoutVars>
          <dgm:dir/>
          <dgm:animOne val="branch"/>
          <dgm:animLvl val="lvl"/>
        </dgm:presLayoutVars>
      </dgm:prSet>
      <dgm:spPr/>
    </dgm:pt>
    <dgm:pt modelId="{3A6431E8-C234-A041-9B07-951571CB368A}" type="pres">
      <dgm:prSet presAssocID="{04A21ABA-855F-3340-81BC-B86A0CA68131}" presName="thickLine" presStyleLbl="alignNode1" presStyleIdx="0" presStyleCnt="3"/>
      <dgm:spPr/>
    </dgm:pt>
    <dgm:pt modelId="{32F65901-5950-6545-8160-4A7745064CB7}" type="pres">
      <dgm:prSet presAssocID="{04A21ABA-855F-3340-81BC-B86A0CA68131}" presName="horz1" presStyleCnt="0"/>
      <dgm:spPr/>
    </dgm:pt>
    <dgm:pt modelId="{02132C14-7738-B244-A4A2-33DDA3BE72CF}" type="pres">
      <dgm:prSet presAssocID="{04A21ABA-855F-3340-81BC-B86A0CA68131}" presName="tx1" presStyleLbl="revTx" presStyleIdx="0" presStyleCnt="3"/>
      <dgm:spPr/>
    </dgm:pt>
    <dgm:pt modelId="{E1358080-81CB-474F-960E-22ADE24D82D6}" type="pres">
      <dgm:prSet presAssocID="{04A21ABA-855F-3340-81BC-B86A0CA68131}" presName="vert1" presStyleCnt="0"/>
      <dgm:spPr/>
    </dgm:pt>
    <dgm:pt modelId="{A458D80B-1EC5-734F-9FCE-C5C274294B28}" type="pres">
      <dgm:prSet presAssocID="{7BD36916-F8CF-C54E-B041-D6D8298DAD31}" presName="thickLine" presStyleLbl="alignNode1" presStyleIdx="1" presStyleCnt="3"/>
      <dgm:spPr/>
    </dgm:pt>
    <dgm:pt modelId="{16F41F71-EA64-D544-A47F-DE57C6F2BB20}" type="pres">
      <dgm:prSet presAssocID="{7BD36916-F8CF-C54E-B041-D6D8298DAD31}" presName="horz1" presStyleCnt="0"/>
      <dgm:spPr/>
    </dgm:pt>
    <dgm:pt modelId="{0A8ABE8B-C296-E846-85BE-AE1AEE95D65D}" type="pres">
      <dgm:prSet presAssocID="{7BD36916-F8CF-C54E-B041-D6D8298DAD31}" presName="tx1" presStyleLbl="revTx" presStyleIdx="1" presStyleCnt="3" custScaleY="62181"/>
      <dgm:spPr/>
    </dgm:pt>
    <dgm:pt modelId="{CD7146F7-333F-0C45-8CAA-5AE46041074A}" type="pres">
      <dgm:prSet presAssocID="{7BD36916-F8CF-C54E-B041-D6D8298DAD31}" presName="vert1" presStyleCnt="0"/>
      <dgm:spPr/>
    </dgm:pt>
    <dgm:pt modelId="{F7F4F47D-972E-834A-AD4D-121760E64853}" type="pres">
      <dgm:prSet presAssocID="{7185385F-3629-DB40-B77D-D4932E9763D9}" presName="thickLine" presStyleLbl="alignNode1" presStyleIdx="2" presStyleCnt="3"/>
      <dgm:spPr/>
    </dgm:pt>
    <dgm:pt modelId="{F2444D2B-2CD2-AB42-8090-E2E4F6E4F77A}" type="pres">
      <dgm:prSet presAssocID="{7185385F-3629-DB40-B77D-D4932E9763D9}" presName="horz1" presStyleCnt="0"/>
      <dgm:spPr/>
    </dgm:pt>
    <dgm:pt modelId="{8987F00F-4074-4143-BA78-F310EED5F731}" type="pres">
      <dgm:prSet presAssocID="{7185385F-3629-DB40-B77D-D4932E9763D9}" presName="tx1" presStyleLbl="revTx" presStyleIdx="2" presStyleCnt="3" custScaleY="143265"/>
      <dgm:spPr/>
    </dgm:pt>
    <dgm:pt modelId="{F842470C-EB0C-2240-8752-FD02CBBC2071}" type="pres">
      <dgm:prSet presAssocID="{7185385F-3629-DB40-B77D-D4932E9763D9}" presName="vert1" presStyleCnt="0"/>
      <dgm:spPr/>
    </dgm:pt>
  </dgm:ptLst>
  <dgm:cxnLst>
    <dgm:cxn modelId="{7BBA583B-5B95-6340-868F-0F1DD405BB9A}" srcId="{0E78D5AB-F293-2543-83D3-9F1A4391B159}" destId="{7185385F-3629-DB40-B77D-D4932E9763D9}" srcOrd="2" destOrd="0" parTransId="{95D347B1-FD97-0C4D-9842-97BB9F2EDCEF}" sibTransId="{08512349-BFBA-834C-BA00-75C6314C0A7C}"/>
    <dgm:cxn modelId="{AB3D415F-524A-AB40-8AF8-73D2A1A6A848}" srcId="{0E78D5AB-F293-2543-83D3-9F1A4391B159}" destId="{7BD36916-F8CF-C54E-B041-D6D8298DAD31}" srcOrd="1" destOrd="0" parTransId="{777F2766-5D91-3540-8B25-AC1A68BE1CF4}" sibTransId="{ECA30ABF-264F-5444-B954-C5C4BE365E41}"/>
    <dgm:cxn modelId="{96C80871-5885-FE4C-BF49-36E8B89488FB}" srcId="{0E78D5AB-F293-2543-83D3-9F1A4391B159}" destId="{04A21ABA-855F-3340-81BC-B86A0CA68131}" srcOrd="0" destOrd="0" parTransId="{5A6D1352-2DEB-E842-9424-47DCC9C5E307}" sibTransId="{936BFFEE-865F-264F-9F80-4125D6395C94}"/>
    <dgm:cxn modelId="{88AA537D-46B7-BB49-B4E8-06FEB9E8C317}" type="presOf" srcId="{0E78D5AB-F293-2543-83D3-9F1A4391B159}" destId="{64E41F9B-8904-6A45-A228-8923732EF3E4}" srcOrd="0" destOrd="0" presId="urn:microsoft.com/office/officeart/2008/layout/LinedList"/>
    <dgm:cxn modelId="{2965419B-2F2C-9040-8276-D8716D8F9FDD}" type="presOf" srcId="{04A21ABA-855F-3340-81BC-B86A0CA68131}" destId="{02132C14-7738-B244-A4A2-33DDA3BE72CF}" srcOrd="0" destOrd="0" presId="urn:microsoft.com/office/officeart/2008/layout/LinedList"/>
    <dgm:cxn modelId="{D3E7A1F1-9C79-5C40-8224-DC2D6E4CFD53}" type="presOf" srcId="{7BD36916-F8CF-C54E-B041-D6D8298DAD31}" destId="{0A8ABE8B-C296-E846-85BE-AE1AEE95D65D}" srcOrd="0" destOrd="0" presId="urn:microsoft.com/office/officeart/2008/layout/LinedList"/>
    <dgm:cxn modelId="{A5EB89F6-6907-E849-815B-4BD2D17BEE55}" type="presOf" srcId="{7185385F-3629-DB40-B77D-D4932E9763D9}" destId="{8987F00F-4074-4143-BA78-F310EED5F731}" srcOrd="0" destOrd="0" presId="urn:microsoft.com/office/officeart/2008/layout/LinedList"/>
    <dgm:cxn modelId="{2329959F-828D-2044-949F-B2E7C4471E98}" type="presParOf" srcId="{64E41F9B-8904-6A45-A228-8923732EF3E4}" destId="{3A6431E8-C234-A041-9B07-951571CB368A}" srcOrd="0" destOrd="0" presId="urn:microsoft.com/office/officeart/2008/layout/LinedList"/>
    <dgm:cxn modelId="{07161930-2776-EE42-A29A-4BAE23A5BA2A}" type="presParOf" srcId="{64E41F9B-8904-6A45-A228-8923732EF3E4}" destId="{32F65901-5950-6545-8160-4A7745064CB7}" srcOrd="1" destOrd="0" presId="urn:microsoft.com/office/officeart/2008/layout/LinedList"/>
    <dgm:cxn modelId="{E015F97B-14F0-234E-BC6F-F6205BCA131C}" type="presParOf" srcId="{32F65901-5950-6545-8160-4A7745064CB7}" destId="{02132C14-7738-B244-A4A2-33DDA3BE72CF}" srcOrd="0" destOrd="0" presId="urn:microsoft.com/office/officeart/2008/layout/LinedList"/>
    <dgm:cxn modelId="{12E56141-BC4B-5D4C-8946-6AA7DD1BA3B6}" type="presParOf" srcId="{32F65901-5950-6545-8160-4A7745064CB7}" destId="{E1358080-81CB-474F-960E-22ADE24D82D6}" srcOrd="1" destOrd="0" presId="urn:microsoft.com/office/officeart/2008/layout/LinedList"/>
    <dgm:cxn modelId="{CB9534B7-D8EF-9447-99C9-9ABCB7B65900}" type="presParOf" srcId="{64E41F9B-8904-6A45-A228-8923732EF3E4}" destId="{A458D80B-1EC5-734F-9FCE-C5C274294B28}" srcOrd="2" destOrd="0" presId="urn:microsoft.com/office/officeart/2008/layout/LinedList"/>
    <dgm:cxn modelId="{0AA9D06D-ED1A-064A-8FCC-74A060603305}" type="presParOf" srcId="{64E41F9B-8904-6A45-A228-8923732EF3E4}" destId="{16F41F71-EA64-D544-A47F-DE57C6F2BB20}" srcOrd="3" destOrd="0" presId="urn:microsoft.com/office/officeart/2008/layout/LinedList"/>
    <dgm:cxn modelId="{3BF886CE-C82E-7042-872A-06B8816E1B32}" type="presParOf" srcId="{16F41F71-EA64-D544-A47F-DE57C6F2BB20}" destId="{0A8ABE8B-C296-E846-85BE-AE1AEE95D65D}" srcOrd="0" destOrd="0" presId="urn:microsoft.com/office/officeart/2008/layout/LinedList"/>
    <dgm:cxn modelId="{CD056DEA-4E99-5F42-B492-9738B14F9820}" type="presParOf" srcId="{16F41F71-EA64-D544-A47F-DE57C6F2BB20}" destId="{CD7146F7-333F-0C45-8CAA-5AE46041074A}" srcOrd="1" destOrd="0" presId="urn:microsoft.com/office/officeart/2008/layout/LinedList"/>
    <dgm:cxn modelId="{7ED5456C-DBE0-6049-8FA2-056C3D54C455}" type="presParOf" srcId="{64E41F9B-8904-6A45-A228-8923732EF3E4}" destId="{F7F4F47D-972E-834A-AD4D-121760E64853}" srcOrd="4" destOrd="0" presId="urn:microsoft.com/office/officeart/2008/layout/LinedList"/>
    <dgm:cxn modelId="{34B2E8AF-98B6-E549-8663-BC18188B65C7}" type="presParOf" srcId="{64E41F9B-8904-6A45-A228-8923732EF3E4}" destId="{F2444D2B-2CD2-AB42-8090-E2E4F6E4F77A}" srcOrd="5" destOrd="0" presId="urn:microsoft.com/office/officeart/2008/layout/LinedList"/>
    <dgm:cxn modelId="{54D21146-274B-0743-9301-F5F00EFBF540}" type="presParOf" srcId="{F2444D2B-2CD2-AB42-8090-E2E4F6E4F77A}" destId="{8987F00F-4074-4143-BA78-F310EED5F731}" srcOrd="0" destOrd="0" presId="urn:microsoft.com/office/officeart/2008/layout/LinedList"/>
    <dgm:cxn modelId="{916D5401-3160-004A-A115-FE4FB0E5E8C1}" type="presParOf" srcId="{F2444D2B-2CD2-AB42-8090-E2E4F6E4F77A}" destId="{F842470C-EB0C-2240-8752-FD02CBBC207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67CFC9D-7703-1644-A9D3-BA4A92928B44}" type="doc">
      <dgm:prSet loTypeId="urn:microsoft.com/office/officeart/2005/8/layout/list1#5" loCatId="" qsTypeId="urn:microsoft.com/office/officeart/2005/8/quickstyle/simple2#1" qsCatId="simple" csTypeId="urn:microsoft.com/office/officeart/2005/8/colors/accent5_2#3" csCatId="accent5" phldr="1"/>
      <dgm:spPr/>
      <dgm:t>
        <a:bodyPr/>
        <a:lstStyle/>
        <a:p>
          <a:endParaRPr lang="zh-CN" altLang="en-US"/>
        </a:p>
      </dgm:t>
    </dgm:pt>
    <dgm:pt modelId="{7308DCE3-CA59-D74A-918E-99F0579A0FDD}">
      <dgm:prSet phldrT="[文本]"/>
      <dgm:spPr/>
      <dgm:t>
        <a:bodyPr/>
        <a:lstStyle/>
        <a:p>
          <a:r>
            <a:rPr lang="en-US" altLang="zh-CN" dirty="0"/>
            <a:t>V=50/8%+2/</a:t>
          </a:r>
          <a:r>
            <a:rPr lang="zh-CN" altLang="en-US" dirty="0"/>
            <a:t>（</a:t>
          </a:r>
          <a:r>
            <a:rPr lang="en-US" altLang="zh-CN" dirty="0"/>
            <a:t>8%</a:t>
          </a:r>
          <a:r>
            <a:rPr lang="zh-CN" altLang="en-US" dirty="0"/>
            <a:t>）</a:t>
          </a:r>
          <a:r>
            <a:rPr lang="en-US" altLang="zh-CN" baseline="30000" dirty="0"/>
            <a:t>2</a:t>
          </a:r>
          <a:r>
            <a:rPr lang="en-US" altLang="zh-CN" dirty="0"/>
            <a:t>=937.5</a:t>
          </a:r>
          <a:r>
            <a:rPr lang="zh-CN" altLang="en-US" dirty="0"/>
            <a:t>万元</a:t>
          </a:r>
        </a:p>
      </dgm:t>
    </dgm:pt>
    <dgm:pt modelId="{89ECFD60-A018-8E48-813E-CBCEC4A32DFB}" type="parTrans" cxnId="{644B53E0-BE92-1546-9172-F971F79ACB69}">
      <dgm:prSet/>
      <dgm:spPr/>
      <dgm:t>
        <a:bodyPr/>
        <a:lstStyle/>
        <a:p>
          <a:endParaRPr lang="zh-CN" altLang="en-US"/>
        </a:p>
      </dgm:t>
    </dgm:pt>
    <dgm:pt modelId="{7158989D-91C8-AB4B-9646-B4B4E7174058}" type="sibTrans" cxnId="{644B53E0-BE92-1546-9172-F971F79ACB69}">
      <dgm:prSet/>
      <dgm:spPr/>
      <dgm:t>
        <a:bodyPr/>
        <a:lstStyle/>
        <a:p>
          <a:endParaRPr lang="zh-CN" altLang="en-US"/>
        </a:p>
      </dgm:t>
    </dgm:pt>
    <dgm:pt modelId="{B7053707-25F6-9449-935B-E360BA75392D}" type="pres">
      <dgm:prSet presAssocID="{467CFC9D-7703-1644-A9D3-BA4A92928B44}" presName="linear" presStyleCnt="0">
        <dgm:presLayoutVars>
          <dgm:dir/>
          <dgm:animLvl val="lvl"/>
          <dgm:resizeHandles val="exact"/>
        </dgm:presLayoutVars>
      </dgm:prSet>
      <dgm:spPr/>
    </dgm:pt>
    <dgm:pt modelId="{4A092949-C289-694D-BCD2-E1266E59411D}" type="pres">
      <dgm:prSet presAssocID="{7308DCE3-CA59-D74A-918E-99F0579A0FDD}" presName="parentLin" presStyleCnt="0"/>
      <dgm:spPr/>
    </dgm:pt>
    <dgm:pt modelId="{7D16DE61-7C22-6D4C-8C64-0B9B5875B2BD}" type="pres">
      <dgm:prSet presAssocID="{7308DCE3-CA59-D74A-918E-99F0579A0FDD}" presName="parentLeftMargin" presStyleLbl="node1" presStyleIdx="0" presStyleCnt="1"/>
      <dgm:spPr/>
    </dgm:pt>
    <dgm:pt modelId="{4F42381D-FB07-3F47-9F2A-8F38EC4EBCD6}" type="pres">
      <dgm:prSet presAssocID="{7308DCE3-CA59-D74A-918E-99F0579A0FDD}" presName="parentText" presStyleLbl="node1" presStyleIdx="0" presStyleCnt="1">
        <dgm:presLayoutVars>
          <dgm:chMax val="0"/>
          <dgm:bulletEnabled val="1"/>
        </dgm:presLayoutVars>
      </dgm:prSet>
      <dgm:spPr/>
    </dgm:pt>
    <dgm:pt modelId="{07BA54FE-BD0E-BB45-ACA2-978B1EC25923}" type="pres">
      <dgm:prSet presAssocID="{7308DCE3-CA59-D74A-918E-99F0579A0FDD}" presName="negativeSpace" presStyleCnt="0"/>
      <dgm:spPr/>
    </dgm:pt>
    <dgm:pt modelId="{77A2C6CB-3F1E-0C40-BD8A-9E969E63B4DF}" type="pres">
      <dgm:prSet presAssocID="{7308DCE3-CA59-D74A-918E-99F0579A0FDD}" presName="childText" presStyleLbl="conFgAcc1" presStyleIdx="0" presStyleCnt="1">
        <dgm:presLayoutVars>
          <dgm:bulletEnabled val="1"/>
        </dgm:presLayoutVars>
      </dgm:prSet>
      <dgm:spPr/>
    </dgm:pt>
  </dgm:ptLst>
  <dgm:cxnLst>
    <dgm:cxn modelId="{85AA7D33-1B70-8844-ADB2-DA3B04F0E2B2}" type="presOf" srcId="{467CFC9D-7703-1644-A9D3-BA4A92928B44}" destId="{B7053707-25F6-9449-935B-E360BA75392D}" srcOrd="0" destOrd="0" presId="urn:microsoft.com/office/officeart/2005/8/layout/list1#5"/>
    <dgm:cxn modelId="{ACED02B8-F3BC-194B-91EB-BCB4D368F1C9}" type="presOf" srcId="{7308DCE3-CA59-D74A-918E-99F0579A0FDD}" destId="{4F42381D-FB07-3F47-9F2A-8F38EC4EBCD6}" srcOrd="1" destOrd="0" presId="urn:microsoft.com/office/officeart/2005/8/layout/list1#5"/>
    <dgm:cxn modelId="{644B53E0-BE92-1546-9172-F971F79ACB69}" srcId="{467CFC9D-7703-1644-A9D3-BA4A92928B44}" destId="{7308DCE3-CA59-D74A-918E-99F0579A0FDD}" srcOrd="0" destOrd="0" parTransId="{89ECFD60-A018-8E48-813E-CBCEC4A32DFB}" sibTransId="{7158989D-91C8-AB4B-9646-B4B4E7174058}"/>
    <dgm:cxn modelId="{43B562FD-BC83-FA42-A81C-F7D2FA2316DB}" type="presOf" srcId="{7308DCE3-CA59-D74A-918E-99F0579A0FDD}" destId="{7D16DE61-7C22-6D4C-8C64-0B9B5875B2BD}" srcOrd="0" destOrd="0" presId="urn:microsoft.com/office/officeart/2005/8/layout/list1#5"/>
    <dgm:cxn modelId="{D4B7C946-4C02-D543-A9D4-9337266F7217}" type="presParOf" srcId="{B7053707-25F6-9449-935B-E360BA75392D}" destId="{4A092949-C289-694D-BCD2-E1266E59411D}" srcOrd="0" destOrd="0" presId="urn:microsoft.com/office/officeart/2005/8/layout/list1#5"/>
    <dgm:cxn modelId="{B1B5FD73-D086-F244-A499-B0D5B9998E51}" type="presParOf" srcId="{4A092949-C289-694D-BCD2-E1266E59411D}" destId="{7D16DE61-7C22-6D4C-8C64-0B9B5875B2BD}" srcOrd="0" destOrd="0" presId="urn:microsoft.com/office/officeart/2005/8/layout/list1#5"/>
    <dgm:cxn modelId="{F5CEA990-2AD6-8B48-9C52-2719DA05E608}" type="presParOf" srcId="{4A092949-C289-694D-BCD2-E1266E59411D}" destId="{4F42381D-FB07-3F47-9F2A-8F38EC4EBCD6}" srcOrd="1" destOrd="0" presId="urn:microsoft.com/office/officeart/2005/8/layout/list1#5"/>
    <dgm:cxn modelId="{22B3447B-C056-6A49-9552-40900265F1DE}" type="presParOf" srcId="{B7053707-25F6-9449-935B-E360BA75392D}" destId="{07BA54FE-BD0E-BB45-ACA2-978B1EC25923}" srcOrd="1" destOrd="0" presId="urn:microsoft.com/office/officeart/2005/8/layout/list1#5"/>
    <dgm:cxn modelId="{5933E1AC-FAF3-5042-B786-047436F72568}" type="presParOf" srcId="{B7053707-25F6-9449-935B-E360BA75392D}" destId="{77A2C6CB-3F1E-0C40-BD8A-9E969E63B4DF}" srcOrd="2" destOrd="0" presId="urn:microsoft.com/office/officeart/2005/8/layout/list1#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1FF34E0-9EB7-6D4F-8968-C7002BD50854}" type="doc">
      <dgm:prSet loTypeId="urn:microsoft.com/office/officeart/2008/layout/LinedList" loCatId="list" qsTypeId="urn:microsoft.com/office/officeart/2005/8/quickstyle/simple1#58" qsCatId="simple" csTypeId="urn:microsoft.com/office/officeart/2005/8/colors/colorful1#24" csCatId="colorful" phldr="1"/>
      <dgm:spPr/>
      <dgm:t>
        <a:bodyPr/>
        <a:lstStyle/>
        <a:p>
          <a:endParaRPr lang="zh-CN" altLang="en-US"/>
        </a:p>
      </dgm:t>
    </dgm:pt>
    <dgm:pt modelId="{997DEBA0-99D4-074A-9323-620D0FCC1D42}">
      <dgm:prSet phldrT="[文本]"/>
      <dgm:spPr/>
      <dgm:t>
        <a:bodyPr/>
        <a:lstStyle/>
        <a:p>
          <a:r>
            <a:rPr lang="zh-CN" altLang="en-US" dirty="0"/>
            <a:t>地租</a:t>
          </a:r>
          <a:r>
            <a:rPr lang="en-US" altLang="zh-CN" dirty="0"/>
            <a:t>=</a:t>
          </a:r>
          <a:r>
            <a:rPr lang="zh-CN" altLang="en-US" dirty="0"/>
            <a:t>农产品收入</a:t>
          </a:r>
          <a:r>
            <a:rPr lang="en-US" altLang="zh-CN" dirty="0"/>
            <a:t>-</a:t>
          </a:r>
          <a:r>
            <a:rPr lang="zh-CN" altLang="en-US" dirty="0"/>
            <a:t>销售税费</a:t>
          </a:r>
          <a:r>
            <a:rPr lang="en-US" altLang="zh-CN" dirty="0"/>
            <a:t>-</a:t>
          </a:r>
          <a:r>
            <a:rPr lang="zh-CN" altLang="en-US" dirty="0"/>
            <a:t>生产成本</a:t>
          </a:r>
          <a:r>
            <a:rPr lang="en-US" altLang="zh-CN" dirty="0"/>
            <a:t>-</a:t>
          </a:r>
          <a:r>
            <a:rPr lang="zh-CN" altLang="en-US" dirty="0"/>
            <a:t>运输成本</a:t>
          </a:r>
          <a:r>
            <a:rPr lang="en-US" altLang="zh-CN" dirty="0"/>
            <a:t>-</a:t>
          </a:r>
          <a:r>
            <a:rPr lang="zh-CN" altLang="en-US" dirty="0"/>
            <a:t>投资利息</a:t>
          </a:r>
          <a:r>
            <a:rPr lang="en-US" altLang="zh-CN" dirty="0"/>
            <a:t>-</a:t>
          </a:r>
          <a:r>
            <a:rPr lang="zh-CN" altLang="en-US" dirty="0"/>
            <a:t>生产经营者利润</a:t>
          </a:r>
        </a:p>
      </dgm:t>
    </dgm:pt>
    <dgm:pt modelId="{E2B25E29-0EA9-074B-984E-4F573E4F2AC3}" type="parTrans" cxnId="{C01DBCF0-F454-7340-B25E-E52D3F3C2335}">
      <dgm:prSet/>
      <dgm:spPr/>
      <dgm:t>
        <a:bodyPr/>
        <a:lstStyle/>
        <a:p>
          <a:endParaRPr lang="zh-CN" altLang="en-US"/>
        </a:p>
      </dgm:t>
    </dgm:pt>
    <dgm:pt modelId="{0620C8D5-B05E-694B-8DF5-A11D46E5CFA9}" type="sibTrans" cxnId="{C01DBCF0-F454-7340-B25E-E52D3F3C2335}">
      <dgm:prSet/>
      <dgm:spPr/>
      <dgm:t>
        <a:bodyPr/>
        <a:lstStyle/>
        <a:p>
          <a:endParaRPr lang="zh-CN" altLang="en-US"/>
        </a:p>
      </dgm:t>
    </dgm:pt>
    <dgm:pt modelId="{DA06B532-09A6-7246-BF4A-7F32D87A8899}">
      <dgm:prSet phldrT="[文本]"/>
      <dgm:spPr/>
      <dgm:t>
        <a:bodyPr/>
        <a:lstStyle/>
        <a:p>
          <a:r>
            <a:rPr lang="zh-CN" altLang="en-US" dirty="0"/>
            <a:t>地租</a:t>
          </a:r>
          <a:r>
            <a:rPr lang="en-US" altLang="zh-CN" dirty="0"/>
            <a:t>=800</a:t>
          </a:r>
          <a:r>
            <a:rPr lang="zh-CN" altLang="en-US" dirty="0"/>
            <a:t>*</a:t>
          </a:r>
          <a:r>
            <a:rPr lang="en-US" altLang="zh-CN" dirty="0"/>
            <a:t>2.4</a:t>
          </a:r>
          <a:r>
            <a:rPr lang="zh-CN" altLang="en-US" dirty="0"/>
            <a:t>*（</a:t>
          </a:r>
          <a:r>
            <a:rPr lang="en-US" altLang="zh-CN" dirty="0"/>
            <a:t>1-10%</a:t>
          </a:r>
          <a:r>
            <a:rPr lang="zh-CN" altLang="en-US" dirty="0"/>
            <a:t>）</a:t>
          </a:r>
          <a:r>
            <a:rPr lang="en-US" altLang="zh-CN" dirty="0"/>
            <a:t>-500-0.1</a:t>
          </a:r>
          <a:r>
            <a:rPr lang="zh-CN" altLang="en-US" dirty="0"/>
            <a:t>*</a:t>
          </a:r>
          <a:r>
            <a:rPr lang="en-US" altLang="zh-CN" dirty="0"/>
            <a:t>800-0.05</a:t>
          </a:r>
          <a:r>
            <a:rPr lang="zh-CN" altLang="en-US" dirty="0"/>
            <a:t>*</a:t>
          </a:r>
          <a:r>
            <a:rPr lang="en-US" altLang="zh-CN" dirty="0"/>
            <a:t>800-150=950</a:t>
          </a:r>
          <a:r>
            <a:rPr lang="zh-CN" altLang="en-US" dirty="0"/>
            <a:t>元</a:t>
          </a:r>
          <a:r>
            <a:rPr lang="en-US" altLang="zh-CN" dirty="0"/>
            <a:t>/</a:t>
          </a:r>
          <a:r>
            <a:rPr lang="zh-CN" altLang="en-US" dirty="0"/>
            <a:t>亩</a:t>
          </a:r>
        </a:p>
      </dgm:t>
    </dgm:pt>
    <dgm:pt modelId="{1DB765FB-B1B3-4440-82C2-E85E259ADAA6}" type="parTrans" cxnId="{3AB714B8-F161-CD42-B659-D8CE8DEB9EDE}">
      <dgm:prSet/>
      <dgm:spPr/>
      <dgm:t>
        <a:bodyPr/>
        <a:lstStyle/>
        <a:p>
          <a:endParaRPr lang="zh-CN" altLang="en-US"/>
        </a:p>
      </dgm:t>
    </dgm:pt>
    <dgm:pt modelId="{92C54550-F1F2-274E-9650-F952E6EB8B93}" type="sibTrans" cxnId="{3AB714B8-F161-CD42-B659-D8CE8DEB9EDE}">
      <dgm:prSet/>
      <dgm:spPr/>
      <dgm:t>
        <a:bodyPr/>
        <a:lstStyle/>
        <a:p>
          <a:endParaRPr lang="zh-CN" altLang="en-US"/>
        </a:p>
      </dgm:t>
    </dgm:pt>
    <dgm:pt modelId="{445BD781-2E14-5446-BB20-7A7FF1181785}">
      <dgm:prSet phldrT="[文本]"/>
      <dgm:spPr/>
      <dgm:t>
        <a:bodyPr/>
        <a:lstStyle/>
        <a:p>
          <a:r>
            <a:rPr lang="zh-CN" altLang="en-US" dirty="0"/>
            <a:t>进而：农业土地资本化率为</a:t>
          </a:r>
          <a:r>
            <a:rPr lang="en-US" altLang="zh-CN" dirty="0"/>
            <a:t>5%</a:t>
          </a:r>
          <a:r>
            <a:rPr lang="zh-CN" altLang="en-US" dirty="0"/>
            <a:t>，则地价</a:t>
          </a:r>
          <a:r>
            <a:rPr lang="en-US" altLang="zh-CN" dirty="0"/>
            <a:t>=950/0.05=19000</a:t>
          </a:r>
          <a:r>
            <a:rPr lang="zh-CN" altLang="en-US" dirty="0"/>
            <a:t>元</a:t>
          </a:r>
          <a:r>
            <a:rPr lang="en-US" altLang="zh-CN" dirty="0"/>
            <a:t>/</a:t>
          </a:r>
          <a:r>
            <a:rPr lang="zh-CN" altLang="en-US" dirty="0"/>
            <a:t>亩</a:t>
          </a:r>
        </a:p>
      </dgm:t>
    </dgm:pt>
    <dgm:pt modelId="{9F297141-29A9-7A4D-A2DE-E2607B2019C8}" type="parTrans" cxnId="{2AB5B6C1-03BC-4B4C-8ABF-EBB8E9DEC50C}">
      <dgm:prSet/>
      <dgm:spPr/>
      <dgm:t>
        <a:bodyPr/>
        <a:lstStyle/>
        <a:p>
          <a:endParaRPr lang="zh-CN" altLang="en-US"/>
        </a:p>
      </dgm:t>
    </dgm:pt>
    <dgm:pt modelId="{2C1F5786-415C-F447-8708-6FE3C953E463}" type="sibTrans" cxnId="{2AB5B6C1-03BC-4B4C-8ABF-EBB8E9DEC50C}">
      <dgm:prSet/>
      <dgm:spPr/>
      <dgm:t>
        <a:bodyPr/>
        <a:lstStyle/>
        <a:p>
          <a:endParaRPr lang="zh-CN" altLang="en-US"/>
        </a:p>
      </dgm:t>
    </dgm:pt>
    <dgm:pt modelId="{E72A96D6-8C3E-5744-BEDE-1773D389D0C7}" type="pres">
      <dgm:prSet presAssocID="{C1FF34E0-9EB7-6D4F-8968-C7002BD50854}" presName="vert0" presStyleCnt="0">
        <dgm:presLayoutVars>
          <dgm:dir/>
          <dgm:animOne val="branch"/>
          <dgm:animLvl val="lvl"/>
        </dgm:presLayoutVars>
      </dgm:prSet>
      <dgm:spPr/>
    </dgm:pt>
    <dgm:pt modelId="{210D6616-BFE4-614F-BDB7-8C458C976342}" type="pres">
      <dgm:prSet presAssocID="{997DEBA0-99D4-074A-9323-620D0FCC1D42}" presName="thickLine" presStyleLbl="alignNode1" presStyleIdx="0" presStyleCnt="3"/>
      <dgm:spPr/>
    </dgm:pt>
    <dgm:pt modelId="{68A13472-AF51-434E-8AAF-9E19DEED7605}" type="pres">
      <dgm:prSet presAssocID="{997DEBA0-99D4-074A-9323-620D0FCC1D42}" presName="horz1" presStyleCnt="0"/>
      <dgm:spPr/>
    </dgm:pt>
    <dgm:pt modelId="{F3D27E4A-5071-C34C-9192-F129AC3EAD8B}" type="pres">
      <dgm:prSet presAssocID="{997DEBA0-99D4-074A-9323-620D0FCC1D42}" presName="tx1" presStyleLbl="revTx" presStyleIdx="0" presStyleCnt="3"/>
      <dgm:spPr/>
    </dgm:pt>
    <dgm:pt modelId="{3E22FA29-892A-494C-A856-B77D48957E00}" type="pres">
      <dgm:prSet presAssocID="{997DEBA0-99D4-074A-9323-620D0FCC1D42}" presName="vert1" presStyleCnt="0"/>
      <dgm:spPr/>
    </dgm:pt>
    <dgm:pt modelId="{0429B4C4-CBC9-A349-90AB-66A1A74388E9}" type="pres">
      <dgm:prSet presAssocID="{DA06B532-09A6-7246-BF4A-7F32D87A8899}" presName="thickLine" presStyleLbl="alignNode1" presStyleIdx="1" presStyleCnt="3"/>
      <dgm:spPr/>
    </dgm:pt>
    <dgm:pt modelId="{8533013F-29C4-3940-802A-8BA4EB69A410}" type="pres">
      <dgm:prSet presAssocID="{DA06B532-09A6-7246-BF4A-7F32D87A8899}" presName="horz1" presStyleCnt="0"/>
      <dgm:spPr/>
    </dgm:pt>
    <dgm:pt modelId="{4097C563-E30E-8D42-84E1-F02032991413}" type="pres">
      <dgm:prSet presAssocID="{DA06B532-09A6-7246-BF4A-7F32D87A8899}" presName="tx1" presStyleLbl="revTx" presStyleIdx="1" presStyleCnt="3"/>
      <dgm:spPr/>
    </dgm:pt>
    <dgm:pt modelId="{AF7EBC50-ADB5-AB4B-BD46-BE6AD856BAF5}" type="pres">
      <dgm:prSet presAssocID="{DA06B532-09A6-7246-BF4A-7F32D87A8899}" presName="vert1" presStyleCnt="0"/>
      <dgm:spPr/>
    </dgm:pt>
    <dgm:pt modelId="{BB1D6A47-051D-BE45-A99C-61F72DDFE35D}" type="pres">
      <dgm:prSet presAssocID="{445BD781-2E14-5446-BB20-7A7FF1181785}" presName="thickLine" presStyleLbl="alignNode1" presStyleIdx="2" presStyleCnt="3"/>
      <dgm:spPr/>
    </dgm:pt>
    <dgm:pt modelId="{5BC043B1-3B6B-0648-9DD0-486991083C3B}" type="pres">
      <dgm:prSet presAssocID="{445BD781-2E14-5446-BB20-7A7FF1181785}" presName="horz1" presStyleCnt="0"/>
      <dgm:spPr/>
    </dgm:pt>
    <dgm:pt modelId="{6E4719A9-4540-944E-A53A-DC85DDCB79F8}" type="pres">
      <dgm:prSet presAssocID="{445BD781-2E14-5446-BB20-7A7FF1181785}" presName="tx1" presStyleLbl="revTx" presStyleIdx="2" presStyleCnt="3"/>
      <dgm:spPr/>
    </dgm:pt>
    <dgm:pt modelId="{6CCBE90C-5C1E-2F40-AC44-661DB4087047}" type="pres">
      <dgm:prSet presAssocID="{445BD781-2E14-5446-BB20-7A7FF1181785}" presName="vert1" presStyleCnt="0"/>
      <dgm:spPr/>
    </dgm:pt>
  </dgm:ptLst>
  <dgm:cxnLst>
    <dgm:cxn modelId="{7CEA381A-E652-714B-B757-F6C7A3BD95DD}" type="presOf" srcId="{445BD781-2E14-5446-BB20-7A7FF1181785}" destId="{6E4719A9-4540-944E-A53A-DC85DDCB79F8}" srcOrd="0" destOrd="0" presId="urn:microsoft.com/office/officeart/2008/layout/LinedList"/>
    <dgm:cxn modelId="{79717168-7216-0340-9052-A820D93E5BD1}" type="presOf" srcId="{997DEBA0-99D4-074A-9323-620D0FCC1D42}" destId="{F3D27E4A-5071-C34C-9192-F129AC3EAD8B}" srcOrd="0" destOrd="0" presId="urn:microsoft.com/office/officeart/2008/layout/LinedList"/>
    <dgm:cxn modelId="{AC2FAD7C-266E-E04E-B99F-B382E0001968}" type="presOf" srcId="{C1FF34E0-9EB7-6D4F-8968-C7002BD50854}" destId="{E72A96D6-8C3E-5744-BEDE-1773D389D0C7}" srcOrd="0" destOrd="0" presId="urn:microsoft.com/office/officeart/2008/layout/LinedList"/>
    <dgm:cxn modelId="{701DDDB2-ADC1-FA45-9C32-56471702E0D0}" type="presOf" srcId="{DA06B532-09A6-7246-BF4A-7F32D87A8899}" destId="{4097C563-E30E-8D42-84E1-F02032991413}" srcOrd="0" destOrd="0" presId="urn:microsoft.com/office/officeart/2008/layout/LinedList"/>
    <dgm:cxn modelId="{3AB714B8-F161-CD42-B659-D8CE8DEB9EDE}" srcId="{C1FF34E0-9EB7-6D4F-8968-C7002BD50854}" destId="{DA06B532-09A6-7246-BF4A-7F32D87A8899}" srcOrd="1" destOrd="0" parTransId="{1DB765FB-B1B3-4440-82C2-E85E259ADAA6}" sibTransId="{92C54550-F1F2-274E-9650-F952E6EB8B93}"/>
    <dgm:cxn modelId="{2AB5B6C1-03BC-4B4C-8ABF-EBB8E9DEC50C}" srcId="{C1FF34E0-9EB7-6D4F-8968-C7002BD50854}" destId="{445BD781-2E14-5446-BB20-7A7FF1181785}" srcOrd="2" destOrd="0" parTransId="{9F297141-29A9-7A4D-A2DE-E2607B2019C8}" sibTransId="{2C1F5786-415C-F447-8708-6FE3C953E463}"/>
    <dgm:cxn modelId="{C01DBCF0-F454-7340-B25E-E52D3F3C2335}" srcId="{C1FF34E0-9EB7-6D4F-8968-C7002BD50854}" destId="{997DEBA0-99D4-074A-9323-620D0FCC1D42}" srcOrd="0" destOrd="0" parTransId="{E2B25E29-0EA9-074B-984E-4F573E4F2AC3}" sibTransId="{0620C8D5-B05E-694B-8DF5-A11D46E5CFA9}"/>
    <dgm:cxn modelId="{1C05E9A9-E07C-6443-8E28-56CCA10E3B27}" type="presParOf" srcId="{E72A96D6-8C3E-5744-BEDE-1773D389D0C7}" destId="{210D6616-BFE4-614F-BDB7-8C458C976342}" srcOrd="0" destOrd="0" presId="urn:microsoft.com/office/officeart/2008/layout/LinedList"/>
    <dgm:cxn modelId="{F79AE652-6EBC-2B4D-8906-47F8861CC2E6}" type="presParOf" srcId="{E72A96D6-8C3E-5744-BEDE-1773D389D0C7}" destId="{68A13472-AF51-434E-8AAF-9E19DEED7605}" srcOrd="1" destOrd="0" presId="urn:microsoft.com/office/officeart/2008/layout/LinedList"/>
    <dgm:cxn modelId="{C89A7636-C38A-3844-AB28-979C356C47B4}" type="presParOf" srcId="{68A13472-AF51-434E-8AAF-9E19DEED7605}" destId="{F3D27E4A-5071-C34C-9192-F129AC3EAD8B}" srcOrd="0" destOrd="0" presId="urn:microsoft.com/office/officeart/2008/layout/LinedList"/>
    <dgm:cxn modelId="{8FC87F25-31EA-5047-B4EB-AD3EC87572A0}" type="presParOf" srcId="{68A13472-AF51-434E-8AAF-9E19DEED7605}" destId="{3E22FA29-892A-494C-A856-B77D48957E00}" srcOrd="1" destOrd="0" presId="urn:microsoft.com/office/officeart/2008/layout/LinedList"/>
    <dgm:cxn modelId="{D6409ED9-B873-F44C-9F79-A756D7BDA4A7}" type="presParOf" srcId="{E72A96D6-8C3E-5744-BEDE-1773D389D0C7}" destId="{0429B4C4-CBC9-A349-90AB-66A1A74388E9}" srcOrd="2" destOrd="0" presId="urn:microsoft.com/office/officeart/2008/layout/LinedList"/>
    <dgm:cxn modelId="{3FEFEC92-1BB6-9349-B514-E855A3C1786F}" type="presParOf" srcId="{E72A96D6-8C3E-5744-BEDE-1773D389D0C7}" destId="{8533013F-29C4-3940-802A-8BA4EB69A410}" srcOrd="3" destOrd="0" presId="urn:microsoft.com/office/officeart/2008/layout/LinedList"/>
    <dgm:cxn modelId="{0E23B53E-CBE8-8349-B2E2-E79699CBC6D4}" type="presParOf" srcId="{8533013F-29C4-3940-802A-8BA4EB69A410}" destId="{4097C563-E30E-8D42-84E1-F02032991413}" srcOrd="0" destOrd="0" presId="urn:microsoft.com/office/officeart/2008/layout/LinedList"/>
    <dgm:cxn modelId="{6EE20F0E-22E0-F942-A1FF-B4874AAB6C44}" type="presParOf" srcId="{8533013F-29C4-3940-802A-8BA4EB69A410}" destId="{AF7EBC50-ADB5-AB4B-BD46-BE6AD856BAF5}" srcOrd="1" destOrd="0" presId="urn:microsoft.com/office/officeart/2008/layout/LinedList"/>
    <dgm:cxn modelId="{FFACFBCC-EE02-E048-9D5B-5E505511108E}" type="presParOf" srcId="{E72A96D6-8C3E-5744-BEDE-1773D389D0C7}" destId="{BB1D6A47-051D-BE45-A99C-61F72DDFE35D}" srcOrd="4" destOrd="0" presId="urn:microsoft.com/office/officeart/2008/layout/LinedList"/>
    <dgm:cxn modelId="{537C24C9-6E73-574B-B999-E3CAA4765B2B}" type="presParOf" srcId="{E72A96D6-8C3E-5744-BEDE-1773D389D0C7}" destId="{5BC043B1-3B6B-0648-9DD0-486991083C3B}" srcOrd="5" destOrd="0" presId="urn:microsoft.com/office/officeart/2008/layout/LinedList"/>
    <dgm:cxn modelId="{84C81289-A458-4C49-BA7D-050BC1216C6A}" type="presParOf" srcId="{5BC043B1-3B6B-0648-9DD0-486991083C3B}" destId="{6E4719A9-4540-944E-A53A-DC85DDCB79F8}" srcOrd="0" destOrd="0" presId="urn:microsoft.com/office/officeart/2008/layout/LinedList"/>
    <dgm:cxn modelId="{A2C472BC-4966-A942-98E2-1FEC86D14530}" type="presParOf" srcId="{5BC043B1-3B6B-0648-9DD0-486991083C3B}" destId="{6CCBE90C-5C1E-2F40-AC44-661DB408704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81C57E5-4721-9942-99B7-E022CF2A0358}" type="doc">
      <dgm:prSet loTypeId="urn:microsoft.com/office/officeart/2008/layout/LinedList" loCatId="list" qsTypeId="urn:microsoft.com/office/officeart/2005/8/quickstyle/simple1#59" qsCatId="simple" csTypeId="urn:microsoft.com/office/officeart/2005/8/colors/accent3_2#9" csCatId="accent3" phldr="1"/>
      <dgm:spPr/>
      <dgm:t>
        <a:bodyPr/>
        <a:lstStyle/>
        <a:p>
          <a:endParaRPr lang="zh-CN" altLang="en-US"/>
        </a:p>
      </dgm:t>
    </dgm:pt>
    <dgm:pt modelId="{BFB7E774-5B88-C04B-A660-A4A1AAFFB862}">
      <dgm:prSet phldrT="[文本]"/>
      <dgm:spPr/>
      <dgm:t>
        <a:bodyPr/>
        <a:lstStyle/>
        <a:p>
          <a:r>
            <a:rPr lang="zh-CN" altLang="en-US" dirty="0"/>
            <a:t>累加法、市场提取法、投资收益率排序插入法</a:t>
          </a:r>
        </a:p>
      </dgm:t>
    </dgm:pt>
    <dgm:pt modelId="{5D646CB4-EF80-8748-9373-30FF89C229DC}" type="parTrans" cxnId="{2E753923-C62A-1D4D-AF22-48AC85933F97}">
      <dgm:prSet/>
      <dgm:spPr/>
      <dgm:t>
        <a:bodyPr/>
        <a:lstStyle/>
        <a:p>
          <a:endParaRPr lang="zh-CN" altLang="en-US"/>
        </a:p>
      </dgm:t>
    </dgm:pt>
    <dgm:pt modelId="{F9D51FD9-CCA6-3B41-B065-4B5B90B665F2}" type="sibTrans" cxnId="{2E753923-C62A-1D4D-AF22-48AC85933F97}">
      <dgm:prSet/>
      <dgm:spPr/>
      <dgm:t>
        <a:bodyPr/>
        <a:lstStyle/>
        <a:p>
          <a:endParaRPr lang="zh-CN" altLang="en-US"/>
        </a:p>
      </dgm:t>
    </dgm:pt>
    <dgm:pt modelId="{465D61B3-1F0F-E948-A811-A3AFA37D0FFF}">
      <dgm:prSet phldrT="[文本]"/>
      <dgm:spPr/>
      <dgm:t>
        <a:bodyPr/>
        <a:lstStyle/>
        <a:p>
          <a:r>
            <a:rPr lang="zh-CN" altLang="en-US" dirty="0"/>
            <a:t>银行存款利率</a:t>
          </a:r>
          <a:r>
            <a:rPr lang="en-US" altLang="zh-CN" dirty="0"/>
            <a:t>1.5%</a:t>
          </a:r>
          <a:r>
            <a:rPr lang="zh-CN" altLang="en-US" dirty="0"/>
            <a:t>，投资风险补偿率</a:t>
          </a:r>
          <a:r>
            <a:rPr lang="en-US" altLang="zh-CN" dirty="0"/>
            <a:t>3%</a:t>
          </a:r>
          <a:r>
            <a:rPr lang="zh-CN" altLang="en-US" dirty="0"/>
            <a:t>，管理负担补偿率</a:t>
          </a:r>
          <a:r>
            <a:rPr lang="en-US" altLang="zh-CN" dirty="0"/>
            <a:t>2¥</a:t>
          </a:r>
          <a:r>
            <a:rPr lang="zh-CN" altLang="en-US" dirty="0"/>
            <a:t>，缺乏流动性补偿率</a:t>
          </a:r>
          <a:r>
            <a:rPr lang="en-US" altLang="zh-CN" dirty="0"/>
            <a:t>1%</a:t>
          </a:r>
          <a:r>
            <a:rPr lang="zh-CN" altLang="en-US" dirty="0"/>
            <a:t>，投资带来的优惠</a:t>
          </a:r>
          <a:r>
            <a:rPr lang="en-US" altLang="zh-CN" dirty="0"/>
            <a:t>1.5%</a:t>
          </a:r>
          <a:r>
            <a:rPr lang="zh-CN" altLang="en-US" dirty="0"/>
            <a:t>，求报酬率</a:t>
          </a:r>
        </a:p>
      </dgm:t>
    </dgm:pt>
    <dgm:pt modelId="{5E285A66-8375-4846-9E82-86BE178F623D}" type="parTrans" cxnId="{EC554FF6-193A-AD49-9F85-3DAD3038F219}">
      <dgm:prSet/>
      <dgm:spPr/>
      <dgm:t>
        <a:bodyPr/>
        <a:lstStyle/>
        <a:p>
          <a:endParaRPr lang="zh-CN" altLang="en-US"/>
        </a:p>
      </dgm:t>
    </dgm:pt>
    <dgm:pt modelId="{B45FDFD1-E778-B44A-9E01-C7A01C40DD55}" type="sibTrans" cxnId="{EC554FF6-193A-AD49-9F85-3DAD3038F219}">
      <dgm:prSet/>
      <dgm:spPr/>
      <dgm:t>
        <a:bodyPr/>
        <a:lstStyle/>
        <a:p>
          <a:endParaRPr lang="zh-CN" altLang="en-US"/>
        </a:p>
      </dgm:t>
    </dgm:pt>
    <dgm:pt modelId="{56D94CEE-686F-5F4C-AF3B-732786B73F0B}">
      <dgm:prSet phldrT="[文本]"/>
      <dgm:spPr/>
      <dgm:t>
        <a:bodyPr/>
        <a:lstStyle/>
        <a:p>
          <a:r>
            <a:rPr lang="zh-CN" altLang="en-US" dirty="0"/>
            <a:t>报酬率</a:t>
          </a:r>
          <a:r>
            <a:rPr lang="en-US" altLang="zh-CN" dirty="0"/>
            <a:t>=1.5%+3%+2%+1%-1.5%=6%</a:t>
          </a:r>
          <a:endParaRPr lang="zh-CN" altLang="en-US" dirty="0"/>
        </a:p>
      </dgm:t>
    </dgm:pt>
    <dgm:pt modelId="{EA1208DC-957F-CD4E-B408-75DE885CB154}" type="parTrans" cxnId="{6F0CC8AC-475B-A74D-ACAD-A928A140CD91}">
      <dgm:prSet/>
      <dgm:spPr/>
      <dgm:t>
        <a:bodyPr/>
        <a:lstStyle/>
        <a:p>
          <a:endParaRPr lang="zh-CN" altLang="en-US"/>
        </a:p>
      </dgm:t>
    </dgm:pt>
    <dgm:pt modelId="{9FA02B44-DBE1-DC4E-AB75-FC78E06E94BC}" type="sibTrans" cxnId="{6F0CC8AC-475B-A74D-ACAD-A928A140CD91}">
      <dgm:prSet/>
      <dgm:spPr/>
      <dgm:t>
        <a:bodyPr/>
        <a:lstStyle/>
        <a:p>
          <a:endParaRPr lang="zh-CN" altLang="en-US"/>
        </a:p>
      </dgm:t>
    </dgm:pt>
    <dgm:pt modelId="{4D9FE885-FC96-8D4F-BDF4-A87F169BF84B}" type="pres">
      <dgm:prSet presAssocID="{581C57E5-4721-9942-99B7-E022CF2A0358}" presName="vert0" presStyleCnt="0">
        <dgm:presLayoutVars>
          <dgm:dir/>
          <dgm:animOne val="branch"/>
          <dgm:animLvl val="lvl"/>
        </dgm:presLayoutVars>
      </dgm:prSet>
      <dgm:spPr/>
    </dgm:pt>
    <dgm:pt modelId="{4EA83BD7-8825-484F-ACDA-DDACEC1EB3F5}" type="pres">
      <dgm:prSet presAssocID="{BFB7E774-5B88-C04B-A660-A4A1AAFFB862}" presName="thickLine" presStyleLbl="alignNode1" presStyleIdx="0" presStyleCnt="3"/>
      <dgm:spPr/>
    </dgm:pt>
    <dgm:pt modelId="{A3382FBD-2196-A147-949F-7F1943E5EC52}" type="pres">
      <dgm:prSet presAssocID="{BFB7E774-5B88-C04B-A660-A4A1AAFFB862}" presName="horz1" presStyleCnt="0"/>
      <dgm:spPr/>
    </dgm:pt>
    <dgm:pt modelId="{545AB2CD-6F6F-9246-A93E-6F930DAC584E}" type="pres">
      <dgm:prSet presAssocID="{BFB7E774-5B88-C04B-A660-A4A1AAFFB862}" presName="tx1" presStyleLbl="revTx" presStyleIdx="0" presStyleCnt="3"/>
      <dgm:spPr/>
    </dgm:pt>
    <dgm:pt modelId="{C191E52F-304B-E84E-8EC8-570B0BAF1049}" type="pres">
      <dgm:prSet presAssocID="{BFB7E774-5B88-C04B-A660-A4A1AAFFB862}" presName="vert1" presStyleCnt="0"/>
      <dgm:spPr/>
    </dgm:pt>
    <dgm:pt modelId="{29EBE863-A45D-3041-A793-8817B606510A}" type="pres">
      <dgm:prSet presAssocID="{465D61B3-1F0F-E948-A811-A3AFA37D0FFF}" presName="thickLine" presStyleLbl="alignNode1" presStyleIdx="1" presStyleCnt="3"/>
      <dgm:spPr/>
    </dgm:pt>
    <dgm:pt modelId="{9CD329BB-8C27-FD4D-9CBA-43EAC7DB1933}" type="pres">
      <dgm:prSet presAssocID="{465D61B3-1F0F-E948-A811-A3AFA37D0FFF}" presName="horz1" presStyleCnt="0"/>
      <dgm:spPr/>
    </dgm:pt>
    <dgm:pt modelId="{BC831E98-9A0E-D44A-94FE-5FD7E8D7DC27}" type="pres">
      <dgm:prSet presAssocID="{465D61B3-1F0F-E948-A811-A3AFA37D0FFF}" presName="tx1" presStyleLbl="revTx" presStyleIdx="1" presStyleCnt="3"/>
      <dgm:spPr/>
    </dgm:pt>
    <dgm:pt modelId="{5AF4146C-B35D-0A4F-9A86-2968176CE147}" type="pres">
      <dgm:prSet presAssocID="{465D61B3-1F0F-E948-A811-A3AFA37D0FFF}" presName="vert1" presStyleCnt="0"/>
      <dgm:spPr/>
    </dgm:pt>
    <dgm:pt modelId="{4CD413A8-706C-AF4E-8936-2FF09F3FAB0B}" type="pres">
      <dgm:prSet presAssocID="{56D94CEE-686F-5F4C-AF3B-732786B73F0B}" presName="thickLine" presStyleLbl="alignNode1" presStyleIdx="2" presStyleCnt="3"/>
      <dgm:spPr/>
    </dgm:pt>
    <dgm:pt modelId="{9BDBA720-611D-4948-913C-DBB70888C91C}" type="pres">
      <dgm:prSet presAssocID="{56D94CEE-686F-5F4C-AF3B-732786B73F0B}" presName="horz1" presStyleCnt="0"/>
      <dgm:spPr/>
    </dgm:pt>
    <dgm:pt modelId="{42293F49-5F97-A44B-A677-06D6FB0B976E}" type="pres">
      <dgm:prSet presAssocID="{56D94CEE-686F-5F4C-AF3B-732786B73F0B}" presName="tx1" presStyleLbl="revTx" presStyleIdx="2" presStyleCnt="3"/>
      <dgm:spPr/>
    </dgm:pt>
    <dgm:pt modelId="{DFDC4C07-9FD4-3049-89AC-8FD0AC8018BF}" type="pres">
      <dgm:prSet presAssocID="{56D94CEE-686F-5F4C-AF3B-732786B73F0B}" presName="vert1" presStyleCnt="0"/>
      <dgm:spPr/>
    </dgm:pt>
  </dgm:ptLst>
  <dgm:cxnLst>
    <dgm:cxn modelId="{2E753923-C62A-1D4D-AF22-48AC85933F97}" srcId="{581C57E5-4721-9942-99B7-E022CF2A0358}" destId="{BFB7E774-5B88-C04B-A660-A4A1AAFFB862}" srcOrd="0" destOrd="0" parTransId="{5D646CB4-EF80-8748-9373-30FF89C229DC}" sibTransId="{F9D51FD9-CCA6-3B41-B065-4B5B90B665F2}"/>
    <dgm:cxn modelId="{ED0E1DA0-E5DB-DC44-8899-3E8A47B39A3B}" type="presOf" srcId="{465D61B3-1F0F-E948-A811-A3AFA37D0FFF}" destId="{BC831E98-9A0E-D44A-94FE-5FD7E8D7DC27}" srcOrd="0" destOrd="0" presId="urn:microsoft.com/office/officeart/2008/layout/LinedList"/>
    <dgm:cxn modelId="{DC960AA2-A002-8347-9DAF-E130B8910DED}" type="presOf" srcId="{581C57E5-4721-9942-99B7-E022CF2A0358}" destId="{4D9FE885-FC96-8D4F-BDF4-A87F169BF84B}" srcOrd="0" destOrd="0" presId="urn:microsoft.com/office/officeart/2008/layout/LinedList"/>
    <dgm:cxn modelId="{6F0CC8AC-475B-A74D-ACAD-A928A140CD91}" srcId="{581C57E5-4721-9942-99B7-E022CF2A0358}" destId="{56D94CEE-686F-5F4C-AF3B-732786B73F0B}" srcOrd="2" destOrd="0" parTransId="{EA1208DC-957F-CD4E-B408-75DE885CB154}" sibTransId="{9FA02B44-DBE1-DC4E-AB75-FC78E06E94BC}"/>
    <dgm:cxn modelId="{40E0FFCB-0093-6D42-BACC-1771E25913DE}" type="presOf" srcId="{56D94CEE-686F-5F4C-AF3B-732786B73F0B}" destId="{42293F49-5F97-A44B-A677-06D6FB0B976E}" srcOrd="0" destOrd="0" presId="urn:microsoft.com/office/officeart/2008/layout/LinedList"/>
    <dgm:cxn modelId="{CCE1F3DA-FB66-0F45-9BE5-0281637FB981}" type="presOf" srcId="{BFB7E774-5B88-C04B-A660-A4A1AAFFB862}" destId="{545AB2CD-6F6F-9246-A93E-6F930DAC584E}" srcOrd="0" destOrd="0" presId="urn:microsoft.com/office/officeart/2008/layout/LinedList"/>
    <dgm:cxn modelId="{EC554FF6-193A-AD49-9F85-3DAD3038F219}" srcId="{581C57E5-4721-9942-99B7-E022CF2A0358}" destId="{465D61B3-1F0F-E948-A811-A3AFA37D0FFF}" srcOrd="1" destOrd="0" parTransId="{5E285A66-8375-4846-9E82-86BE178F623D}" sibTransId="{B45FDFD1-E778-B44A-9E01-C7A01C40DD55}"/>
    <dgm:cxn modelId="{177DE138-8ABC-634B-847E-6DF0D4D2603E}" type="presParOf" srcId="{4D9FE885-FC96-8D4F-BDF4-A87F169BF84B}" destId="{4EA83BD7-8825-484F-ACDA-DDACEC1EB3F5}" srcOrd="0" destOrd="0" presId="urn:microsoft.com/office/officeart/2008/layout/LinedList"/>
    <dgm:cxn modelId="{EC7F5512-3E3C-8449-88A1-FBF0F2A0C2BA}" type="presParOf" srcId="{4D9FE885-FC96-8D4F-BDF4-A87F169BF84B}" destId="{A3382FBD-2196-A147-949F-7F1943E5EC52}" srcOrd="1" destOrd="0" presId="urn:microsoft.com/office/officeart/2008/layout/LinedList"/>
    <dgm:cxn modelId="{2B6D4E49-0753-3146-9015-D6854BABB4E1}" type="presParOf" srcId="{A3382FBD-2196-A147-949F-7F1943E5EC52}" destId="{545AB2CD-6F6F-9246-A93E-6F930DAC584E}" srcOrd="0" destOrd="0" presId="urn:microsoft.com/office/officeart/2008/layout/LinedList"/>
    <dgm:cxn modelId="{5DF6B348-6475-B542-9C11-2461FE34F522}" type="presParOf" srcId="{A3382FBD-2196-A147-949F-7F1943E5EC52}" destId="{C191E52F-304B-E84E-8EC8-570B0BAF1049}" srcOrd="1" destOrd="0" presId="urn:microsoft.com/office/officeart/2008/layout/LinedList"/>
    <dgm:cxn modelId="{50E1CD51-747A-1942-A670-E12730FBC75F}" type="presParOf" srcId="{4D9FE885-FC96-8D4F-BDF4-A87F169BF84B}" destId="{29EBE863-A45D-3041-A793-8817B606510A}" srcOrd="2" destOrd="0" presId="urn:microsoft.com/office/officeart/2008/layout/LinedList"/>
    <dgm:cxn modelId="{C8B6FB65-3C83-AE4A-91D9-F48F851F3DF3}" type="presParOf" srcId="{4D9FE885-FC96-8D4F-BDF4-A87F169BF84B}" destId="{9CD329BB-8C27-FD4D-9CBA-43EAC7DB1933}" srcOrd="3" destOrd="0" presId="urn:microsoft.com/office/officeart/2008/layout/LinedList"/>
    <dgm:cxn modelId="{155EE7BF-3B31-B447-B715-E1C3D24250B6}" type="presParOf" srcId="{9CD329BB-8C27-FD4D-9CBA-43EAC7DB1933}" destId="{BC831E98-9A0E-D44A-94FE-5FD7E8D7DC27}" srcOrd="0" destOrd="0" presId="urn:microsoft.com/office/officeart/2008/layout/LinedList"/>
    <dgm:cxn modelId="{6FD154B6-1902-3045-8861-8B07425E248A}" type="presParOf" srcId="{9CD329BB-8C27-FD4D-9CBA-43EAC7DB1933}" destId="{5AF4146C-B35D-0A4F-9A86-2968176CE147}" srcOrd="1" destOrd="0" presId="urn:microsoft.com/office/officeart/2008/layout/LinedList"/>
    <dgm:cxn modelId="{62FF3E85-A519-0046-9918-0C89CE2706D4}" type="presParOf" srcId="{4D9FE885-FC96-8D4F-BDF4-A87F169BF84B}" destId="{4CD413A8-706C-AF4E-8936-2FF09F3FAB0B}" srcOrd="4" destOrd="0" presId="urn:microsoft.com/office/officeart/2008/layout/LinedList"/>
    <dgm:cxn modelId="{C9E02CA7-B955-B546-AE20-4B7CF34A0B3C}" type="presParOf" srcId="{4D9FE885-FC96-8D4F-BDF4-A87F169BF84B}" destId="{9BDBA720-611D-4948-913C-DBB70888C91C}" srcOrd="5" destOrd="0" presId="urn:microsoft.com/office/officeart/2008/layout/LinedList"/>
    <dgm:cxn modelId="{51722F3B-C558-1F43-ADAA-F80F591F58A4}" type="presParOf" srcId="{9BDBA720-611D-4948-913C-DBB70888C91C}" destId="{42293F49-5F97-A44B-A677-06D6FB0B976E}" srcOrd="0" destOrd="0" presId="urn:microsoft.com/office/officeart/2008/layout/LinedList"/>
    <dgm:cxn modelId="{AF357207-1D63-1742-BB06-66899306283F}" type="presParOf" srcId="{9BDBA720-611D-4948-913C-DBB70888C91C}" destId="{DFDC4C07-9FD4-3049-89AC-8FD0AC8018B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988EBB3-C554-824D-B504-4BA1439DB4AB}"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zh-CN" altLang="en-US"/>
        </a:p>
      </dgm:t>
    </dgm:pt>
    <dgm:pt modelId="{91EA1AAF-2BFD-BF4B-B520-2DCCDDAEB9F6}">
      <dgm:prSet phldrT="[文本]"/>
      <dgm:spPr/>
      <dgm:t>
        <a:bodyPr/>
        <a:lstStyle/>
        <a:p>
          <a:r>
            <a:rPr lang="zh-CN" altLang="en-US" dirty="0"/>
            <a:t>某项部件需要</a:t>
          </a:r>
          <a:r>
            <a:rPr lang="en-US" altLang="zh-CN" dirty="0"/>
            <a:t>8</a:t>
          </a:r>
          <a:r>
            <a:rPr lang="zh-CN" altLang="en-US" dirty="0"/>
            <a:t>年更换，预计更换价格</a:t>
          </a:r>
          <a:r>
            <a:rPr lang="en-US" altLang="zh-CN" dirty="0"/>
            <a:t>20</a:t>
          </a:r>
          <a:r>
            <a:rPr lang="zh-CN" altLang="en-US" dirty="0"/>
            <a:t>万元，利率</a:t>
          </a:r>
          <a:r>
            <a:rPr lang="en-US" altLang="zh-CN" dirty="0"/>
            <a:t>6%</a:t>
          </a:r>
          <a:r>
            <a:rPr lang="zh-CN" altLang="en-US" dirty="0"/>
            <a:t>，求每年的重置提拨款。</a:t>
          </a:r>
        </a:p>
      </dgm:t>
    </dgm:pt>
    <dgm:pt modelId="{1E5C108D-5D3B-224D-99BD-961B5CCDB271}" type="parTrans" cxnId="{2C8C5CA9-AD0E-D749-A8C0-D151F5C1E542}">
      <dgm:prSet/>
      <dgm:spPr/>
      <dgm:t>
        <a:bodyPr/>
        <a:lstStyle/>
        <a:p>
          <a:endParaRPr lang="zh-CN" altLang="en-US"/>
        </a:p>
      </dgm:t>
    </dgm:pt>
    <dgm:pt modelId="{CFCD264D-A71B-8F47-99A1-E99B33E0AADC}" type="sibTrans" cxnId="{2C8C5CA9-AD0E-D749-A8C0-D151F5C1E542}">
      <dgm:prSet/>
      <dgm:spPr/>
      <dgm:t>
        <a:bodyPr/>
        <a:lstStyle/>
        <a:p>
          <a:endParaRPr lang="zh-CN" altLang="en-US"/>
        </a:p>
      </dgm:t>
    </dgm:pt>
    <dgm:pt modelId="{AEF363EF-83E2-0945-B748-4ADB7892AF4A}">
      <dgm:prSet phldrT="[文本]"/>
      <dgm:spPr/>
      <dgm:t>
        <a:bodyPr/>
        <a:lstStyle/>
        <a:p>
          <a:r>
            <a:rPr lang="zh-CN" altLang="en-US" dirty="0"/>
            <a:t>公式：</a:t>
          </a:r>
          <a:r>
            <a:rPr lang="en-US" altLang="zh-CN" dirty="0"/>
            <a:t>F=A/Y</a:t>
          </a:r>
          <a:r>
            <a:rPr lang="zh-CN" altLang="en-US" dirty="0"/>
            <a:t>*</a:t>
          </a:r>
          <a:r>
            <a:rPr lang="en-US" altLang="zh-CN" dirty="0"/>
            <a:t>[1-1/</a:t>
          </a:r>
          <a:r>
            <a:rPr lang="zh-CN" altLang="en-US" dirty="0"/>
            <a:t>（</a:t>
          </a:r>
          <a:r>
            <a:rPr lang="en-US" altLang="zh-CN" dirty="0"/>
            <a:t>1+Y</a:t>
          </a:r>
          <a:r>
            <a:rPr lang="zh-CN" altLang="en-US" dirty="0"/>
            <a:t>）</a:t>
          </a:r>
          <a:r>
            <a:rPr lang="en-US" altLang="zh-CN" baseline="30000" dirty="0"/>
            <a:t>n</a:t>
          </a:r>
          <a:r>
            <a:rPr lang="en-US" altLang="zh-CN" dirty="0"/>
            <a:t>]</a:t>
          </a:r>
          <a:r>
            <a:rPr lang="zh-CN" altLang="en-US" dirty="0"/>
            <a:t>*（</a:t>
          </a:r>
          <a:r>
            <a:rPr lang="en-US" altLang="zh-CN" dirty="0"/>
            <a:t>1+Y</a:t>
          </a:r>
          <a:r>
            <a:rPr lang="zh-CN" altLang="en-US" dirty="0"/>
            <a:t>）</a:t>
          </a:r>
          <a:r>
            <a:rPr lang="en-US" altLang="zh-CN" baseline="30000" dirty="0"/>
            <a:t>n</a:t>
          </a:r>
          <a:r>
            <a:rPr lang="en-US" altLang="zh-CN" baseline="0" dirty="0"/>
            <a:t>=A/Y</a:t>
          </a:r>
          <a:r>
            <a:rPr lang="zh-CN" altLang="en-US" baseline="0" dirty="0"/>
            <a:t>*</a:t>
          </a:r>
          <a:r>
            <a:rPr lang="en-US" altLang="zh-CN" baseline="0" dirty="0"/>
            <a:t>[</a:t>
          </a:r>
          <a:r>
            <a:rPr lang="zh-CN" altLang="en-US" dirty="0"/>
            <a:t>（</a:t>
          </a:r>
          <a:r>
            <a:rPr lang="en-US" altLang="zh-CN" dirty="0"/>
            <a:t>1+Y</a:t>
          </a:r>
          <a:r>
            <a:rPr lang="zh-CN" altLang="en-US" dirty="0"/>
            <a:t>）</a:t>
          </a:r>
          <a:r>
            <a:rPr lang="en-US" altLang="zh-CN" baseline="30000" dirty="0"/>
            <a:t>n</a:t>
          </a:r>
          <a:r>
            <a:rPr lang="en-US" altLang="zh-CN" baseline="0" dirty="0"/>
            <a:t>-1]</a:t>
          </a:r>
          <a:endParaRPr lang="zh-CN" altLang="en-US" baseline="0" dirty="0"/>
        </a:p>
      </dgm:t>
    </dgm:pt>
    <dgm:pt modelId="{19B2469E-613E-EE41-8300-85ACB00D6BA7}" type="parTrans" cxnId="{B6012EB2-C8FC-0F46-8BB1-1FCB778189B7}">
      <dgm:prSet/>
      <dgm:spPr/>
      <dgm:t>
        <a:bodyPr/>
        <a:lstStyle/>
        <a:p>
          <a:endParaRPr lang="zh-CN" altLang="en-US"/>
        </a:p>
      </dgm:t>
    </dgm:pt>
    <dgm:pt modelId="{1A5D61D6-4B27-4646-BEBA-D4F48E427290}" type="sibTrans" cxnId="{B6012EB2-C8FC-0F46-8BB1-1FCB778189B7}">
      <dgm:prSet/>
      <dgm:spPr/>
      <dgm:t>
        <a:bodyPr/>
        <a:lstStyle/>
        <a:p>
          <a:endParaRPr lang="zh-CN" altLang="en-US"/>
        </a:p>
      </dgm:t>
    </dgm:pt>
    <dgm:pt modelId="{8C3385FD-767D-FA4F-B7B4-13E3FABFD715}">
      <dgm:prSet phldrT="[文本]"/>
      <dgm:spPr/>
      <dgm:t>
        <a:bodyPr/>
        <a:lstStyle/>
        <a:p>
          <a:r>
            <a:rPr lang="zh-CN" altLang="en-US" dirty="0"/>
            <a:t>重置提拨款</a:t>
          </a:r>
          <a:r>
            <a:rPr lang="en-US" altLang="zh-CN" dirty="0"/>
            <a:t>=200000</a:t>
          </a:r>
          <a:r>
            <a:rPr lang="zh-CN" altLang="en-US" dirty="0"/>
            <a:t>*</a:t>
          </a:r>
          <a:r>
            <a:rPr lang="en-US" altLang="zh-CN" dirty="0"/>
            <a:t>6%</a:t>
          </a:r>
          <a:r>
            <a:rPr lang="zh-CN" altLang="en-US" dirty="0"/>
            <a:t>*</a:t>
          </a:r>
          <a:r>
            <a:rPr lang="en-US" altLang="zh-CN" baseline="0" dirty="0"/>
            <a:t>[</a:t>
          </a:r>
          <a:r>
            <a:rPr lang="zh-CN" altLang="en-US" dirty="0"/>
            <a:t>（</a:t>
          </a:r>
          <a:r>
            <a:rPr lang="en-US" altLang="zh-CN" dirty="0"/>
            <a:t>1+6%</a:t>
          </a:r>
          <a:r>
            <a:rPr lang="zh-CN" altLang="en-US" dirty="0"/>
            <a:t>）</a:t>
          </a:r>
          <a:r>
            <a:rPr lang="en-US" altLang="zh-CN" baseline="30000" dirty="0"/>
            <a:t>8</a:t>
          </a:r>
          <a:r>
            <a:rPr lang="en-US" altLang="zh-CN" baseline="0" dirty="0"/>
            <a:t>-1]</a:t>
          </a:r>
          <a:endParaRPr lang="zh-CN" altLang="en-US" dirty="0"/>
        </a:p>
      </dgm:t>
    </dgm:pt>
    <dgm:pt modelId="{30DE7BFE-72EE-5245-B0D9-344DC6EC3D6E}" type="parTrans" cxnId="{A256D9D6-B872-A245-B9C2-760AD1909C63}">
      <dgm:prSet/>
      <dgm:spPr/>
      <dgm:t>
        <a:bodyPr/>
        <a:lstStyle/>
        <a:p>
          <a:endParaRPr lang="zh-CN" altLang="en-US"/>
        </a:p>
      </dgm:t>
    </dgm:pt>
    <dgm:pt modelId="{D8435E66-A1D3-9946-80CC-101157DBC6F9}" type="sibTrans" cxnId="{A256D9D6-B872-A245-B9C2-760AD1909C63}">
      <dgm:prSet/>
      <dgm:spPr/>
      <dgm:t>
        <a:bodyPr/>
        <a:lstStyle/>
        <a:p>
          <a:endParaRPr lang="zh-CN" altLang="en-US"/>
        </a:p>
      </dgm:t>
    </dgm:pt>
    <dgm:pt modelId="{6AA6B7D6-007E-F34F-8485-877CF84941AC}" type="pres">
      <dgm:prSet presAssocID="{B988EBB3-C554-824D-B504-4BA1439DB4AB}" presName="linear" presStyleCnt="0">
        <dgm:presLayoutVars>
          <dgm:dir/>
          <dgm:animLvl val="lvl"/>
          <dgm:resizeHandles val="exact"/>
        </dgm:presLayoutVars>
      </dgm:prSet>
      <dgm:spPr/>
    </dgm:pt>
    <dgm:pt modelId="{94582079-9231-5146-A942-2825B763B3AE}" type="pres">
      <dgm:prSet presAssocID="{91EA1AAF-2BFD-BF4B-B520-2DCCDDAEB9F6}" presName="parentLin" presStyleCnt="0"/>
      <dgm:spPr/>
    </dgm:pt>
    <dgm:pt modelId="{6E245438-5019-A14A-BDCC-E48464D2ADB1}" type="pres">
      <dgm:prSet presAssocID="{91EA1AAF-2BFD-BF4B-B520-2DCCDDAEB9F6}" presName="parentLeftMargin" presStyleLbl="node1" presStyleIdx="0" presStyleCnt="3"/>
      <dgm:spPr/>
    </dgm:pt>
    <dgm:pt modelId="{9B79A73D-ACDC-B440-B996-C4524E07D1A7}" type="pres">
      <dgm:prSet presAssocID="{91EA1AAF-2BFD-BF4B-B520-2DCCDDAEB9F6}" presName="parentText" presStyleLbl="node1" presStyleIdx="0" presStyleCnt="3">
        <dgm:presLayoutVars>
          <dgm:chMax val="0"/>
          <dgm:bulletEnabled val="1"/>
        </dgm:presLayoutVars>
      </dgm:prSet>
      <dgm:spPr/>
    </dgm:pt>
    <dgm:pt modelId="{3AC263B6-7341-7447-8D97-6FFC10B2E09E}" type="pres">
      <dgm:prSet presAssocID="{91EA1AAF-2BFD-BF4B-B520-2DCCDDAEB9F6}" presName="negativeSpace" presStyleCnt="0"/>
      <dgm:spPr/>
    </dgm:pt>
    <dgm:pt modelId="{8BA3107E-A5FF-344E-BAC4-29E5B543346F}" type="pres">
      <dgm:prSet presAssocID="{91EA1AAF-2BFD-BF4B-B520-2DCCDDAEB9F6}" presName="childText" presStyleLbl="conFgAcc1" presStyleIdx="0" presStyleCnt="3">
        <dgm:presLayoutVars>
          <dgm:bulletEnabled val="1"/>
        </dgm:presLayoutVars>
      </dgm:prSet>
      <dgm:spPr/>
    </dgm:pt>
    <dgm:pt modelId="{A8B421C8-CAA7-6B4D-972A-13AB6049D370}" type="pres">
      <dgm:prSet presAssocID="{CFCD264D-A71B-8F47-99A1-E99B33E0AADC}" presName="spaceBetweenRectangles" presStyleCnt="0"/>
      <dgm:spPr/>
    </dgm:pt>
    <dgm:pt modelId="{54C0117B-29F0-2348-B8A3-FAF85CC0351B}" type="pres">
      <dgm:prSet presAssocID="{AEF363EF-83E2-0945-B748-4ADB7892AF4A}" presName="parentLin" presStyleCnt="0"/>
      <dgm:spPr/>
    </dgm:pt>
    <dgm:pt modelId="{7A4704D6-621E-4A44-9FE5-525AE70E8B68}" type="pres">
      <dgm:prSet presAssocID="{AEF363EF-83E2-0945-B748-4ADB7892AF4A}" presName="parentLeftMargin" presStyleLbl="node1" presStyleIdx="0" presStyleCnt="3"/>
      <dgm:spPr/>
    </dgm:pt>
    <dgm:pt modelId="{C7874907-8F6F-8E46-89DD-0497609DF4C6}" type="pres">
      <dgm:prSet presAssocID="{AEF363EF-83E2-0945-B748-4ADB7892AF4A}" presName="parentText" presStyleLbl="node1" presStyleIdx="1" presStyleCnt="3">
        <dgm:presLayoutVars>
          <dgm:chMax val="0"/>
          <dgm:bulletEnabled val="1"/>
        </dgm:presLayoutVars>
      </dgm:prSet>
      <dgm:spPr/>
    </dgm:pt>
    <dgm:pt modelId="{F2DCC8F8-BC70-E543-8CFB-E891DC61FD58}" type="pres">
      <dgm:prSet presAssocID="{AEF363EF-83E2-0945-B748-4ADB7892AF4A}" presName="negativeSpace" presStyleCnt="0"/>
      <dgm:spPr/>
    </dgm:pt>
    <dgm:pt modelId="{AE3D748B-D9D0-5D4D-9B5B-961B5449A160}" type="pres">
      <dgm:prSet presAssocID="{AEF363EF-83E2-0945-B748-4ADB7892AF4A}" presName="childText" presStyleLbl="conFgAcc1" presStyleIdx="1" presStyleCnt="3">
        <dgm:presLayoutVars>
          <dgm:bulletEnabled val="1"/>
        </dgm:presLayoutVars>
      </dgm:prSet>
      <dgm:spPr/>
    </dgm:pt>
    <dgm:pt modelId="{1BA8B258-2847-CC44-9CA5-B2B971329709}" type="pres">
      <dgm:prSet presAssocID="{1A5D61D6-4B27-4646-BEBA-D4F48E427290}" presName="spaceBetweenRectangles" presStyleCnt="0"/>
      <dgm:spPr/>
    </dgm:pt>
    <dgm:pt modelId="{1FC00542-F6ED-D147-9B95-DB7FA662EE61}" type="pres">
      <dgm:prSet presAssocID="{8C3385FD-767D-FA4F-B7B4-13E3FABFD715}" presName="parentLin" presStyleCnt="0"/>
      <dgm:spPr/>
    </dgm:pt>
    <dgm:pt modelId="{D2FEBC3F-816E-3945-ACD2-93FCFF868AF1}" type="pres">
      <dgm:prSet presAssocID="{8C3385FD-767D-FA4F-B7B4-13E3FABFD715}" presName="parentLeftMargin" presStyleLbl="node1" presStyleIdx="1" presStyleCnt="3"/>
      <dgm:spPr/>
    </dgm:pt>
    <dgm:pt modelId="{C943248E-4E86-614E-B0B6-E709425AE5EC}" type="pres">
      <dgm:prSet presAssocID="{8C3385FD-767D-FA4F-B7B4-13E3FABFD715}" presName="parentText" presStyleLbl="node1" presStyleIdx="2" presStyleCnt="3">
        <dgm:presLayoutVars>
          <dgm:chMax val="0"/>
          <dgm:bulletEnabled val="1"/>
        </dgm:presLayoutVars>
      </dgm:prSet>
      <dgm:spPr/>
    </dgm:pt>
    <dgm:pt modelId="{8953FC05-9E5A-2543-A50E-EAA217B8337E}" type="pres">
      <dgm:prSet presAssocID="{8C3385FD-767D-FA4F-B7B4-13E3FABFD715}" presName="negativeSpace" presStyleCnt="0"/>
      <dgm:spPr/>
    </dgm:pt>
    <dgm:pt modelId="{58EB61A4-24C6-9A49-8C6D-E37AEB39BF5C}" type="pres">
      <dgm:prSet presAssocID="{8C3385FD-767D-FA4F-B7B4-13E3FABFD715}" presName="childText" presStyleLbl="conFgAcc1" presStyleIdx="2" presStyleCnt="3">
        <dgm:presLayoutVars>
          <dgm:bulletEnabled val="1"/>
        </dgm:presLayoutVars>
      </dgm:prSet>
      <dgm:spPr/>
    </dgm:pt>
  </dgm:ptLst>
  <dgm:cxnLst>
    <dgm:cxn modelId="{7CFAD050-2117-734F-91FC-4142C5D5CAF7}" type="presOf" srcId="{8C3385FD-767D-FA4F-B7B4-13E3FABFD715}" destId="{C943248E-4E86-614E-B0B6-E709425AE5EC}" srcOrd="1" destOrd="0" presId="urn:microsoft.com/office/officeart/2005/8/layout/list1"/>
    <dgm:cxn modelId="{0361EC54-B38A-9B45-92DB-738E7F60DC3A}" type="presOf" srcId="{91EA1AAF-2BFD-BF4B-B520-2DCCDDAEB9F6}" destId="{6E245438-5019-A14A-BDCC-E48464D2ADB1}" srcOrd="0" destOrd="0" presId="urn:microsoft.com/office/officeart/2005/8/layout/list1"/>
    <dgm:cxn modelId="{E1E76E97-3ADF-134D-ACFE-07CEC14DC5F7}" type="presOf" srcId="{AEF363EF-83E2-0945-B748-4ADB7892AF4A}" destId="{C7874907-8F6F-8E46-89DD-0497609DF4C6}" srcOrd="1" destOrd="0" presId="urn:microsoft.com/office/officeart/2005/8/layout/list1"/>
    <dgm:cxn modelId="{2C8C5CA9-AD0E-D749-A8C0-D151F5C1E542}" srcId="{B988EBB3-C554-824D-B504-4BA1439DB4AB}" destId="{91EA1AAF-2BFD-BF4B-B520-2DCCDDAEB9F6}" srcOrd="0" destOrd="0" parTransId="{1E5C108D-5D3B-224D-99BD-961B5CCDB271}" sibTransId="{CFCD264D-A71B-8F47-99A1-E99B33E0AADC}"/>
    <dgm:cxn modelId="{B6012EB2-C8FC-0F46-8BB1-1FCB778189B7}" srcId="{B988EBB3-C554-824D-B504-4BA1439DB4AB}" destId="{AEF363EF-83E2-0945-B748-4ADB7892AF4A}" srcOrd="1" destOrd="0" parTransId="{19B2469E-613E-EE41-8300-85ACB00D6BA7}" sibTransId="{1A5D61D6-4B27-4646-BEBA-D4F48E427290}"/>
    <dgm:cxn modelId="{45232FB8-055D-5344-BD48-EBF6C7458E32}" type="presOf" srcId="{8C3385FD-767D-FA4F-B7B4-13E3FABFD715}" destId="{D2FEBC3F-816E-3945-ACD2-93FCFF868AF1}" srcOrd="0" destOrd="0" presId="urn:microsoft.com/office/officeart/2005/8/layout/list1"/>
    <dgm:cxn modelId="{A256D9D6-B872-A245-B9C2-760AD1909C63}" srcId="{B988EBB3-C554-824D-B504-4BA1439DB4AB}" destId="{8C3385FD-767D-FA4F-B7B4-13E3FABFD715}" srcOrd="2" destOrd="0" parTransId="{30DE7BFE-72EE-5245-B0D9-344DC6EC3D6E}" sibTransId="{D8435E66-A1D3-9946-80CC-101157DBC6F9}"/>
    <dgm:cxn modelId="{4F8826E7-56CF-894D-A3A5-632E6AD46F54}" type="presOf" srcId="{91EA1AAF-2BFD-BF4B-B520-2DCCDDAEB9F6}" destId="{9B79A73D-ACDC-B440-B996-C4524E07D1A7}" srcOrd="1" destOrd="0" presId="urn:microsoft.com/office/officeart/2005/8/layout/list1"/>
    <dgm:cxn modelId="{095E04F6-5E61-E043-A319-7AB1FCFA2DA6}" type="presOf" srcId="{B988EBB3-C554-824D-B504-4BA1439DB4AB}" destId="{6AA6B7D6-007E-F34F-8485-877CF84941AC}" srcOrd="0" destOrd="0" presId="urn:microsoft.com/office/officeart/2005/8/layout/list1"/>
    <dgm:cxn modelId="{9DE52AFF-289D-1746-B387-9922A462FA8C}" type="presOf" srcId="{AEF363EF-83E2-0945-B748-4ADB7892AF4A}" destId="{7A4704D6-621E-4A44-9FE5-525AE70E8B68}" srcOrd="0" destOrd="0" presId="urn:microsoft.com/office/officeart/2005/8/layout/list1"/>
    <dgm:cxn modelId="{C9AFAC81-9183-264D-8D20-ED6A094DEC92}" type="presParOf" srcId="{6AA6B7D6-007E-F34F-8485-877CF84941AC}" destId="{94582079-9231-5146-A942-2825B763B3AE}" srcOrd="0" destOrd="0" presId="urn:microsoft.com/office/officeart/2005/8/layout/list1"/>
    <dgm:cxn modelId="{62E6318B-C7E0-E04F-9335-4531729283EA}" type="presParOf" srcId="{94582079-9231-5146-A942-2825B763B3AE}" destId="{6E245438-5019-A14A-BDCC-E48464D2ADB1}" srcOrd="0" destOrd="0" presId="urn:microsoft.com/office/officeart/2005/8/layout/list1"/>
    <dgm:cxn modelId="{EA7559FD-09DB-0242-8E75-092AAC4C6F5B}" type="presParOf" srcId="{94582079-9231-5146-A942-2825B763B3AE}" destId="{9B79A73D-ACDC-B440-B996-C4524E07D1A7}" srcOrd="1" destOrd="0" presId="urn:microsoft.com/office/officeart/2005/8/layout/list1"/>
    <dgm:cxn modelId="{D7D5AC7F-D678-3842-BB60-FD8F881FE536}" type="presParOf" srcId="{6AA6B7D6-007E-F34F-8485-877CF84941AC}" destId="{3AC263B6-7341-7447-8D97-6FFC10B2E09E}" srcOrd="1" destOrd="0" presId="urn:microsoft.com/office/officeart/2005/8/layout/list1"/>
    <dgm:cxn modelId="{AC88C6E1-BEB5-8940-A55B-6687A8F49BB9}" type="presParOf" srcId="{6AA6B7D6-007E-F34F-8485-877CF84941AC}" destId="{8BA3107E-A5FF-344E-BAC4-29E5B543346F}" srcOrd="2" destOrd="0" presId="urn:microsoft.com/office/officeart/2005/8/layout/list1"/>
    <dgm:cxn modelId="{A97E9EC9-FF63-B943-88DA-1F86683EAB5D}" type="presParOf" srcId="{6AA6B7D6-007E-F34F-8485-877CF84941AC}" destId="{A8B421C8-CAA7-6B4D-972A-13AB6049D370}" srcOrd="3" destOrd="0" presId="urn:microsoft.com/office/officeart/2005/8/layout/list1"/>
    <dgm:cxn modelId="{1944361A-580C-CC43-9E22-52511AC351A6}" type="presParOf" srcId="{6AA6B7D6-007E-F34F-8485-877CF84941AC}" destId="{54C0117B-29F0-2348-B8A3-FAF85CC0351B}" srcOrd="4" destOrd="0" presId="urn:microsoft.com/office/officeart/2005/8/layout/list1"/>
    <dgm:cxn modelId="{A9712C22-E481-0545-BA62-213F9936C001}" type="presParOf" srcId="{54C0117B-29F0-2348-B8A3-FAF85CC0351B}" destId="{7A4704D6-621E-4A44-9FE5-525AE70E8B68}" srcOrd="0" destOrd="0" presId="urn:microsoft.com/office/officeart/2005/8/layout/list1"/>
    <dgm:cxn modelId="{2D89CC48-3744-A54D-A041-74B7195E0F65}" type="presParOf" srcId="{54C0117B-29F0-2348-B8A3-FAF85CC0351B}" destId="{C7874907-8F6F-8E46-89DD-0497609DF4C6}" srcOrd="1" destOrd="0" presId="urn:microsoft.com/office/officeart/2005/8/layout/list1"/>
    <dgm:cxn modelId="{B80EED58-CA47-1049-A9B4-60A6280E732F}" type="presParOf" srcId="{6AA6B7D6-007E-F34F-8485-877CF84941AC}" destId="{F2DCC8F8-BC70-E543-8CFB-E891DC61FD58}" srcOrd="5" destOrd="0" presId="urn:microsoft.com/office/officeart/2005/8/layout/list1"/>
    <dgm:cxn modelId="{F940B96F-183C-F444-B0B6-490EB5BB3248}" type="presParOf" srcId="{6AA6B7D6-007E-F34F-8485-877CF84941AC}" destId="{AE3D748B-D9D0-5D4D-9B5B-961B5449A160}" srcOrd="6" destOrd="0" presId="urn:microsoft.com/office/officeart/2005/8/layout/list1"/>
    <dgm:cxn modelId="{9A26ECCB-3195-FB4B-93F0-D63EFA227FFB}" type="presParOf" srcId="{6AA6B7D6-007E-F34F-8485-877CF84941AC}" destId="{1BA8B258-2847-CC44-9CA5-B2B971329709}" srcOrd="7" destOrd="0" presId="urn:microsoft.com/office/officeart/2005/8/layout/list1"/>
    <dgm:cxn modelId="{A4484E21-2298-414C-9334-67BC38BA5D94}" type="presParOf" srcId="{6AA6B7D6-007E-F34F-8485-877CF84941AC}" destId="{1FC00542-F6ED-D147-9B95-DB7FA662EE61}" srcOrd="8" destOrd="0" presId="urn:microsoft.com/office/officeart/2005/8/layout/list1"/>
    <dgm:cxn modelId="{C9951AD3-7DA3-754A-9871-57B2154CE3D9}" type="presParOf" srcId="{1FC00542-F6ED-D147-9B95-DB7FA662EE61}" destId="{D2FEBC3F-816E-3945-ACD2-93FCFF868AF1}" srcOrd="0" destOrd="0" presId="urn:microsoft.com/office/officeart/2005/8/layout/list1"/>
    <dgm:cxn modelId="{32AF93C5-D950-A743-A009-0211A9FB135D}" type="presParOf" srcId="{1FC00542-F6ED-D147-9B95-DB7FA662EE61}" destId="{C943248E-4E86-614E-B0B6-E709425AE5EC}" srcOrd="1" destOrd="0" presId="urn:microsoft.com/office/officeart/2005/8/layout/list1"/>
    <dgm:cxn modelId="{67D67A5D-EB84-4B4E-9C50-5A8B3FBEEE54}" type="presParOf" srcId="{6AA6B7D6-007E-F34F-8485-877CF84941AC}" destId="{8953FC05-9E5A-2543-A50E-EAA217B8337E}" srcOrd="9" destOrd="0" presId="urn:microsoft.com/office/officeart/2005/8/layout/list1"/>
    <dgm:cxn modelId="{8A2D4CB5-6079-484B-A91D-BF8313FFB7D5}" type="presParOf" srcId="{6AA6B7D6-007E-F34F-8485-877CF84941AC}" destId="{58EB61A4-24C6-9A49-8C6D-E37AEB39BF5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6234D1C-2A1C-714B-A10B-077906F5E19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CN" altLang="en-US"/>
        </a:p>
      </dgm:t>
    </dgm:pt>
    <dgm:pt modelId="{9B158532-F800-DB4C-8A61-55D28B7E915B}">
      <dgm:prSet phldrT="[文本]"/>
      <dgm:spPr/>
      <dgm:t>
        <a:bodyPr/>
        <a:lstStyle/>
        <a:p>
          <a:r>
            <a:rPr lang="zh-CN" altLang="en-US" dirty="0"/>
            <a:t>运用四三二一法则</a:t>
          </a:r>
        </a:p>
      </dgm:t>
    </dgm:pt>
    <dgm:pt modelId="{5257CE9E-C45D-BA42-A683-ED95818D6C67}" type="parTrans" cxnId="{B3520A1F-D8AC-BE44-88E9-30994DF75D08}">
      <dgm:prSet/>
      <dgm:spPr/>
      <dgm:t>
        <a:bodyPr/>
        <a:lstStyle/>
        <a:p>
          <a:endParaRPr lang="zh-CN" altLang="en-US"/>
        </a:p>
      </dgm:t>
    </dgm:pt>
    <dgm:pt modelId="{06BB4890-6FF7-694C-9733-495B79C8FA6C}" type="sibTrans" cxnId="{B3520A1F-D8AC-BE44-88E9-30994DF75D08}">
      <dgm:prSet/>
      <dgm:spPr/>
      <dgm:t>
        <a:bodyPr/>
        <a:lstStyle/>
        <a:p>
          <a:endParaRPr lang="zh-CN" altLang="en-US"/>
        </a:p>
      </dgm:t>
    </dgm:pt>
    <dgm:pt modelId="{A7E3D550-BCF0-5340-BFA4-778509813EB0}">
      <dgm:prSet phldrT="[文本]"/>
      <dgm:spPr/>
      <dgm:t>
        <a:bodyPr/>
        <a:lstStyle/>
        <a:p>
          <a:r>
            <a:rPr lang="en-US" altLang="zh-CN" dirty="0"/>
            <a:t>15.14/30.28=50%</a:t>
          </a:r>
          <a:endParaRPr lang="zh-CN" altLang="en-US" dirty="0"/>
        </a:p>
      </dgm:t>
    </dgm:pt>
    <dgm:pt modelId="{A3CE9E98-1AD3-8249-AB76-550CB0537649}" type="parTrans" cxnId="{4E3AF522-C7B3-8C47-8948-4C6B9943BDD9}">
      <dgm:prSet/>
      <dgm:spPr/>
      <dgm:t>
        <a:bodyPr/>
        <a:lstStyle/>
        <a:p>
          <a:endParaRPr lang="zh-CN" altLang="en-US"/>
        </a:p>
      </dgm:t>
    </dgm:pt>
    <dgm:pt modelId="{0DE7395A-3600-C344-AC10-932C4FB0A49D}" type="sibTrans" cxnId="{4E3AF522-C7B3-8C47-8948-4C6B9943BDD9}">
      <dgm:prSet/>
      <dgm:spPr/>
      <dgm:t>
        <a:bodyPr/>
        <a:lstStyle/>
        <a:p>
          <a:endParaRPr lang="zh-CN" altLang="en-US"/>
        </a:p>
      </dgm:t>
    </dgm:pt>
    <dgm:pt modelId="{921D6037-E4F2-A84F-B972-5183D7FB7734}">
      <dgm:prSet phldrT="[文本]"/>
      <dgm:spPr/>
      <dgm:t>
        <a:bodyPr/>
        <a:lstStyle/>
        <a:p>
          <a:r>
            <a:rPr lang="zh-CN" altLang="en-US" dirty="0"/>
            <a:t>土地价值</a:t>
          </a:r>
          <a:r>
            <a:rPr lang="en-US" altLang="zh-CN" dirty="0"/>
            <a:t>=200</a:t>
          </a:r>
          <a:r>
            <a:rPr lang="zh-CN" altLang="en-US" dirty="0"/>
            <a:t>*（</a:t>
          </a:r>
          <a:r>
            <a:rPr lang="en-US" altLang="zh-CN" dirty="0"/>
            <a:t>40%=30%</a:t>
          </a:r>
          <a:r>
            <a:rPr lang="zh-CN" altLang="en-US" dirty="0"/>
            <a:t>）</a:t>
          </a:r>
          <a:r>
            <a:rPr lang="en-US" altLang="zh-CN" dirty="0"/>
            <a:t>=140</a:t>
          </a:r>
          <a:r>
            <a:rPr lang="zh-CN" altLang="en-US" dirty="0"/>
            <a:t>万元</a:t>
          </a:r>
        </a:p>
      </dgm:t>
    </dgm:pt>
    <dgm:pt modelId="{627B2FDB-0B1F-974D-8C38-67C3B9F188B1}" type="parTrans" cxnId="{2A818660-B3F2-784E-871B-548F083548D9}">
      <dgm:prSet/>
      <dgm:spPr/>
      <dgm:t>
        <a:bodyPr/>
        <a:lstStyle/>
        <a:p>
          <a:endParaRPr lang="zh-CN" altLang="en-US"/>
        </a:p>
      </dgm:t>
    </dgm:pt>
    <dgm:pt modelId="{6FD2ACB8-DD9E-8647-9731-AD9FBF1E5743}" type="sibTrans" cxnId="{2A818660-B3F2-784E-871B-548F083548D9}">
      <dgm:prSet/>
      <dgm:spPr/>
      <dgm:t>
        <a:bodyPr/>
        <a:lstStyle/>
        <a:p>
          <a:endParaRPr lang="zh-CN" altLang="en-US"/>
        </a:p>
      </dgm:t>
    </dgm:pt>
    <dgm:pt modelId="{F62AF3F5-0F19-404D-8E89-8D540898ADAB}">
      <dgm:prSet/>
      <dgm:spPr/>
      <dgm:t>
        <a:bodyPr/>
        <a:lstStyle/>
        <a:p>
          <a:r>
            <a:rPr lang="zh-CN" altLang="en-US" dirty="0"/>
            <a:t>如果：求深度</a:t>
          </a:r>
          <a:r>
            <a:rPr lang="en-US" altLang="zh-CN" dirty="0"/>
            <a:t>45.42</a:t>
          </a:r>
          <a:r>
            <a:rPr lang="zh-CN" altLang="en-US" dirty="0"/>
            <a:t>米宽度</a:t>
          </a:r>
          <a:r>
            <a:rPr lang="en-US" altLang="zh-CN" dirty="0"/>
            <a:t>20</a:t>
          </a:r>
          <a:r>
            <a:rPr lang="zh-CN" altLang="en-US" dirty="0"/>
            <a:t>米的土地价值，由于超过了标准深度</a:t>
          </a:r>
          <a:r>
            <a:rPr lang="en-US" altLang="zh-CN" dirty="0"/>
            <a:t>30.28</a:t>
          </a:r>
          <a:r>
            <a:rPr lang="zh-CN" altLang="en-US" dirty="0"/>
            <a:t>米，需要补充运用九八七六法则</a:t>
          </a:r>
        </a:p>
      </dgm:t>
    </dgm:pt>
    <dgm:pt modelId="{E35447E1-D1F6-8A43-98DE-67E4EB9F9331}" type="parTrans" cxnId="{922CD74F-A77D-9E46-ADDB-C617ADDEDF2A}">
      <dgm:prSet/>
      <dgm:spPr/>
      <dgm:t>
        <a:bodyPr/>
        <a:lstStyle/>
        <a:p>
          <a:endParaRPr lang="zh-CN" altLang="en-US"/>
        </a:p>
      </dgm:t>
    </dgm:pt>
    <dgm:pt modelId="{058EE483-AB90-8743-B214-B386F798124F}" type="sibTrans" cxnId="{922CD74F-A77D-9E46-ADDB-C617ADDEDF2A}">
      <dgm:prSet/>
      <dgm:spPr/>
      <dgm:t>
        <a:bodyPr/>
        <a:lstStyle/>
        <a:p>
          <a:endParaRPr lang="zh-CN" altLang="en-US"/>
        </a:p>
      </dgm:t>
    </dgm:pt>
    <dgm:pt modelId="{A660EF84-8990-5740-A03F-762561B43754}">
      <dgm:prSet/>
      <dgm:spPr/>
      <dgm:t>
        <a:bodyPr/>
        <a:lstStyle/>
        <a:p>
          <a:r>
            <a:rPr lang="zh-CN" altLang="en-US" dirty="0"/>
            <a:t>土地价值</a:t>
          </a:r>
          <a:r>
            <a:rPr lang="en-US" altLang="zh-CN" dirty="0"/>
            <a:t>=200+200</a:t>
          </a:r>
          <a:r>
            <a:rPr lang="zh-CN" altLang="en-US" dirty="0"/>
            <a:t>*（</a:t>
          </a:r>
          <a:r>
            <a:rPr lang="en-US" altLang="zh-CN" dirty="0"/>
            <a:t>9%+7%</a:t>
          </a:r>
          <a:r>
            <a:rPr lang="zh-CN" altLang="en-US" dirty="0"/>
            <a:t>）</a:t>
          </a:r>
          <a:r>
            <a:rPr lang="en-US" altLang="zh-CN" dirty="0"/>
            <a:t>=232</a:t>
          </a:r>
          <a:r>
            <a:rPr lang="zh-CN" altLang="en-US" dirty="0"/>
            <a:t>万元</a:t>
          </a:r>
        </a:p>
      </dgm:t>
    </dgm:pt>
    <dgm:pt modelId="{F4AB3765-D5F6-394D-AFAE-B5D114D41BAF}" type="parTrans" cxnId="{60C2DCB0-2CCA-4E41-A1FB-1CB1660F1C45}">
      <dgm:prSet/>
      <dgm:spPr/>
      <dgm:t>
        <a:bodyPr/>
        <a:lstStyle/>
        <a:p>
          <a:endParaRPr lang="zh-CN" altLang="en-US"/>
        </a:p>
      </dgm:t>
    </dgm:pt>
    <dgm:pt modelId="{095F95C2-C051-D04C-9ACA-8DF8F3702D6B}" type="sibTrans" cxnId="{60C2DCB0-2CCA-4E41-A1FB-1CB1660F1C45}">
      <dgm:prSet/>
      <dgm:spPr/>
      <dgm:t>
        <a:bodyPr/>
        <a:lstStyle/>
        <a:p>
          <a:endParaRPr lang="zh-CN" altLang="en-US"/>
        </a:p>
      </dgm:t>
    </dgm:pt>
    <dgm:pt modelId="{DC42B5C9-88F0-7844-B85E-0755848FA070}" type="pres">
      <dgm:prSet presAssocID="{26234D1C-2A1C-714B-A10B-077906F5E19C}" presName="vert0" presStyleCnt="0">
        <dgm:presLayoutVars>
          <dgm:dir/>
          <dgm:animOne val="branch"/>
          <dgm:animLvl val="lvl"/>
        </dgm:presLayoutVars>
      </dgm:prSet>
      <dgm:spPr/>
    </dgm:pt>
    <dgm:pt modelId="{798EFB79-1E84-0446-95DD-90EB85A4B18B}" type="pres">
      <dgm:prSet presAssocID="{9B158532-F800-DB4C-8A61-55D28B7E915B}" presName="thickLine" presStyleLbl="alignNode1" presStyleIdx="0" presStyleCnt="5"/>
      <dgm:spPr/>
    </dgm:pt>
    <dgm:pt modelId="{E4160B4E-80C7-0542-90CF-0789C6F41CEC}" type="pres">
      <dgm:prSet presAssocID="{9B158532-F800-DB4C-8A61-55D28B7E915B}" presName="horz1" presStyleCnt="0"/>
      <dgm:spPr/>
    </dgm:pt>
    <dgm:pt modelId="{8D3885EF-8DCA-7E42-9B7F-72EEFC4D25F3}" type="pres">
      <dgm:prSet presAssocID="{9B158532-F800-DB4C-8A61-55D28B7E915B}" presName="tx1" presStyleLbl="revTx" presStyleIdx="0" presStyleCnt="5"/>
      <dgm:spPr/>
    </dgm:pt>
    <dgm:pt modelId="{B52F5C5D-9F97-254B-AA64-47F817057624}" type="pres">
      <dgm:prSet presAssocID="{9B158532-F800-DB4C-8A61-55D28B7E915B}" presName="vert1" presStyleCnt="0"/>
      <dgm:spPr/>
    </dgm:pt>
    <dgm:pt modelId="{FFA33094-43BD-8A4A-811F-A4CE5051FC1B}" type="pres">
      <dgm:prSet presAssocID="{A7E3D550-BCF0-5340-BFA4-778509813EB0}" presName="thickLine" presStyleLbl="alignNode1" presStyleIdx="1" presStyleCnt="5"/>
      <dgm:spPr/>
    </dgm:pt>
    <dgm:pt modelId="{BEB789D4-CE1A-B446-A683-BA3DB4D74A8A}" type="pres">
      <dgm:prSet presAssocID="{A7E3D550-BCF0-5340-BFA4-778509813EB0}" presName="horz1" presStyleCnt="0"/>
      <dgm:spPr/>
    </dgm:pt>
    <dgm:pt modelId="{EBCE7D17-4584-4148-A4A1-15239B63F840}" type="pres">
      <dgm:prSet presAssocID="{A7E3D550-BCF0-5340-BFA4-778509813EB0}" presName="tx1" presStyleLbl="revTx" presStyleIdx="1" presStyleCnt="5"/>
      <dgm:spPr/>
    </dgm:pt>
    <dgm:pt modelId="{F64B476F-B3F6-8047-B013-22C919F3FBAC}" type="pres">
      <dgm:prSet presAssocID="{A7E3D550-BCF0-5340-BFA4-778509813EB0}" presName="vert1" presStyleCnt="0"/>
      <dgm:spPr/>
    </dgm:pt>
    <dgm:pt modelId="{A07FD91B-0BD5-3441-BE53-E2DF8FBE9062}" type="pres">
      <dgm:prSet presAssocID="{921D6037-E4F2-A84F-B972-5183D7FB7734}" presName="thickLine" presStyleLbl="alignNode1" presStyleIdx="2" presStyleCnt="5"/>
      <dgm:spPr/>
    </dgm:pt>
    <dgm:pt modelId="{37139465-0A96-7549-BD5C-09E3C7EA54DD}" type="pres">
      <dgm:prSet presAssocID="{921D6037-E4F2-A84F-B972-5183D7FB7734}" presName="horz1" presStyleCnt="0"/>
      <dgm:spPr/>
    </dgm:pt>
    <dgm:pt modelId="{5A624754-3ED1-B24B-921A-59191FF44892}" type="pres">
      <dgm:prSet presAssocID="{921D6037-E4F2-A84F-B972-5183D7FB7734}" presName="tx1" presStyleLbl="revTx" presStyleIdx="2" presStyleCnt="5"/>
      <dgm:spPr/>
    </dgm:pt>
    <dgm:pt modelId="{EE3C5BBD-09DC-C047-95D8-F23D908D8005}" type="pres">
      <dgm:prSet presAssocID="{921D6037-E4F2-A84F-B972-5183D7FB7734}" presName="vert1" presStyleCnt="0"/>
      <dgm:spPr/>
    </dgm:pt>
    <dgm:pt modelId="{FFD52097-B70D-5A40-A7AB-C0FD647A126B}" type="pres">
      <dgm:prSet presAssocID="{F62AF3F5-0F19-404D-8E89-8D540898ADAB}" presName="thickLine" presStyleLbl="alignNode1" presStyleIdx="3" presStyleCnt="5"/>
      <dgm:spPr/>
    </dgm:pt>
    <dgm:pt modelId="{41A1AFC6-3D0F-C749-B87D-5E3AAD366F20}" type="pres">
      <dgm:prSet presAssocID="{F62AF3F5-0F19-404D-8E89-8D540898ADAB}" presName="horz1" presStyleCnt="0"/>
      <dgm:spPr/>
    </dgm:pt>
    <dgm:pt modelId="{D5A2CA45-5D01-844E-88F6-6299724A1078}" type="pres">
      <dgm:prSet presAssocID="{F62AF3F5-0F19-404D-8E89-8D540898ADAB}" presName="tx1" presStyleLbl="revTx" presStyleIdx="3" presStyleCnt="5"/>
      <dgm:spPr/>
    </dgm:pt>
    <dgm:pt modelId="{F64C4FEB-C1E6-1846-A0F6-555B77A72859}" type="pres">
      <dgm:prSet presAssocID="{F62AF3F5-0F19-404D-8E89-8D540898ADAB}" presName="vert1" presStyleCnt="0"/>
      <dgm:spPr/>
    </dgm:pt>
    <dgm:pt modelId="{DB5ADF77-5646-CC46-9110-516A0748911B}" type="pres">
      <dgm:prSet presAssocID="{A660EF84-8990-5740-A03F-762561B43754}" presName="thickLine" presStyleLbl="alignNode1" presStyleIdx="4" presStyleCnt="5"/>
      <dgm:spPr/>
    </dgm:pt>
    <dgm:pt modelId="{A321194B-C5AA-1147-BB8A-F50E18D10A18}" type="pres">
      <dgm:prSet presAssocID="{A660EF84-8990-5740-A03F-762561B43754}" presName="horz1" presStyleCnt="0"/>
      <dgm:spPr/>
    </dgm:pt>
    <dgm:pt modelId="{4F606992-52B8-8344-B1B5-381D6C25AB27}" type="pres">
      <dgm:prSet presAssocID="{A660EF84-8990-5740-A03F-762561B43754}" presName="tx1" presStyleLbl="revTx" presStyleIdx="4" presStyleCnt="5"/>
      <dgm:spPr/>
    </dgm:pt>
    <dgm:pt modelId="{DFE97BF7-4F9B-4940-B3A2-760720C84B57}" type="pres">
      <dgm:prSet presAssocID="{A660EF84-8990-5740-A03F-762561B43754}" presName="vert1" presStyleCnt="0"/>
      <dgm:spPr/>
    </dgm:pt>
  </dgm:ptLst>
  <dgm:cxnLst>
    <dgm:cxn modelId="{B3520A1F-D8AC-BE44-88E9-30994DF75D08}" srcId="{26234D1C-2A1C-714B-A10B-077906F5E19C}" destId="{9B158532-F800-DB4C-8A61-55D28B7E915B}" srcOrd="0" destOrd="0" parTransId="{5257CE9E-C45D-BA42-A683-ED95818D6C67}" sibTransId="{06BB4890-6FF7-694C-9733-495B79C8FA6C}"/>
    <dgm:cxn modelId="{4E3AF522-C7B3-8C47-8948-4C6B9943BDD9}" srcId="{26234D1C-2A1C-714B-A10B-077906F5E19C}" destId="{A7E3D550-BCF0-5340-BFA4-778509813EB0}" srcOrd="1" destOrd="0" parTransId="{A3CE9E98-1AD3-8249-AB76-550CB0537649}" sibTransId="{0DE7395A-3600-C344-AC10-932C4FB0A49D}"/>
    <dgm:cxn modelId="{922CD74F-A77D-9E46-ADDB-C617ADDEDF2A}" srcId="{26234D1C-2A1C-714B-A10B-077906F5E19C}" destId="{F62AF3F5-0F19-404D-8E89-8D540898ADAB}" srcOrd="3" destOrd="0" parTransId="{E35447E1-D1F6-8A43-98DE-67E4EB9F9331}" sibTransId="{058EE483-AB90-8743-B214-B386F798124F}"/>
    <dgm:cxn modelId="{2A818660-B3F2-784E-871B-548F083548D9}" srcId="{26234D1C-2A1C-714B-A10B-077906F5E19C}" destId="{921D6037-E4F2-A84F-B972-5183D7FB7734}" srcOrd="2" destOrd="0" parTransId="{627B2FDB-0B1F-974D-8C38-67C3B9F188B1}" sibTransId="{6FD2ACB8-DD9E-8647-9731-AD9FBF1E5743}"/>
    <dgm:cxn modelId="{9A447D67-14FD-444E-B4E7-84CE2353E5AE}" type="presOf" srcId="{921D6037-E4F2-A84F-B972-5183D7FB7734}" destId="{5A624754-3ED1-B24B-921A-59191FF44892}" srcOrd="0" destOrd="0" presId="urn:microsoft.com/office/officeart/2008/layout/LinedList"/>
    <dgm:cxn modelId="{34A94879-3285-B848-8F9D-23CE3AD6864B}" type="presOf" srcId="{A660EF84-8990-5740-A03F-762561B43754}" destId="{4F606992-52B8-8344-B1B5-381D6C25AB27}" srcOrd="0" destOrd="0" presId="urn:microsoft.com/office/officeart/2008/layout/LinedList"/>
    <dgm:cxn modelId="{F7C86B7E-AE12-114F-8A7D-F5E67B58F522}" type="presOf" srcId="{F62AF3F5-0F19-404D-8E89-8D540898ADAB}" destId="{D5A2CA45-5D01-844E-88F6-6299724A1078}" srcOrd="0" destOrd="0" presId="urn:microsoft.com/office/officeart/2008/layout/LinedList"/>
    <dgm:cxn modelId="{60C2DCB0-2CCA-4E41-A1FB-1CB1660F1C45}" srcId="{26234D1C-2A1C-714B-A10B-077906F5E19C}" destId="{A660EF84-8990-5740-A03F-762561B43754}" srcOrd="4" destOrd="0" parTransId="{F4AB3765-D5F6-394D-AFAE-B5D114D41BAF}" sibTransId="{095F95C2-C051-D04C-9ACA-8DF8F3702D6B}"/>
    <dgm:cxn modelId="{524E8DB1-2C72-EE48-931F-7457C2F4D578}" type="presOf" srcId="{A7E3D550-BCF0-5340-BFA4-778509813EB0}" destId="{EBCE7D17-4584-4148-A4A1-15239B63F840}" srcOrd="0" destOrd="0" presId="urn:microsoft.com/office/officeart/2008/layout/LinedList"/>
    <dgm:cxn modelId="{BBA99BB2-E595-824F-99EF-BD75A3AA37BD}" type="presOf" srcId="{26234D1C-2A1C-714B-A10B-077906F5E19C}" destId="{DC42B5C9-88F0-7844-B85E-0755848FA070}" srcOrd="0" destOrd="0" presId="urn:microsoft.com/office/officeart/2008/layout/LinedList"/>
    <dgm:cxn modelId="{C1DAEAFF-D054-0149-83CD-03E3F03F7897}" type="presOf" srcId="{9B158532-F800-DB4C-8A61-55D28B7E915B}" destId="{8D3885EF-8DCA-7E42-9B7F-72EEFC4D25F3}" srcOrd="0" destOrd="0" presId="urn:microsoft.com/office/officeart/2008/layout/LinedList"/>
    <dgm:cxn modelId="{00F5BB08-C41C-8049-8883-580B793D583D}" type="presParOf" srcId="{DC42B5C9-88F0-7844-B85E-0755848FA070}" destId="{798EFB79-1E84-0446-95DD-90EB85A4B18B}" srcOrd="0" destOrd="0" presId="urn:microsoft.com/office/officeart/2008/layout/LinedList"/>
    <dgm:cxn modelId="{D2DC699C-18AF-A648-B62E-B4E5DA16AEE0}" type="presParOf" srcId="{DC42B5C9-88F0-7844-B85E-0755848FA070}" destId="{E4160B4E-80C7-0542-90CF-0789C6F41CEC}" srcOrd="1" destOrd="0" presId="urn:microsoft.com/office/officeart/2008/layout/LinedList"/>
    <dgm:cxn modelId="{21CAFB81-B53D-9741-A715-4BA7DD92CDAD}" type="presParOf" srcId="{E4160B4E-80C7-0542-90CF-0789C6F41CEC}" destId="{8D3885EF-8DCA-7E42-9B7F-72EEFC4D25F3}" srcOrd="0" destOrd="0" presId="urn:microsoft.com/office/officeart/2008/layout/LinedList"/>
    <dgm:cxn modelId="{96736338-9A63-1E45-BCEF-D181AACCD067}" type="presParOf" srcId="{E4160B4E-80C7-0542-90CF-0789C6F41CEC}" destId="{B52F5C5D-9F97-254B-AA64-47F817057624}" srcOrd="1" destOrd="0" presId="urn:microsoft.com/office/officeart/2008/layout/LinedList"/>
    <dgm:cxn modelId="{10C6AFEB-08BB-A843-BA7E-43F9A2EF5D7E}" type="presParOf" srcId="{DC42B5C9-88F0-7844-B85E-0755848FA070}" destId="{FFA33094-43BD-8A4A-811F-A4CE5051FC1B}" srcOrd="2" destOrd="0" presId="urn:microsoft.com/office/officeart/2008/layout/LinedList"/>
    <dgm:cxn modelId="{77E17F84-AD25-CE44-AE53-2D2C3B31F66F}" type="presParOf" srcId="{DC42B5C9-88F0-7844-B85E-0755848FA070}" destId="{BEB789D4-CE1A-B446-A683-BA3DB4D74A8A}" srcOrd="3" destOrd="0" presId="urn:microsoft.com/office/officeart/2008/layout/LinedList"/>
    <dgm:cxn modelId="{346AD230-5AE4-A54F-8F34-08E95D55E32D}" type="presParOf" srcId="{BEB789D4-CE1A-B446-A683-BA3DB4D74A8A}" destId="{EBCE7D17-4584-4148-A4A1-15239B63F840}" srcOrd="0" destOrd="0" presId="urn:microsoft.com/office/officeart/2008/layout/LinedList"/>
    <dgm:cxn modelId="{972D3CB7-3F9B-274E-85EF-88149E9400FA}" type="presParOf" srcId="{BEB789D4-CE1A-B446-A683-BA3DB4D74A8A}" destId="{F64B476F-B3F6-8047-B013-22C919F3FBAC}" srcOrd="1" destOrd="0" presId="urn:microsoft.com/office/officeart/2008/layout/LinedList"/>
    <dgm:cxn modelId="{11498E19-4042-0345-BBC0-2C6A555F7529}" type="presParOf" srcId="{DC42B5C9-88F0-7844-B85E-0755848FA070}" destId="{A07FD91B-0BD5-3441-BE53-E2DF8FBE9062}" srcOrd="4" destOrd="0" presId="urn:microsoft.com/office/officeart/2008/layout/LinedList"/>
    <dgm:cxn modelId="{79EAFA72-1DF2-7C4E-A50E-BD88ABFACCB1}" type="presParOf" srcId="{DC42B5C9-88F0-7844-B85E-0755848FA070}" destId="{37139465-0A96-7549-BD5C-09E3C7EA54DD}" srcOrd="5" destOrd="0" presId="urn:microsoft.com/office/officeart/2008/layout/LinedList"/>
    <dgm:cxn modelId="{81A21634-DED8-114B-BD1C-7853E2180800}" type="presParOf" srcId="{37139465-0A96-7549-BD5C-09E3C7EA54DD}" destId="{5A624754-3ED1-B24B-921A-59191FF44892}" srcOrd="0" destOrd="0" presId="urn:microsoft.com/office/officeart/2008/layout/LinedList"/>
    <dgm:cxn modelId="{B17E6D1F-2DBD-D344-9B9B-C54BF90F41FD}" type="presParOf" srcId="{37139465-0A96-7549-BD5C-09E3C7EA54DD}" destId="{EE3C5BBD-09DC-C047-95D8-F23D908D8005}" srcOrd="1" destOrd="0" presId="urn:microsoft.com/office/officeart/2008/layout/LinedList"/>
    <dgm:cxn modelId="{51667573-0BDA-0C4C-8073-AB204C74299D}" type="presParOf" srcId="{DC42B5C9-88F0-7844-B85E-0755848FA070}" destId="{FFD52097-B70D-5A40-A7AB-C0FD647A126B}" srcOrd="6" destOrd="0" presId="urn:microsoft.com/office/officeart/2008/layout/LinedList"/>
    <dgm:cxn modelId="{23935A54-9A62-E641-813E-D0E72DD9D4AB}" type="presParOf" srcId="{DC42B5C9-88F0-7844-B85E-0755848FA070}" destId="{41A1AFC6-3D0F-C749-B87D-5E3AAD366F20}" srcOrd="7" destOrd="0" presId="urn:microsoft.com/office/officeart/2008/layout/LinedList"/>
    <dgm:cxn modelId="{1347E4EF-B5B1-DC4E-9F46-0FFB21212231}" type="presParOf" srcId="{41A1AFC6-3D0F-C749-B87D-5E3AAD366F20}" destId="{D5A2CA45-5D01-844E-88F6-6299724A1078}" srcOrd="0" destOrd="0" presId="urn:microsoft.com/office/officeart/2008/layout/LinedList"/>
    <dgm:cxn modelId="{DD5A9314-97CB-A848-B532-274E3921FBE5}" type="presParOf" srcId="{41A1AFC6-3D0F-C749-B87D-5E3AAD366F20}" destId="{F64C4FEB-C1E6-1846-A0F6-555B77A72859}" srcOrd="1" destOrd="0" presId="urn:microsoft.com/office/officeart/2008/layout/LinedList"/>
    <dgm:cxn modelId="{89480B60-AD80-FD49-B527-509FE3BDDAF0}" type="presParOf" srcId="{DC42B5C9-88F0-7844-B85E-0755848FA070}" destId="{DB5ADF77-5646-CC46-9110-516A0748911B}" srcOrd="8" destOrd="0" presId="urn:microsoft.com/office/officeart/2008/layout/LinedList"/>
    <dgm:cxn modelId="{00491649-22C6-074A-8928-2D22F12EBFD7}" type="presParOf" srcId="{DC42B5C9-88F0-7844-B85E-0755848FA070}" destId="{A321194B-C5AA-1147-BB8A-F50E18D10A18}" srcOrd="9" destOrd="0" presId="urn:microsoft.com/office/officeart/2008/layout/LinedList"/>
    <dgm:cxn modelId="{7DAEB542-D173-0E4D-B99C-A0D4C7074163}" type="presParOf" srcId="{A321194B-C5AA-1147-BB8A-F50E18D10A18}" destId="{4F606992-52B8-8344-B1B5-381D6C25AB27}" srcOrd="0" destOrd="0" presId="urn:microsoft.com/office/officeart/2008/layout/LinedList"/>
    <dgm:cxn modelId="{F3B8FF6B-94D4-F84B-8350-5233928E1156}" type="presParOf" srcId="{A321194B-C5AA-1147-BB8A-F50E18D10A18}" destId="{DFE97BF7-4F9B-4940-B3A2-760720C84B5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AB68592-E88D-1E4A-AB79-818C919DF28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zh-CN" altLang="en-US"/>
        </a:p>
      </dgm:t>
    </dgm:pt>
    <dgm:pt modelId="{C0FD8B46-50B6-C048-B40C-D0F395BEF4A7}">
      <dgm:prSet phldrT="[文本]"/>
      <dgm:spPr/>
      <dgm:t>
        <a:bodyPr/>
        <a:lstStyle/>
        <a:p>
          <a:r>
            <a:rPr lang="zh-CN" altLang="en-US" dirty="0"/>
            <a:t>反算标准宗地价值</a:t>
          </a:r>
        </a:p>
      </dgm:t>
    </dgm:pt>
    <dgm:pt modelId="{080CD724-2694-C54B-B89C-0D8F2B7801BB}" type="parTrans" cxnId="{44D203B9-4977-4F4B-A4FB-5F3479BC62DA}">
      <dgm:prSet/>
      <dgm:spPr/>
      <dgm:t>
        <a:bodyPr/>
        <a:lstStyle/>
        <a:p>
          <a:endParaRPr lang="zh-CN" altLang="en-US"/>
        </a:p>
      </dgm:t>
    </dgm:pt>
    <dgm:pt modelId="{502D9680-3407-EC47-855E-B7A6DDF5110F}" type="sibTrans" cxnId="{44D203B9-4977-4F4B-A4FB-5F3479BC62DA}">
      <dgm:prSet/>
      <dgm:spPr/>
      <dgm:t>
        <a:bodyPr/>
        <a:lstStyle/>
        <a:p>
          <a:endParaRPr lang="zh-CN" altLang="en-US"/>
        </a:p>
      </dgm:t>
    </dgm:pt>
    <dgm:pt modelId="{25A93E09-B3E6-1547-ABCF-AF396524E0C6}">
      <dgm:prSet phldrT="[文本]"/>
      <dgm:spPr/>
      <dgm:t>
        <a:bodyPr/>
        <a:lstStyle/>
        <a:p>
          <a:r>
            <a:rPr lang="en-US" altLang="zh-CN" dirty="0"/>
            <a:t>200=</a:t>
          </a:r>
          <a:r>
            <a:rPr lang="zh-CN" altLang="en-US" dirty="0"/>
            <a:t>标准宗地价格*（</a:t>
          </a:r>
          <a:r>
            <a:rPr lang="en-US" altLang="zh-CN" dirty="0"/>
            <a:t>40%+30%</a:t>
          </a:r>
          <a:r>
            <a:rPr lang="zh-CN" altLang="en-US" dirty="0"/>
            <a:t>）</a:t>
          </a:r>
        </a:p>
      </dgm:t>
    </dgm:pt>
    <dgm:pt modelId="{80F735E5-3FAC-C44F-A25F-ABAC71B0612F}" type="parTrans" cxnId="{DF13F2B5-F9A6-3040-A1C9-D14BDB89A6C3}">
      <dgm:prSet/>
      <dgm:spPr/>
      <dgm:t>
        <a:bodyPr/>
        <a:lstStyle/>
        <a:p>
          <a:endParaRPr lang="zh-CN" altLang="en-US"/>
        </a:p>
      </dgm:t>
    </dgm:pt>
    <dgm:pt modelId="{11B1B81D-C9AA-FB42-9DF8-A7D128569B57}" type="sibTrans" cxnId="{DF13F2B5-F9A6-3040-A1C9-D14BDB89A6C3}">
      <dgm:prSet/>
      <dgm:spPr/>
      <dgm:t>
        <a:bodyPr/>
        <a:lstStyle/>
        <a:p>
          <a:endParaRPr lang="zh-CN" altLang="en-US"/>
        </a:p>
      </dgm:t>
    </dgm:pt>
    <dgm:pt modelId="{C802B7B3-D4A2-0C4F-9A15-1835B4656B55}">
      <dgm:prSet phldrT="[文本]"/>
      <dgm:spPr/>
      <dgm:t>
        <a:bodyPr/>
        <a:lstStyle/>
        <a:p>
          <a:r>
            <a:rPr lang="zh-CN" altLang="en-US" dirty="0"/>
            <a:t>标准宗地价格</a:t>
          </a:r>
          <a:r>
            <a:rPr lang="en-US" altLang="zh-CN" dirty="0"/>
            <a:t>=200/70%=286</a:t>
          </a:r>
          <a:r>
            <a:rPr lang="zh-CN" altLang="en-US" dirty="0"/>
            <a:t>万元</a:t>
          </a:r>
        </a:p>
      </dgm:t>
    </dgm:pt>
    <dgm:pt modelId="{DC020053-F39F-6843-B73B-E92849C1C7EB}" type="parTrans" cxnId="{C23CDED6-7FE3-5544-AEBD-B73ECAD34D3D}">
      <dgm:prSet/>
      <dgm:spPr/>
      <dgm:t>
        <a:bodyPr/>
        <a:lstStyle/>
        <a:p>
          <a:endParaRPr lang="zh-CN" altLang="en-US"/>
        </a:p>
      </dgm:t>
    </dgm:pt>
    <dgm:pt modelId="{EBAFCE3F-31A5-FB47-BBAB-DC45CCF5A2C3}" type="sibTrans" cxnId="{C23CDED6-7FE3-5544-AEBD-B73ECAD34D3D}">
      <dgm:prSet/>
      <dgm:spPr/>
      <dgm:t>
        <a:bodyPr/>
        <a:lstStyle/>
        <a:p>
          <a:endParaRPr lang="zh-CN" altLang="en-US"/>
        </a:p>
      </dgm:t>
    </dgm:pt>
    <dgm:pt modelId="{D235C8E8-725D-6445-9C7B-31B179ACCD49}" type="pres">
      <dgm:prSet presAssocID="{5AB68592-E88D-1E4A-AB79-818C919DF281}" presName="vert0" presStyleCnt="0">
        <dgm:presLayoutVars>
          <dgm:dir/>
          <dgm:animOne val="branch"/>
          <dgm:animLvl val="lvl"/>
        </dgm:presLayoutVars>
      </dgm:prSet>
      <dgm:spPr/>
    </dgm:pt>
    <dgm:pt modelId="{C33FEF3E-0D14-7446-81B0-CA00547A5B42}" type="pres">
      <dgm:prSet presAssocID="{C0FD8B46-50B6-C048-B40C-D0F395BEF4A7}" presName="thickLine" presStyleLbl="alignNode1" presStyleIdx="0" presStyleCnt="3"/>
      <dgm:spPr/>
    </dgm:pt>
    <dgm:pt modelId="{1E39462A-7EFF-9C43-A067-E4618C6732F7}" type="pres">
      <dgm:prSet presAssocID="{C0FD8B46-50B6-C048-B40C-D0F395BEF4A7}" presName="horz1" presStyleCnt="0"/>
      <dgm:spPr/>
    </dgm:pt>
    <dgm:pt modelId="{9C4633C8-2D1E-F84C-9741-95DE2FD6FDD7}" type="pres">
      <dgm:prSet presAssocID="{C0FD8B46-50B6-C048-B40C-D0F395BEF4A7}" presName="tx1" presStyleLbl="revTx" presStyleIdx="0" presStyleCnt="3"/>
      <dgm:spPr/>
    </dgm:pt>
    <dgm:pt modelId="{C80733E7-BB4A-C849-9FA0-1B251DC4EBDF}" type="pres">
      <dgm:prSet presAssocID="{C0FD8B46-50B6-C048-B40C-D0F395BEF4A7}" presName="vert1" presStyleCnt="0"/>
      <dgm:spPr/>
    </dgm:pt>
    <dgm:pt modelId="{B8D7479A-807F-BD4A-A5D6-CF7D94500726}" type="pres">
      <dgm:prSet presAssocID="{25A93E09-B3E6-1547-ABCF-AF396524E0C6}" presName="thickLine" presStyleLbl="alignNode1" presStyleIdx="1" presStyleCnt="3"/>
      <dgm:spPr/>
    </dgm:pt>
    <dgm:pt modelId="{EB71C679-4F70-8046-9706-CEFB91AE201A}" type="pres">
      <dgm:prSet presAssocID="{25A93E09-B3E6-1547-ABCF-AF396524E0C6}" presName="horz1" presStyleCnt="0"/>
      <dgm:spPr/>
    </dgm:pt>
    <dgm:pt modelId="{941DC9E9-5D61-9D44-A4AB-3C75483BF288}" type="pres">
      <dgm:prSet presAssocID="{25A93E09-B3E6-1547-ABCF-AF396524E0C6}" presName="tx1" presStyleLbl="revTx" presStyleIdx="1" presStyleCnt="3"/>
      <dgm:spPr/>
    </dgm:pt>
    <dgm:pt modelId="{CD018C61-8DDA-0343-8BE5-76AC2C926CF4}" type="pres">
      <dgm:prSet presAssocID="{25A93E09-B3E6-1547-ABCF-AF396524E0C6}" presName="vert1" presStyleCnt="0"/>
      <dgm:spPr/>
    </dgm:pt>
    <dgm:pt modelId="{86EC960F-742F-3F45-8E27-1AF3F23FBCA1}" type="pres">
      <dgm:prSet presAssocID="{C802B7B3-D4A2-0C4F-9A15-1835B4656B55}" presName="thickLine" presStyleLbl="alignNode1" presStyleIdx="2" presStyleCnt="3"/>
      <dgm:spPr/>
    </dgm:pt>
    <dgm:pt modelId="{A83BAB65-07DD-B047-8432-394AC73CB05C}" type="pres">
      <dgm:prSet presAssocID="{C802B7B3-D4A2-0C4F-9A15-1835B4656B55}" presName="horz1" presStyleCnt="0"/>
      <dgm:spPr/>
    </dgm:pt>
    <dgm:pt modelId="{FBBD51F7-3246-EE45-BA69-D011E4A42082}" type="pres">
      <dgm:prSet presAssocID="{C802B7B3-D4A2-0C4F-9A15-1835B4656B55}" presName="tx1" presStyleLbl="revTx" presStyleIdx="2" presStyleCnt="3"/>
      <dgm:spPr/>
    </dgm:pt>
    <dgm:pt modelId="{105BBACB-4734-4041-925B-379805F4CE8F}" type="pres">
      <dgm:prSet presAssocID="{C802B7B3-D4A2-0C4F-9A15-1835B4656B55}" presName="vert1" presStyleCnt="0"/>
      <dgm:spPr/>
    </dgm:pt>
  </dgm:ptLst>
  <dgm:cxnLst>
    <dgm:cxn modelId="{C2E12D4A-066F-3548-98EB-0123BC67B360}" type="presOf" srcId="{25A93E09-B3E6-1547-ABCF-AF396524E0C6}" destId="{941DC9E9-5D61-9D44-A4AB-3C75483BF288}" srcOrd="0" destOrd="0" presId="urn:microsoft.com/office/officeart/2008/layout/LinedList"/>
    <dgm:cxn modelId="{B5C9E4A4-5EFF-DF45-8708-58B1746DDACC}" type="presOf" srcId="{C802B7B3-D4A2-0C4F-9A15-1835B4656B55}" destId="{FBBD51F7-3246-EE45-BA69-D011E4A42082}" srcOrd="0" destOrd="0" presId="urn:microsoft.com/office/officeart/2008/layout/LinedList"/>
    <dgm:cxn modelId="{DF13F2B5-F9A6-3040-A1C9-D14BDB89A6C3}" srcId="{5AB68592-E88D-1E4A-AB79-818C919DF281}" destId="{25A93E09-B3E6-1547-ABCF-AF396524E0C6}" srcOrd="1" destOrd="0" parTransId="{80F735E5-3FAC-C44F-A25F-ABAC71B0612F}" sibTransId="{11B1B81D-C9AA-FB42-9DF8-A7D128569B57}"/>
    <dgm:cxn modelId="{44D203B9-4977-4F4B-A4FB-5F3479BC62DA}" srcId="{5AB68592-E88D-1E4A-AB79-818C919DF281}" destId="{C0FD8B46-50B6-C048-B40C-D0F395BEF4A7}" srcOrd="0" destOrd="0" parTransId="{080CD724-2694-C54B-B89C-0D8F2B7801BB}" sibTransId="{502D9680-3407-EC47-855E-B7A6DDF5110F}"/>
    <dgm:cxn modelId="{DD0509BB-4C3E-5E41-A064-A8C80263C172}" type="presOf" srcId="{5AB68592-E88D-1E4A-AB79-818C919DF281}" destId="{D235C8E8-725D-6445-9C7B-31B179ACCD49}" srcOrd="0" destOrd="0" presId="urn:microsoft.com/office/officeart/2008/layout/LinedList"/>
    <dgm:cxn modelId="{C23CDED6-7FE3-5544-AEBD-B73ECAD34D3D}" srcId="{5AB68592-E88D-1E4A-AB79-818C919DF281}" destId="{C802B7B3-D4A2-0C4F-9A15-1835B4656B55}" srcOrd="2" destOrd="0" parTransId="{DC020053-F39F-6843-B73B-E92849C1C7EB}" sibTransId="{EBAFCE3F-31A5-FB47-BBAB-DC45CCF5A2C3}"/>
    <dgm:cxn modelId="{74B6ECD6-A125-6F4E-9FBB-EF40F1107A39}" type="presOf" srcId="{C0FD8B46-50B6-C048-B40C-D0F395BEF4A7}" destId="{9C4633C8-2D1E-F84C-9741-95DE2FD6FDD7}" srcOrd="0" destOrd="0" presId="urn:microsoft.com/office/officeart/2008/layout/LinedList"/>
    <dgm:cxn modelId="{1F2AF52F-8F01-DD44-BB91-18A2675C5083}" type="presParOf" srcId="{D235C8E8-725D-6445-9C7B-31B179ACCD49}" destId="{C33FEF3E-0D14-7446-81B0-CA00547A5B42}" srcOrd="0" destOrd="0" presId="urn:microsoft.com/office/officeart/2008/layout/LinedList"/>
    <dgm:cxn modelId="{DE98E848-2E8E-3D43-BDF5-26D5228A67ED}" type="presParOf" srcId="{D235C8E8-725D-6445-9C7B-31B179ACCD49}" destId="{1E39462A-7EFF-9C43-A067-E4618C6732F7}" srcOrd="1" destOrd="0" presId="urn:microsoft.com/office/officeart/2008/layout/LinedList"/>
    <dgm:cxn modelId="{6FB80830-A29E-934B-80E3-6D8CB034D47F}" type="presParOf" srcId="{1E39462A-7EFF-9C43-A067-E4618C6732F7}" destId="{9C4633C8-2D1E-F84C-9741-95DE2FD6FDD7}" srcOrd="0" destOrd="0" presId="urn:microsoft.com/office/officeart/2008/layout/LinedList"/>
    <dgm:cxn modelId="{116B6A02-2AC8-594D-8BA3-9D60E5BA6EC0}" type="presParOf" srcId="{1E39462A-7EFF-9C43-A067-E4618C6732F7}" destId="{C80733E7-BB4A-C849-9FA0-1B251DC4EBDF}" srcOrd="1" destOrd="0" presId="urn:microsoft.com/office/officeart/2008/layout/LinedList"/>
    <dgm:cxn modelId="{BC611677-563C-7A4E-AE7C-322447F7F8A4}" type="presParOf" srcId="{D235C8E8-725D-6445-9C7B-31B179ACCD49}" destId="{B8D7479A-807F-BD4A-A5D6-CF7D94500726}" srcOrd="2" destOrd="0" presId="urn:microsoft.com/office/officeart/2008/layout/LinedList"/>
    <dgm:cxn modelId="{6C75425A-85A7-CF40-851A-A119F1C8AC2B}" type="presParOf" srcId="{D235C8E8-725D-6445-9C7B-31B179ACCD49}" destId="{EB71C679-4F70-8046-9706-CEFB91AE201A}" srcOrd="3" destOrd="0" presId="urn:microsoft.com/office/officeart/2008/layout/LinedList"/>
    <dgm:cxn modelId="{7DE06F9D-B46A-A546-BAA3-0D0D0737EEA2}" type="presParOf" srcId="{EB71C679-4F70-8046-9706-CEFB91AE201A}" destId="{941DC9E9-5D61-9D44-A4AB-3C75483BF288}" srcOrd="0" destOrd="0" presId="urn:microsoft.com/office/officeart/2008/layout/LinedList"/>
    <dgm:cxn modelId="{C365B33F-5E47-544C-B19C-FEFE3AAE546D}" type="presParOf" srcId="{EB71C679-4F70-8046-9706-CEFB91AE201A}" destId="{CD018C61-8DDA-0343-8BE5-76AC2C926CF4}" srcOrd="1" destOrd="0" presId="urn:microsoft.com/office/officeart/2008/layout/LinedList"/>
    <dgm:cxn modelId="{B7962BC0-1432-E543-8B61-58E74B43740B}" type="presParOf" srcId="{D235C8E8-725D-6445-9C7B-31B179ACCD49}" destId="{86EC960F-742F-3F45-8E27-1AF3F23FBCA1}" srcOrd="4" destOrd="0" presId="urn:microsoft.com/office/officeart/2008/layout/LinedList"/>
    <dgm:cxn modelId="{6B67658C-EEF9-7646-8105-24BFFF019B41}" type="presParOf" srcId="{D235C8E8-725D-6445-9C7B-31B179ACCD49}" destId="{A83BAB65-07DD-B047-8432-394AC73CB05C}" srcOrd="5" destOrd="0" presId="urn:microsoft.com/office/officeart/2008/layout/LinedList"/>
    <dgm:cxn modelId="{BF4F58BB-8B53-0F43-B17D-823457334845}" type="presParOf" srcId="{A83BAB65-07DD-B047-8432-394AC73CB05C}" destId="{FBBD51F7-3246-EE45-BA69-D011E4A42082}" srcOrd="0" destOrd="0" presId="urn:microsoft.com/office/officeart/2008/layout/LinedList"/>
    <dgm:cxn modelId="{2BD4CFC7-FD11-8846-9740-862809273BB1}" type="presParOf" srcId="{A83BAB65-07DD-B047-8432-394AC73CB05C}" destId="{105BBACB-4734-4041-925B-379805F4CE8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CB65E3-FD7C-9C44-B6FF-4F01C681A57A}" type="doc">
      <dgm:prSet loTypeId="urn:microsoft.com/office/officeart/2008/layout/LinedList" loCatId="list" qsTypeId="urn:microsoft.com/office/officeart/2005/8/quickstyle/simple1#28" qsCatId="simple" csTypeId="urn:microsoft.com/office/officeart/2005/8/colors/accent0_3#4" csCatId="mainScheme" phldr="1"/>
      <dgm:spPr/>
      <dgm:t>
        <a:bodyPr/>
        <a:lstStyle/>
        <a:p>
          <a:endParaRPr lang="zh-CN" altLang="en-US"/>
        </a:p>
      </dgm:t>
    </dgm:pt>
    <dgm:pt modelId="{4F6DB712-380D-8E4F-BF21-0ED57F1CBC4D}">
      <dgm:prSet phldrT="[文本]"/>
      <dgm:spPr/>
      <dgm:t>
        <a:bodyPr/>
        <a:lstStyle/>
        <a:p>
          <a:r>
            <a:rPr lang="zh-CN" altLang="en-US" dirty="0"/>
            <a:t>例题</a:t>
          </a:r>
          <a:r>
            <a:rPr lang="en-US" altLang="zh-CN" dirty="0"/>
            <a:t>4:</a:t>
          </a:r>
          <a:r>
            <a:rPr lang="zh-CN" altLang="en-US" dirty="0"/>
            <a:t>某宗土地</a:t>
          </a:r>
          <a:r>
            <a:rPr lang="en-US" altLang="zh-CN" dirty="0"/>
            <a:t>3000</a:t>
          </a:r>
          <a:r>
            <a:rPr lang="zh-CN" altLang="en-US" dirty="0"/>
            <a:t>平方米，土地单价</a:t>
          </a:r>
          <a:r>
            <a:rPr lang="en-US" altLang="zh-CN" dirty="0"/>
            <a:t>2500</a:t>
          </a:r>
          <a:r>
            <a:rPr lang="zh-CN" altLang="en-US" dirty="0"/>
            <a:t>元</a:t>
          </a:r>
          <a:r>
            <a:rPr lang="en-US" altLang="zh-CN" dirty="0"/>
            <a:t>/</a:t>
          </a:r>
          <a:r>
            <a:rPr lang="zh-CN" altLang="en-US" dirty="0"/>
            <a:t>平方米；该土地使用权人拟收购相邻一宗土地，该相邻土地</a:t>
          </a:r>
          <a:r>
            <a:rPr lang="en-US" altLang="zh-CN" dirty="0"/>
            <a:t>2000</a:t>
          </a:r>
          <a:r>
            <a:rPr lang="zh-CN" altLang="en-US" dirty="0"/>
            <a:t>平方米，土地单价</a:t>
          </a:r>
          <a:r>
            <a:rPr lang="en-US" altLang="zh-CN" dirty="0"/>
            <a:t>2400</a:t>
          </a:r>
          <a:r>
            <a:rPr lang="zh-CN" altLang="en-US" dirty="0"/>
            <a:t>元</a:t>
          </a:r>
          <a:r>
            <a:rPr lang="en-US" altLang="zh-CN" dirty="0"/>
            <a:t>/</a:t>
          </a:r>
          <a:r>
            <a:rPr lang="zh-CN" altLang="en-US" dirty="0"/>
            <a:t>平方米。收购后，合并土地单价</a:t>
          </a:r>
          <a:r>
            <a:rPr lang="en-US" altLang="zh-CN" dirty="0"/>
            <a:t>2550</a:t>
          </a:r>
          <a:r>
            <a:rPr lang="zh-CN" altLang="en-US" dirty="0"/>
            <a:t>元</a:t>
          </a:r>
          <a:r>
            <a:rPr lang="en-US" altLang="zh-CN" dirty="0"/>
            <a:t>/</a:t>
          </a:r>
          <a:r>
            <a:rPr lang="zh-CN" altLang="en-US" dirty="0"/>
            <a:t>平方米。求该土地使用权人拟收购后转让的土地价格。</a:t>
          </a:r>
        </a:p>
      </dgm:t>
    </dgm:pt>
    <dgm:pt modelId="{369C8E1A-0C0A-C84D-89A4-C9470FE2BFE8}" type="parTrans" cxnId="{93F80802-BFD6-6F44-A527-59037B6CD7D6}">
      <dgm:prSet/>
      <dgm:spPr/>
      <dgm:t>
        <a:bodyPr/>
        <a:lstStyle/>
        <a:p>
          <a:endParaRPr lang="zh-CN" altLang="en-US"/>
        </a:p>
      </dgm:t>
    </dgm:pt>
    <dgm:pt modelId="{BBD61502-91C6-A74D-A801-E5F9B491BDB5}" type="sibTrans" cxnId="{93F80802-BFD6-6F44-A527-59037B6CD7D6}">
      <dgm:prSet/>
      <dgm:spPr/>
      <dgm:t>
        <a:bodyPr/>
        <a:lstStyle/>
        <a:p>
          <a:endParaRPr lang="zh-CN" altLang="en-US"/>
        </a:p>
      </dgm:t>
    </dgm:pt>
    <dgm:pt modelId="{B6ED34BB-F146-BE49-974A-30C85B59CA8C}">
      <dgm:prSet phldrT="[文本]"/>
      <dgm:spPr/>
      <dgm:t>
        <a:bodyPr/>
        <a:lstStyle/>
        <a:p>
          <a:r>
            <a:rPr lang="zh-CN" altLang="en-US" dirty="0"/>
            <a:t>土地使用权人合并后转让土地价值</a:t>
          </a:r>
          <a:r>
            <a:rPr lang="en-US" altLang="zh-CN" dirty="0"/>
            <a:t>=2560</a:t>
          </a:r>
          <a:r>
            <a:rPr lang="zh-CN" altLang="en-US" dirty="0"/>
            <a:t>*（</a:t>
          </a:r>
          <a:r>
            <a:rPr lang="en-US" altLang="zh-CN" dirty="0"/>
            <a:t>3000+2000</a:t>
          </a:r>
          <a:r>
            <a:rPr lang="zh-CN" altLang="en-US" dirty="0"/>
            <a:t>）</a:t>
          </a:r>
          <a:r>
            <a:rPr lang="en-US" altLang="zh-CN" dirty="0"/>
            <a:t>/10000=1325</a:t>
          </a:r>
          <a:r>
            <a:rPr lang="zh-CN" altLang="en-US" dirty="0"/>
            <a:t>万元</a:t>
          </a:r>
        </a:p>
      </dgm:t>
    </dgm:pt>
    <dgm:pt modelId="{2F0269D1-1C7E-D241-A26F-7A03D8C0ACFC}" type="parTrans" cxnId="{8C9914F7-33BF-8941-9518-F4C22142DCD1}">
      <dgm:prSet/>
      <dgm:spPr/>
      <dgm:t>
        <a:bodyPr/>
        <a:lstStyle/>
        <a:p>
          <a:endParaRPr lang="zh-CN" altLang="en-US"/>
        </a:p>
      </dgm:t>
    </dgm:pt>
    <dgm:pt modelId="{F220F674-85B7-9241-B839-2C81D736314E}" type="sibTrans" cxnId="{8C9914F7-33BF-8941-9518-F4C22142DCD1}">
      <dgm:prSet/>
      <dgm:spPr/>
      <dgm:t>
        <a:bodyPr/>
        <a:lstStyle/>
        <a:p>
          <a:endParaRPr lang="zh-CN" altLang="en-US"/>
        </a:p>
      </dgm:t>
    </dgm:pt>
    <dgm:pt modelId="{38362580-049C-374E-835D-2302D6BE5682}">
      <dgm:prSet phldrT="[文本]"/>
      <dgm:spPr/>
      <dgm:t>
        <a:bodyPr/>
        <a:lstStyle/>
        <a:p>
          <a:endParaRPr lang="zh-CN" altLang="en-US" dirty="0"/>
        </a:p>
      </dgm:t>
    </dgm:pt>
    <dgm:pt modelId="{D9706280-2E8E-DA49-9621-C3D55BB3BC20}" type="parTrans" cxnId="{FF66AB99-FEDF-864C-98EA-B18F9D8459CC}">
      <dgm:prSet/>
      <dgm:spPr/>
      <dgm:t>
        <a:bodyPr/>
        <a:lstStyle/>
        <a:p>
          <a:endParaRPr lang="zh-CN" altLang="en-US"/>
        </a:p>
      </dgm:t>
    </dgm:pt>
    <dgm:pt modelId="{BE50D4BF-FDB6-AC49-A439-47B36CAB492B}" type="sibTrans" cxnId="{FF66AB99-FEDF-864C-98EA-B18F9D8459CC}">
      <dgm:prSet/>
      <dgm:spPr/>
      <dgm:t>
        <a:bodyPr/>
        <a:lstStyle/>
        <a:p>
          <a:endParaRPr lang="zh-CN" altLang="en-US"/>
        </a:p>
      </dgm:t>
    </dgm:pt>
    <dgm:pt modelId="{C64DA68C-A865-3446-90E0-F3CDBBABEFFB}">
      <dgm:prSet/>
      <dgm:spPr/>
      <dgm:t>
        <a:bodyPr/>
        <a:lstStyle/>
        <a:p>
          <a:endParaRPr lang="zh-CN" altLang="en-US" dirty="0"/>
        </a:p>
      </dgm:t>
    </dgm:pt>
    <dgm:pt modelId="{B8448F26-4FBC-6E45-823B-C3D0313F8EFC}" type="parTrans" cxnId="{E2A2212A-036D-6A48-8C1B-D4D6BD39D0C5}">
      <dgm:prSet/>
      <dgm:spPr/>
      <dgm:t>
        <a:bodyPr/>
        <a:lstStyle/>
        <a:p>
          <a:endParaRPr lang="zh-CN" altLang="en-US"/>
        </a:p>
      </dgm:t>
    </dgm:pt>
    <dgm:pt modelId="{60D9231F-59C7-DC46-92A2-D2B51D08CECF}" type="sibTrans" cxnId="{E2A2212A-036D-6A48-8C1B-D4D6BD39D0C5}">
      <dgm:prSet/>
      <dgm:spPr/>
      <dgm:t>
        <a:bodyPr/>
        <a:lstStyle/>
        <a:p>
          <a:endParaRPr lang="zh-CN" altLang="en-US"/>
        </a:p>
      </dgm:t>
    </dgm:pt>
    <dgm:pt modelId="{BC840BEF-F2E4-D14D-AB88-EF0775274158}" type="pres">
      <dgm:prSet presAssocID="{BECB65E3-FD7C-9C44-B6FF-4F01C681A57A}" presName="vert0" presStyleCnt="0">
        <dgm:presLayoutVars>
          <dgm:dir/>
          <dgm:animOne val="branch"/>
          <dgm:animLvl val="lvl"/>
        </dgm:presLayoutVars>
      </dgm:prSet>
      <dgm:spPr/>
    </dgm:pt>
    <dgm:pt modelId="{62C70FB6-8F37-5E4B-A01E-F9A6A54591F3}" type="pres">
      <dgm:prSet presAssocID="{4F6DB712-380D-8E4F-BF21-0ED57F1CBC4D}" presName="thickLine" presStyleLbl="alignNode1" presStyleIdx="0" presStyleCnt="4"/>
      <dgm:spPr/>
    </dgm:pt>
    <dgm:pt modelId="{388512DB-3FFA-EC49-88FC-DFDAB1D5CE2F}" type="pres">
      <dgm:prSet presAssocID="{4F6DB712-380D-8E4F-BF21-0ED57F1CBC4D}" presName="horz1" presStyleCnt="0"/>
      <dgm:spPr/>
    </dgm:pt>
    <dgm:pt modelId="{3A38D21B-B2A7-2243-B9AE-14B4DBD5A57E}" type="pres">
      <dgm:prSet presAssocID="{4F6DB712-380D-8E4F-BF21-0ED57F1CBC4D}" presName="tx1" presStyleLbl="revTx" presStyleIdx="0" presStyleCnt="4"/>
      <dgm:spPr/>
    </dgm:pt>
    <dgm:pt modelId="{09B4F49F-A958-CB4C-B142-1666C6257DC9}" type="pres">
      <dgm:prSet presAssocID="{4F6DB712-380D-8E4F-BF21-0ED57F1CBC4D}" presName="vert1" presStyleCnt="0"/>
      <dgm:spPr/>
    </dgm:pt>
    <dgm:pt modelId="{0E031EEF-C7AF-9B47-AB54-4FF63989FD7A}" type="pres">
      <dgm:prSet presAssocID="{B6ED34BB-F146-BE49-974A-30C85B59CA8C}" presName="thickLine" presStyleLbl="alignNode1" presStyleIdx="1" presStyleCnt="4"/>
      <dgm:spPr/>
    </dgm:pt>
    <dgm:pt modelId="{89F7A89C-8AE7-E04E-808D-A8D6399624B9}" type="pres">
      <dgm:prSet presAssocID="{B6ED34BB-F146-BE49-974A-30C85B59CA8C}" presName="horz1" presStyleCnt="0"/>
      <dgm:spPr/>
    </dgm:pt>
    <dgm:pt modelId="{D222D6F3-712C-F145-AC7E-0CF3593326C2}" type="pres">
      <dgm:prSet presAssocID="{B6ED34BB-F146-BE49-974A-30C85B59CA8C}" presName="tx1" presStyleLbl="revTx" presStyleIdx="1" presStyleCnt="4" custScaleY="33427"/>
      <dgm:spPr/>
    </dgm:pt>
    <dgm:pt modelId="{10081D75-D3A3-304F-A633-F3A022A3BFFE}" type="pres">
      <dgm:prSet presAssocID="{B6ED34BB-F146-BE49-974A-30C85B59CA8C}" presName="vert1" presStyleCnt="0"/>
      <dgm:spPr/>
    </dgm:pt>
    <dgm:pt modelId="{FE7A6A27-6651-B840-A6F0-ED4BD5AF70F0}" type="pres">
      <dgm:prSet presAssocID="{38362580-049C-374E-835D-2302D6BE5682}" presName="thickLine" presStyleLbl="alignNode1" presStyleIdx="2" presStyleCnt="4"/>
      <dgm:spPr/>
    </dgm:pt>
    <dgm:pt modelId="{C10CD443-7041-DD41-B57D-58022F0C2AE1}" type="pres">
      <dgm:prSet presAssocID="{38362580-049C-374E-835D-2302D6BE5682}" presName="horz1" presStyleCnt="0"/>
      <dgm:spPr/>
    </dgm:pt>
    <dgm:pt modelId="{93D036B9-BE12-A64D-B6C0-614AD108C733}" type="pres">
      <dgm:prSet presAssocID="{38362580-049C-374E-835D-2302D6BE5682}" presName="tx1" presStyleLbl="revTx" presStyleIdx="2" presStyleCnt="4" custScaleY="35097"/>
      <dgm:spPr/>
    </dgm:pt>
    <dgm:pt modelId="{72B7142B-EA59-0B40-A122-4DF9AEFBF25E}" type="pres">
      <dgm:prSet presAssocID="{38362580-049C-374E-835D-2302D6BE5682}" presName="vert1" presStyleCnt="0"/>
      <dgm:spPr/>
    </dgm:pt>
    <dgm:pt modelId="{E0E2CE13-F44D-EC43-BF2A-1E392BDD1F1A}" type="pres">
      <dgm:prSet presAssocID="{C64DA68C-A865-3446-90E0-F3CDBBABEFFB}" presName="thickLine" presStyleLbl="alignNode1" presStyleIdx="3" presStyleCnt="4"/>
      <dgm:spPr/>
    </dgm:pt>
    <dgm:pt modelId="{EB65AF53-7CA0-634D-89D2-96E8D7CDCC2E}" type="pres">
      <dgm:prSet presAssocID="{C64DA68C-A865-3446-90E0-F3CDBBABEFFB}" presName="horz1" presStyleCnt="0"/>
      <dgm:spPr/>
    </dgm:pt>
    <dgm:pt modelId="{D1B9777F-5CFA-5546-9F4A-911C941A50F0}" type="pres">
      <dgm:prSet presAssocID="{C64DA68C-A865-3446-90E0-F3CDBBABEFFB}" presName="tx1" presStyleLbl="revTx" presStyleIdx="3" presStyleCnt="4"/>
      <dgm:spPr/>
    </dgm:pt>
    <dgm:pt modelId="{8700721F-3491-E845-B084-AE28AD6E25E3}" type="pres">
      <dgm:prSet presAssocID="{C64DA68C-A865-3446-90E0-F3CDBBABEFFB}" presName="vert1" presStyleCnt="0"/>
      <dgm:spPr/>
    </dgm:pt>
  </dgm:ptLst>
  <dgm:cxnLst>
    <dgm:cxn modelId="{93F80802-BFD6-6F44-A527-59037B6CD7D6}" srcId="{BECB65E3-FD7C-9C44-B6FF-4F01C681A57A}" destId="{4F6DB712-380D-8E4F-BF21-0ED57F1CBC4D}" srcOrd="0" destOrd="0" parTransId="{369C8E1A-0C0A-C84D-89A4-C9470FE2BFE8}" sibTransId="{BBD61502-91C6-A74D-A801-E5F9B491BDB5}"/>
    <dgm:cxn modelId="{E2A2212A-036D-6A48-8C1B-D4D6BD39D0C5}" srcId="{BECB65E3-FD7C-9C44-B6FF-4F01C681A57A}" destId="{C64DA68C-A865-3446-90E0-F3CDBBABEFFB}" srcOrd="3" destOrd="0" parTransId="{B8448F26-4FBC-6E45-823B-C3D0313F8EFC}" sibTransId="{60D9231F-59C7-DC46-92A2-D2B51D08CECF}"/>
    <dgm:cxn modelId="{1ABB1A2E-B120-EA48-966E-350FC2A72EA5}" type="presOf" srcId="{C64DA68C-A865-3446-90E0-F3CDBBABEFFB}" destId="{D1B9777F-5CFA-5546-9F4A-911C941A50F0}" srcOrd="0" destOrd="0" presId="urn:microsoft.com/office/officeart/2008/layout/LinedList"/>
    <dgm:cxn modelId="{85D25462-C655-8042-BFC1-A709F3D797B6}" type="presOf" srcId="{BECB65E3-FD7C-9C44-B6FF-4F01C681A57A}" destId="{BC840BEF-F2E4-D14D-AB88-EF0775274158}" srcOrd="0" destOrd="0" presId="urn:microsoft.com/office/officeart/2008/layout/LinedList"/>
    <dgm:cxn modelId="{FF66AB99-FEDF-864C-98EA-B18F9D8459CC}" srcId="{BECB65E3-FD7C-9C44-B6FF-4F01C681A57A}" destId="{38362580-049C-374E-835D-2302D6BE5682}" srcOrd="2" destOrd="0" parTransId="{D9706280-2E8E-DA49-9621-C3D55BB3BC20}" sibTransId="{BE50D4BF-FDB6-AC49-A439-47B36CAB492B}"/>
    <dgm:cxn modelId="{DBB065DD-AD10-D94E-8576-1F189A4AC4E3}" type="presOf" srcId="{B6ED34BB-F146-BE49-974A-30C85B59CA8C}" destId="{D222D6F3-712C-F145-AC7E-0CF3593326C2}" srcOrd="0" destOrd="0" presId="urn:microsoft.com/office/officeart/2008/layout/LinedList"/>
    <dgm:cxn modelId="{DD9946EE-B771-3848-9E54-1AEE6CB81BD3}" type="presOf" srcId="{38362580-049C-374E-835D-2302D6BE5682}" destId="{93D036B9-BE12-A64D-B6C0-614AD108C733}" srcOrd="0" destOrd="0" presId="urn:microsoft.com/office/officeart/2008/layout/LinedList"/>
    <dgm:cxn modelId="{8C9914F7-33BF-8941-9518-F4C22142DCD1}" srcId="{BECB65E3-FD7C-9C44-B6FF-4F01C681A57A}" destId="{B6ED34BB-F146-BE49-974A-30C85B59CA8C}" srcOrd="1" destOrd="0" parTransId="{2F0269D1-1C7E-D241-A26F-7A03D8C0ACFC}" sibTransId="{F220F674-85B7-9241-B839-2C81D736314E}"/>
    <dgm:cxn modelId="{334EDBF9-0443-6548-ABAE-5C43F7344879}" type="presOf" srcId="{4F6DB712-380D-8E4F-BF21-0ED57F1CBC4D}" destId="{3A38D21B-B2A7-2243-B9AE-14B4DBD5A57E}" srcOrd="0" destOrd="0" presId="urn:microsoft.com/office/officeart/2008/layout/LinedList"/>
    <dgm:cxn modelId="{E49AC92A-DD9F-514E-AA2E-9EFD883E610F}" type="presParOf" srcId="{BC840BEF-F2E4-D14D-AB88-EF0775274158}" destId="{62C70FB6-8F37-5E4B-A01E-F9A6A54591F3}" srcOrd="0" destOrd="0" presId="urn:microsoft.com/office/officeart/2008/layout/LinedList"/>
    <dgm:cxn modelId="{260F0A6E-6A82-DE4D-BE63-0B6E5F591D52}" type="presParOf" srcId="{BC840BEF-F2E4-D14D-AB88-EF0775274158}" destId="{388512DB-3FFA-EC49-88FC-DFDAB1D5CE2F}" srcOrd="1" destOrd="0" presId="urn:microsoft.com/office/officeart/2008/layout/LinedList"/>
    <dgm:cxn modelId="{D4CDFADA-FDD0-C54C-9869-AE39CD3E3F26}" type="presParOf" srcId="{388512DB-3FFA-EC49-88FC-DFDAB1D5CE2F}" destId="{3A38D21B-B2A7-2243-B9AE-14B4DBD5A57E}" srcOrd="0" destOrd="0" presId="urn:microsoft.com/office/officeart/2008/layout/LinedList"/>
    <dgm:cxn modelId="{970CADD2-3097-2F40-B542-9484CE7BDEBE}" type="presParOf" srcId="{388512DB-3FFA-EC49-88FC-DFDAB1D5CE2F}" destId="{09B4F49F-A958-CB4C-B142-1666C6257DC9}" srcOrd="1" destOrd="0" presId="urn:microsoft.com/office/officeart/2008/layout/LinedList"/>
    <dgm:cxn modelId="{E2FEAD41-368D-4040-989D-E1752B5B93EA}" type="presParOf" srcId="{BC840BEF-F2E4-D14D-AB88-EF0775274158}" destId="{0E031EEF-C7AF-9B47-AB54-4FF63989FD7A}" srcOrd="2" destOrd="0" presId="urn:microsoft.com/office/officeart/2008/layout/LinedList"/>
    <dgm:cxn modelId="{FDD8BB20-530C-914C-A7A0-6C464FC1B483}" type="presParOf" srcId="{BC840BEF-F2E4-D14D-AB88-EF0775274158}" destId="{89F7A89C-8AE7-E04E-808D-A8D6399624B9}" srcOrd="3" destOrd="0" presId="urn:microsoft.com/office/officeart/2008/layout/LinedList"/>
    <dgm:cxn modelId="{A6FF4FC9-DB81-F141-BC6F-6980A741FDC5}" type="presParOf" srcId="{89F7A89C-8AE7-E04E-808D-A8D6399624B9}" destId="{D222D6F3-712C-F145-AC7E-0CF3593326C2}" srcOrd="0" destOrd="0" presId="urn:microsoft.com/office/officeart/2008/layout/LinedList"/>
    <dgm:cxn modelId="{A231B5C1-6D06-AC4D-9CC8-69B96D1664B1}" type="presParOf" srcId="{89F7A89C-8AE7-E04E-808D-A8D6399624B9}" destId="{10081D75-D3A3-304F-A633-F3A022A3BFFE}" srcOrd="1" destOrd="0" presId="urn:microsoft.com/office/officeart/2008/layout/LinedList"/>
    <dgm:cxn modelId="{219D85B7-DDFE-834F-B234-E7024081A042}" type="presParOf" srcId="{BC840BEF-F2E4-D14D-AB88-EF0775274158}" destId="{FE7A6A27-6651-B840-A6F0-ED4BD5AF70F0}" srcOrd="4" destOrd="0" presId="urn:microsoft.com/office/officeart/2008/layout/LinedList"/>
    <dgm:cxn modelId="{5F05032D-DF81-C843-ACCC-830C25E435FC}" type="presParOf" srcId="{BC840BEF-F2E4-D14D-AB88-EF0775274158}" destId="{C10CD443-7041-DD41-B57D-58022F0C2AE1}" srcOrd="5" destOrd="0" presId="urn:microsoft.com/office/officeart/2008/layout/LinedList"/>
    <dgm:cxn modelId="{67149CC0-002C-704C-9071-F226A7BA9C03}" type="presParOf" srcId="{C10CD443-7041-DD41-B57D-58022F0C2AE1}" destId="{93D036B9-BE12-A64D-B6C0-614AD108C733}" srcOrd="0" destOrd="0" presId="urn:microsoft.com/office/officeart/2008/layout/LinedList"/>
    <dgm:cxn modelId="{1A7AFD14-F215-A94C-8024-63A1E5739CD3}" type="presParOf" srcId="{C10CD443-7041-DD41-B57D-58022F0C2AE1}" destId="{72B7142B-EA59-0B40-A122-4DF9AEFBF25E}" srcOrd="1" destOrd="0" presId="urn:microsoft.com/office/officeart/2008/layout/LinedList"/>
    <dgm:cxn modelId="{80B1EB28-D167-B948-9339-E88CF90B2A51}" type="presParOf" srcId="{BC840BEF-F2E4-D14D-AB88-EF0775274158}" destId="{E0E2CE13-F44D-EC43-BF2A-1E392BDD1F1A}" srcOrd="6" destOrd="0" presId="urn:microsoft.com/office/officeart/2008/layout/LinedList"/>
    <dgm:cxn modelId="{F1308DA8-9D99-3F41-B412-039C26C733AF}" type="presParOf" srcId="{BC840BEF-F2E4-D14D-AB88-EF0775274158}" destId="{EB65AF53-7CA0-634D-89D2-96E8D7CDCC2E}" srcOrd="7" destOrd="0" presId="urn:microsoft.com/office/officeart/2008/layout/LinedList"/>
    <dgm:cxn modelId="{1144D6FA-DBD0-3149-86CC-7C1D06D96E79}" type="presParOf" srcId="{EB65AF53-7CA0-634D-89D2-96E8D7CDCC2E}" destId="{D1B9777F-5CFA-5546-9F4A-911C941A50F0}" srcOrd="0" destOrd="0" presId="urn:microsoft.com/office/officeart/2008/layout/LinedList"/>
    <dgm:cxn modelId="{D3E9C19B-4998-8645-95A4-05B08D627F74}" type="presParOf" srcId="{EB65AF53-7CA0-634D-89D2-96E8D7CDCC2E}" destId="{8700721F-3491-E845-B084-AE28AD6E25E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70B3FFA-9BBF-1147-8BA6-CAA70B8790B8}"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zh-CN" altLang="en-US"/>
        </a:p>
      </dgm:t>
    </dgm:pt>
    <dgm:pt modelId="{DE320317-58BC-4C42-8A4B-44B8B68432C8}">
      <dgm:prSet phldrT="[文本]"/>
      <dgm:spPr/>
      <dgm:t>
        <a:bodyPr/>
        <a:lstStyle/>
        <a:p>
          <a:r>
            <a:rPr lang="zh-CN" altLang="en-US" dirty="0"/>
            <a:t>前面三分之一里面三分之二法则</a:t>
          </a:r>
        </a:p>
      </dgm:t>
    </dgm:pt>
    <dgm:pt modelId="{633CED0C-19C0-B14E-8892-1D1BA7801B36}" type="parTrans" cxnId="{9C8479A5-41F2-544F-B3CE-A6FAFE8658CF}">
      <dgm:prSet/>
      <dgm:spPr/>
      <dgm:t>
        <a:bodyPr/>
        <a:lstStyle/>
        <a:p>
          <a:endParaRPr lang="zh-CN" altLang="en-US"/>
        </a:p>
      </dgm:t>
    </dgm:pt>
    <dgm:pt modelId="{3ED98CC0-4294-144F-9C4A-EDB66ED7F668}" type="sibTrans" cxnId="{9C8479A5-41F2-544F-B3CE-A6FAFE8658CF}">
      <dgm:prSet/>
      <dgm:spPr/>
      <dgm:t>
        <a:bodyPr/>
        <a:lstStyle/>
        <a:p>
          <a:endParaRPr lang="zh-CN" altLang="en-US"/>
        </a:p>
      </dgm:t>
    </dgm:pt>
    <dgm:pt modelId="{D1D48EF9-EE2F-4C4B-A88B-AA898601D194}">
      <dgm:prSet phldrT="[文本]"/>
      <dgm:spPr/>
      <dgm:t>
        <a:bodyPr/>
        <a:lstStyle/>
        <a:p>
          <a:r>
            <a:rPr lang="zh-CN" altLang="en-US" dirty="0"/>
            <a:t>苏慕斯法则：</a:t>
          </a:r>
          <a:r>
            <a:rPr lang="en-US" altLang="zh-CN" dirty="0"/>
            <a:t>72.5%+27.5%</a:t>
          </a:r>
          <a:endParaRPr lang="zh-CN" altLang="en-US" dirty="0"/>
        </a:p>
      </dgm:t>
    </dgm:pt>
    <dgm:pt modelId="{4B44C2D1-46CC-1640-9C96-07DFD626D5D1}" type="parTrans" cxnId="{4F1FD510-7570-4C44-B3A8-8621FD0C7E04}">
      <dgm:prSet/>
      <dgm:spPr/>
      <dgm:t>
        <a:bodyPr/>
        <a:lstStyle/>
        <a:p>
          <a:endParaRPr lang="zh-CN" altLang="en-US"/>
        </a:p>
      </dgm:t>
    </dgm:pt>
    <dgm:pt modelId="{22944DB5-C308-7C46-B215-65F3E35A2A30}" type="sibTrans" cxnId="{4F1FD510-7570-4C44-B3A8-8621FD0C7E04}">
      <dgm:prSet/>
      <dgm:spPr/>
      <dgm:t>
        <a:bodyPr/>
        <a:lstStyle/>
        <a:p>
          <a:endParaRPr lang="zh-CN" altLang="en-US"/>
        </a:p>
      </dgm:t>
    </dgm:pt>
    <dgm:pt modelId="{8973B2BA-2BD6-574C-8645-0B577162C30E}">
      <dgm:prSet phldrT="[文本]"/>
      <dgm:spPr/>
      <dgm:t>
        <a:bodyPr/>
        <a:lstStyle/>
        <a:p>
          <a:r>
            <a:rPr lang="zh-CN" altLang="en-US" dirty="0"/>
            <a:t>霍夫曼法则：前</a:t>
          </a:r>
          <a:r>
            <a:rPr lang="en-US" altLang="zh-CN" dirty="0"/>
            <a:t>25</a:t>
          </a:r>
          <a:r>
            <a:rPr lang="zh-CN" altLang="en-US" dirty="0"/>
            <a:t>英尺、</a:t>
          </a:r>
          <a:r>
            <a:rPr lang="en-US" altLang="zh-CN" dirty="0"/>
            <a:t>50</a:t>
          </a:r>
          <a:r>
            <a:rPr lang="zh-CN" altLang="en-US" dirty="0"/>
            <a:t>英尺、</a:t>
          </a:r>
          <a:r>
            <a:rPr lang="en-US" altLang="zh-CN" dirty="0"/>
            <a:t>75</a:t>
          </a:r>
          <a:r>
            <a:rPr lang="zh-CN" altLang="en-US" dirty="0"/>
            <a:t>英尺、</a:t>
          </a:r>
          <a:r>
            <a:rPr lang="en-US" altLang="zh-CN" dirty="0"/>
            <a:t>100</a:t>
          </a:r>
          <a:r>
            <a:rPr lang="zh-CN" altLang="en-US" dirty="0"/>
            <a:t>英尺分别为</a:t>
          </a:r>
          <a:r>
            <a:rPr lang="en-US" altLang="zh-CN" dirty="0"/>
            <a:t>37.5%</a:t>
          </a:r>
          <a:r>
            <a:rPr lang="zh-CN" altLang="en-US" dirty="0"/>
            <a:t>、</a:t>
          </a:r>
          <a:r>
            <a:rPr lang="en-US" altLang="zh-CN" dirty="0"/>
            <a:t>67%</a:t>
          </a:r>
          <a:r>
            <a:rPr lang="zh-CN" altLang="en-US" dirty="0"/>
            <a:t>、</a:t>
          </a:r>
          <a:r>
            <a:rPr lang="en-US" altLang="zh-CN" dirty="0"/>
            <a:t>87.7%</a:t>
          </a:r>
          <a:r>
            <a:rPr lang="zh-CN" altLang="en-US" dirty="0"/>
            <a:t>、</a:t>
          </a:r>
          <a:r>
            <a:rPr lang="en-US" altLang="zh-CN" dirty="0"/>
            <a:t>100%</a:t>
          </a:r>
          <a:endParaRPr lang="zh-CN" altLang="en-US" dirty="0"/>
        </a:p>
      </dgm:t>
    </dgm:pt>
    <dgm:pt modelId="{3A9A3D41-3E7C-B045-8C7C-4E3847034246}" type="parTrans" cxnId="{9C3BBE47-4792-0343-81E3-3649F59D8C79}">
      <dgm:prSet/>
      <dgm:spPr/>
      <dgm:t>
        <a:bodyPr/>
        <a:lstStyle/>
        <a:p>
          <a:endParaRPr lang="zh-CN" altLang="en-US"/>
        </a:p>
      </dgm:t>
    </dgm:pt>
    <dgm:pt modelId="{F4F4AB91-CE2D-B840-9B7D-A53A9C58A4C8}" type="sibTrans" cxnId="{9C3BBE47-4792-0343-81E3-3649F59D8C79}">
      <dgm:prSet/>
      <dgm:spPr/>
      <dgm:t>
        <a:bodyPr/>
        <a:lstStyle/>
        <a:p>
          <a:endParaRPr lang="zh-CN" altLang="en-US"/>
        </a:p>
      </dgm:t>
    </dgm:pt>
    <dgm:pt modelId="{8F314DFC-2EF0-4C46-9295-6CDCC0FFCB72}">
      <dgm:prSet/>
      <dgm:spPr/>
      <dgm:t>
        <a:bodyPr/>
        <a:lstStyle/>
        <a:p>
          <a:r>
            <a:rPr lang="zh-CN" altLang="en-US" dirty="0"/>
            <a:t>哈柏法则：</a:t>
          </a:r>
          <a:r>
            <a:rPr lang="en-US" altLang="zh-CN" dirty="0"/>
            <a:t>10</a:t>
          </a:r>
          <a:r>
            <a:rPr lang="zh-CN" altLang="en-US" dirty="0"/>
            <a:t>根号下临街深度</a:t>
          </a:r>
          <a:r>
            <a:rPr lang="en-US" altLang="zh-CN" dirty="0"/>
            <a:t>%</a:t>
          </a:r>
        </a:p>
      </dgm:t>
    </dgm:pt>
    <dgm:pt modelId="{0804722A-6920-A04C-8644-8DE5B5991DA0}" type="parTrans" cxnId="{93CEE9EE-C659-9C4F-8F2B-F73978757E0E}">
      <dgm:prSet/>
      <dgm:spPr/>
      <dgm:t>
        <a:bodyPr/>
        <a:lstStyle/>
        <a:p>
          <a:endParaRPr lang="zh-CN" altLang="en-US"/>
        </a:p>
      </dgm:t>
    </dgm:pt>
    <dgm:pt modelId="{BAA1402F-B7D0-994D-A812-F34CA5E5AF72}" type="sibTrans" cxnId="{93CEE9EE-C659-9C4F-8F2B-F73978757E0E}">
      <dgm:prSet/>
      <dgm:spPr/>
      <dgm:t>
        <a:bodyPr/>
        <a:lstStyle/>
        <a:p>
          <a:endParaRPr lang="zh-CN" altLang="en-US"/>
        </a:p>
      </dgm:t>
    </dgm:pt>
    <dgm:pt modelId="{8D6DAB01-16F2-4343-B6A7-5D3F95811CBF}">
      <dgm:prSet/>
      <dgm:spPr/>
      <dgm:t>
        <a:bodyPr/>
        <a:lstStyle/>
        <a:p>
          <a:r>
            <a:rPr lang="zh-CN" altLang="en-US" dirty="0"/>
            <a:t>其余的看例题</a:t>
          </a:r>
          <a:r>
            <a:rPr lang="en-US" altLang="zh-CN" dirty="0"/>
            <a:t>11-5</a:t>
          </a:r>
          <a:r>
            <a:rPr lang="zh-CN" altLang="en-US" dirty="0"/>
            <a:t>、例题</a:t>
          </a:r>
          <a:r>
            <a:rPr lang="en-US" altLang="zh-CN" dirty="0"/>
            <a:t>11-6</a:t>
          </a:r>
          <a:r>
            <a:rPr lang="zh-CN" altLang="en-US" dirty="0"/>
            <a:t>、例题</a:t>
          </a:r>
          <a:r>
            <a:rPr lang="en-US" altLang="zh-CN" dirty="0"/>
            <a:t>11-7</a:t>
          </a:r>
          <a:endParaRPr lang="zh-CN" altLang="en-US" dirty="0"/>
        </a:p>
      </dgm:t>
    </dgm:pt>
    <dgm:pt modelId="{5895DE39-53F1-D74F-A401-177C4A419E97}" type="parTrans" cxnId="{3BB876F6-0719-E64A-B7DE-6DC23D249CC8}">
      <dgm:prSet/>
      <dgm:spPr/>
      <dgm:t>
        <a:bodyPr/>
        <a:lstStyle/>
        <a:p>
          <a:endParaRPr lang="zh-CN" altLang="en-US"/>
        </a:p>
      </dgm:t>
    </dgm:pt>
    <dgm:pt modelId="{8C30EA4E-4086-124C-81AA-B532EC009D86}" type="sibTrans" cxnId="{3BB876F6-0719-E64A-B7DE-6DC23D249CC8}">
      <dgm:prSet/>
      <dgm:spPr/>
      <dgm:t>
        <a:bodyPr/>
        <a:lstStyle/>
        <a:p>
          <a:endParaRPr lang="zh-CN" altLang="en-US"/>
        </a:p>
      </dgm:t>
    </dgm:pt>
    <dgm:pt modelId="{90BBE9C4-B742-EA45-988A-A21C157790AD}" type="pres">
      <dgm:prSet presAssocID="{270B3FFA-9BBF-1147-8BA6-CAA70B8790B8}" presName="vert0" presStyleCnt="0">
        <dgm:presLayoutVars>
          <dgm:dir/>
          <dgm:animOne val="branch"/>
          <dgm:animLvl val="lvl"/>
        </dgm:presLayoutVars>
      </dgm:prSet>
      <dgm:spPr/>
    </dgm:pt>
    <dgm:pt modelId="{CCFA79BA-266A-D542-A525-F411145005C3}" type="pres">
      <dgm:prSet presAssocID="{DE320317-58BC-4C42-8A4B-44B8B68432C8}" presName="thickLine" presStyleLbl="alignNode1" presStyleIdx="0" presStyleCnt="5"/>
      <dgm:spPr/>
    </dgm:pt>
    <dgm:pt modelId="{6CC6EC66-0FA9-5C46-A40B-D56AD69F0F1B}" type="pres">
      <dgm:prSet presAssocID="{DE320317-58BC-4C42-8A4B-44B8B68432C8}" presName="horz1" presStyleCnt="0"/>
      <dgm:spPr/>
    </dgm:pt>
    <dgm:pt modelId="{751E1658-C3E1-A946-9B7F-E463B8A3CA77}" type="pres">
      <dgm:prSet presAssocID="{DE320317-58BC-4C42-8A4B-44B8B68432C8}" presName="tx1" presStyleLbl="revTx" presStyleIdx="0" presStyleCnt="5"/>
      <dgm:spPr/>
    </dgm:pt>
    <dgm:pt modelId="{60675209-EB9C-2E4B-9E82-A8232C5B8146}" type="pres">
      <dgm:prSet presAssocID="{DE320317-58BC-4C42-8A4B-44B8B68432C8}" presName="vert1" presStyleCnt="0"/>
      <dgm:spPr/>
    </dgm:pt>
    <dgm:pt modelId="{A7501BDA-6FA1-054E-9A91-AA352EDD6747}" type="pres">
      <dgm:prSet presAssocID="{D1D48EF9-EE2F-4C4B-A88B-AA898601D194}" presName="thickLine" presStyleLbl="alignNode1" presStyleIdx="1" presStyleCnt="5"/>
      <dgm:spPr/>
    </dgm:pt>
    <dgm:pt modelId="{07621ADC-1102-5640-BBA9-4F57090D173E}" type="pres">
      <dgm:prSet presAssocID="{D1D48EF9-EE2F-4C4B-A88B-AA898601D194}" presName="horz1" presStyleCnt="0"/>
      <dgm:spPr/>
    </dgm:pt>
    <dgm:pt modelId="{3F6EF3EB-62E9-C541-B255-11D3F288FFC8}" type="pres">
      <dgm:prSet presAssocID="{D1D48EF9-EE2F-4C4B-A88B-AA898601D194}" presName="tx1" presStyleLbl="revTx" presStyleIdx="1" presStyleCnt="5"/>
      <dgm:spPr/>
    </dgm:pt>
    <dgm:pt modelId="{387CBCB2-A98B-DB44-8278-E2A9E42F09EE}" type="pres">
      <dgm:prSet presAssocID="{D1D48EF9-EE2F-4C4B-A88B-AA898601D194}" presName="vert1" presStyleCnt="0"/>
      <dgm:spPr/>
    </dgm:pt>
    <dgm:pt modelId="{F6874E2D-700A-0145-9755-89509E7966A0}" type="pres">
      <dgm:prSet presAssocID="{8973B2BA-2BD6-574C-8645-0B577162C30E}" presName="thickLine" presStyleLbl="alignNode1" presStyleIdx="2" presStyleCnt="5"/>
      <dgm:spPr/>
    </dgm:pt>
    <dgm:pt modelId="{17707C93-77DA-9E47-8D0A-07EF79E14897}" type="pres">
      <dgm:prSet presAssocID="{8973B2BA-2BD6-574C-8645-0B577162C30E}" presName="horz1" presStyleCnt="0"/>
      <dgm:spPr/>
    </dgm:pt>
    <dgm:pt modelId="{58C3111F-578B-7746-A4BA-0A366AE814CA}" type="pres">
      <dgm:prSet presAssocID="{8973B2BA-2BD6-574C-8645-0B577162C30E}" presName="tx1" presStyleLbl="revTx" presStyleIdx="2" presStyleCnt="5"/>
      <dgm:spPr/>
    </dgm:pt>
    <dgm:pt modelId="{B94FFDA7-DF12-994A-8D33-E1422CB00FA6}" type="pres">
      <dgm:prSet presAssocID="{8973B2BA-2BD6-574C-8645-0B577162C30E}" presName="vert1" presStyleCnt="0"/>
      <dgm:spPr/>
    </dgm:pt>
    <dgm:pt modelId="{4262FA81-4B93-7A41-878E-4082F53BE8D5}" type="pres">
      <dgm:prSet presAssocID="{8F314DFC-2EF0-4C46-9295-6CDCC0FFCB72}" presName="thickLine" presStyleLbl="alignNode1" presStyleIdx="3" presStyleCnt="5"/>
      <dgm:spPr/>
    </dgm:pt>
    <dgm:pt modelId="{9DD8B392-9B9B-E64F-B0E9-477D5E8BAE70}" type="pres">
      <dgm:prSet presAssocID="{8F314DFC-2EF0-4C46-9295-6CDCC0FFCB72}" presName="horz1" presStyleCnt="0"/>
      <dgm:spPr/>
    </dgm:pt>
    <dgm:pt modelId="{678142A8-8AE5-B244-BE7D-3A57795E92DC}" type="pres">
      <dgm:prSet presAssocID="{8F314DFC-2EF0-4C46-9295-6CDCC0FFCB72}" presName="tx1" presStyleLbl="revTx" presStyleIdx="3" presStyleCnt="5"/>
      <dgm:spPr/>
    </dgm:pt>
    <dgm:pt modelId="{E930E962-9AB3-164E-922E-7FC5746B349E}" type="pres">
      <dgm:prSet presAssocID="{8F314DFC-2EF0-4C46-9295-6CDCC0FFCB72}" presName="vert1" presStyleCnt="0"/>
      <dgm:spPr/>
    </dgm:pt>
    <dgm:pt modelId="{2BC65DE0-B9B7-EA44-923D-058A00110011}" type="pres">
      <dgm:prSet presAssocID="{8D6DAB01-16F2-4343-B6A7-5D3F95811CBF}" presName="thickLine" presStyleLbl="alignNode1" presStyleIdx="4" presStyleCnt="5"/>
      <dgm:spPr/>
    </dgm:pt>
    <dgm:pt modelId="{C5A87485-C64C-A644-97E9-DC61CCEE2FB5}" type="pres">
      <dgm:prSet presAssocID="{8D6DAB01-16F2-4343-B6A7-5D3F95811CBF}" presName="horz1" presStyleCnt="0"/>
      <dgm:spPr/>
    </dgm:pt>
    <dgm:pt modelId="{D784FD4D-6B84-F14B-9F4F-6CB8E1C54976}" type="pres">
      <dgm:prSet presAssocID="{8D6DAB01-16F2-4343-B6A7-5D3F95811CBF}" presName="tx1" presStyleLbl="revTx" presStyleIdx="4" presStyleCnt="5"/>
      <dgm:spPr/>
    </dgm:pt>
    <dgm:pt modelId="{69802219-853C-7D4D-AEEF-C86E90D9DED2}" type="pres">
      <dgm:prSet presAssocID="{8D6DAB01-16F2-4343-B6A7-5D3F95811CBF}" presName="vert1" presStyleCnt="0"/>
      <dgm:spPr/>
    </dgm:pt>
  </dgm:ptLst>
  <dgm:cxnLst>
    <dgm:cxn modelId="{4F1FD510-7570-4C44-B3A8-8621FD0C7E04}" srcId="{270B3FFA-9BBF-1147-8BA6-CAA70B8790B8}" destId="{D1D48EF9-EE2F-4C4B-A88B-AA898601D194}" srcOrd="1" destOrd="0" parTransId="{4B44C2D1-46CC-1640-9C96-07DFD626D5D1}" sibTransId="{22944DB5-C308-7C46-B215-65F3E35A2A30}"/>
    <dgm:cxn modelId="{723FFD21-DF2B-A141-B685-F2D0311FC56A}" type="presOf" srcId="{8973B2BA-2BD6-574C-8645-0B577162C30E}" destId="{58C3111F-578B-7746-A4BA-0A366AE814CA}" srcOrd="0" destOrd="0" presId="urn:microsoft.com/office/officeart/2008/layout/LinedList"/>
    <dgm:cxn modelId="{6823B743-C28F-434D-BB33-2996BE82691D}" type="presOf" srcId="{D1D48EF9-EE2F-4C4B-A88B-AA898601D194}" destId="{3F6EF3EB-62E9-C541-B255-11D3F288FFC8}" srcOrd="0" destOrd="0" presId="urn:microsoft.com/office/officeart/2008/layout/LinedList"/>
    <dgm:cxn modelId="{9C3BBE47-4792-0343-81E3-3649F59D8C79}" srcId="{270B3FFA-9BBF-1147-8BA6-CAA70B8790B8}" destId="{8973B2BA-2BD6-574C-8645-0B577162C30E}" srcOrd="2" destOrd="0" parTransId="{3A9A3D41-3E7C-B045-8C7C-4E3847034246}" sibTransId="{F4F4AB91-CE2D-B840-9B7D-A53A9C58A4C8}"/>
    <dgm:cxn modelId="{982AB04A-7ADE-954A-A894-DF470BFA0BB8}" type="presOf" srcId="{DE320317-58BC-4C42-8A4B-44B8B68432C8}" destId="{751E1658-C3E1-A946-9B7F-E463B8A3CA77}" srcOrd="0" destOrd="0" presId="urn:microsoft.com/office/officeart/2008/layout/LinedList"/>
    <dgm:cxn modelId="{C544D085-64CE-2840-BB42-FD0A33549263}" type="presOf" srcId="{8D6DAB01-16F2-4343-B6A7-5D3F95811CBF}" destId="{D784FD4D-6B84-F14B-9F4F-6CB8E1C54976}" srcOrd="0" destOrd="0" presId="urn:microsoft.com/office/officeart/2008/layout/LinedList"/>
    <dgm:cxn modelId="{9BDDD38C-0DDA-A146-8AF8-6AE6961F1AE4}" type="presOf" srcId="{270B3FFA-9BBF-1147-8BA6-CAA70B8790B8}" destId="{90BBE9C4-B742-EA45-988A-A21C157790AD}" srcOrd="0" destOrd="0" presId="urn:microsoft.com/office/officeart/2008/layout/LinedList"/>
    <dgm:cxn modelId="{9C8479A5-41F2-544F-B3CE-A6FAFE8658CF}" srcId="{270B3FFA-9BBF-1147-8BA6-CAA70B8790B8}" destId="{DE320317-58BC-4C42-8A4B-44B8B68432C8}" srcOrd="0" destOrd="0" parTransId="{633CED0C-19C0-B14E-8892-1D1BA7801B36}" sibTransId="{3ED98CC0-4294-144F-9C4A-EDB66ED7F668}"/>
    <dgm:cxn modelId="{AB1698D3-7267-784C-B222-CEE97507A762}" type="presOf" srcId="{8F314DFC-2EF0-4C46-9295-6CDCC0FFCB72}" destId="{678142A8-8AE5-B244-BE7D-3A57795E92DC}" srcOrd="0" destOrd="0" presId="urn:microsoft.com/office/officeart/2008/layout/LinedList"/>
    <dgm:cxn modelId="{93CEE9EE-C659-9C4F-8F2B-F73978757E0E}" srcId="{270B3FFA-9BBF-1147-8BA6-CAA70B8790B8}" destId="{8F314DFC-2EF0-4C46-9295-6CDCC0FFCB72}" srcOrd="3" destOrd="0" parTransId="{0804722A-6920-A04C-8644-8DE5B5991DA0}" sibTransId="{BAA1402F-B7D0-994D-A812-F34CA5E5AF72}"/>
    <dgm:cxn modelId="{3BB876F6-0719-E64A-B7DE-6DC23D249CC8}" srcId="{270B3FFA-9BBF-1147-8BA6-CAA70B8790B8}" destId="{8D6DAB01-16F2-4343-B6A7-5D3F95811CBF}" srcOrd="4" destOrd="0" parTransId="{5895DE39-53F1-D74F-A401-177C4A419E97}" sibTransId="{8C30EA4E-4086-124C-81AA-B532EC009D86}"/>
    <dgm:cxn modelId="{B05E51FD-F35C-3447-BD3D-D1D8AC717ABC}" type="presParOf" srcId="{90BBE9C4-B742-EA45-988A-A21C157790AD}" destId="{CCFA79BA-266A-D542-A525-F411145005C3}" srcOrd="0" destOrd="0" presId="urn:microsoft.com/office/officeart/2008/layout/LinedList"/>
    <dgm:cxn modelId="{B31F8BB1-61D1-E94C-96DD-5D280E9272D1}" type="presParOf" srcId="{90BBE9C4-B742-EA45-988A-A21C157790AD}" destId="{6CC6EC66-0FA9-5C46-A40B-D56AD69F0F1B}" srcOrd="1" destOrd="0" presId="urn:microsoft.com/office/officeart/2008/layout/LinedList"/>
    <dgm:cxn modelId="{9069F4D1-C236-0648-ADA5-48916457E4CF}" type="presParOf" srcId="{6CC6EC66-0FA9-5C46-A40B-D56AD69F0F1B}" destId="{751E1658-C3E1-A946-9B7F-E463B8A3CA77}" srcOrd="0" destOrd="0" presId="urn:microsoft.com/office/officeart/2008/layout/LinedList"/>
    <dgm:cxn modelId="{496A2069-42C0-D949-BE81-BEE332DACDF8}" type="presParOf" srcId="{6CC6EC66-0FA9-5C46-A40B-D56AD69F0F1B}" destId="{60675209-EB9C-2E4B-9E82-A8232C5B8146}" srcOrd="1" destOrd="0" presId="urn:microsoft.com/office/officeart/2008/layout/LinedList"/>
    <dgm:cxn modelId="{8BC73DA3-C715-6549-B5BC-2E16EB9C49D0}" type="presParOf" srcId="{90BBE9C4-B742-EA45-988A-A21C157790AD}" destId="{A7501BDA-6FA1-054E-9A91-AA352EDD6747}" srcOrd="2" destOrd="0" presId="urn:microsoft.com/office/officeart/2008/layout/LinedList"/>
    <dgm:cxn modelId="{6EBF420D-E669-6344-8936-DA60657672E2}" type="presParOf" srcId="{90BBE9C4-B742-EA45-988A-A21C157790AD}" destId="{07621ADC-1102-5640-BBA9-4F57090D173E}" srcOrd="3" destOrd="0" presId="urn:microsoft.com/office/officeart/2008/layout/LinedList"/>
    <dgm:cxn modelId="{6F9DEA62-613F-D84E-9256-90796FE421F8}" type="presParOf" srcId="{07621ADC-1102-5640-BBA9-4F57090D173E}" destId="{3F6EF3EB-62E9-C541-B255-11D3F288FFC8}" srcOrd="0" destOrd="0" presId="urn:microsoft.com/office/officeart/2008/layout/LinedList"/>
    <dgm:cxn modelId="{71064B0D-4668-7244-893F-FFF544E563D4}" type="presParOf" srcId="{07621ADC-1102-5640-BBA9-4F57090D173E}" destId="{387CBCB2-A98B-DB44-8278-E2A9E42F09EE}" srcOrd="1" destOrd="0" presId="urn:microsoft.com/office/officeart/2008/layout/LinedList"/>
    <dgm:cxn modelId="{CE9D6889-0AEE-E349-8022-B58CC8399C62}" type="presParOf" srcId="{90BBE9C4-B742-EA45-988A-A21C157790AD}" destId="{F6874E2D-700A-0145-9755-89509E7966A0}" srcOrd="4" destOrd="0" presId="urn:microsoft.com/office/officeart/2008/layout/LinedList"/>
    <dgm:cxn modelId="{C6743AF2-49F7-CC42-80DE-79B656143C9B}" type="presParOf" srcId="{90BBE9C4-B742-EA45-988A-A21C157790AD}" destId="{17707C93-77DA-9E47-8D0A-07EF79E14897}" srcOrd="5" destOrd="0" presId="urn:microsoft.com/office/officeart/2008/layout/LinedList"/>
    <dgm:cxn modelId="{1D2A6C60-46A9-D145-B3C0-A09DBB2E33AF}" type="presParOf" srcId="{17707C93-77DA-9E47-8D0A-07EF79E14897}" destId="{58C3111F-578B-7746-A4BA-0A366AE814CA}" srcOrd="0" destOrd="0" presId="urn:microsoft.com/office/officeart/2008/layout/LinedList"/>
    <dgm:cxn modelId="{582CB28F-D752-2348-976D-067214B5CCF5}" type="presParOf" srcId="{17707C93-77DA-9E47-8D0A-07EF79E14897}" destId="{B94FFDA7-DF12-994A-8D33-E1422CB00FA6}" srcOrd="1" destOrd="0" presId="urn:microsoft.com/office/officeart/2008/layout/LinedList"/>
    <dgm:cxn modelId="{A3A1CCE3-B113-074C-9B3E-3C8039657B9A}" type="presParOf" srcId="{90BBE9C4-B742-EA45-988A-A21C157790AD}" destId="{4262FA81-4B93-7A41-878E-4082F53BE8D5}" srcOrd="6" destOrd="0" presId="urn:microsoft.com/office/officeart/2008/layout/LinedList"/>
    <dgm:cxn modelId="{6231A170-29CF-B049-9187-2BF0A143D379}" type="presParOf" srcId="{90BBE9C4-B742-EA45-988A-A21C157790AD}" destId="{9DD8B392-9B9B-E64F-B0E9-477D5E8BAE70}" srcOrd="7" destOrd="0" presId="urn:microsoft.com/office/officeart/2008/layout/LinedList"/>
    <dgm:cxn modelId="{D808F607-FAA4-2F45-A391-B58ADE65005D}" type="presParOf" srcId="{9DD8B392-9B9B-E64F-B0E9-477D5E8BAE70}" destId="{678142A8-8AE5-B244-BE7D-3A57795E92DC}" srcOrd="0" destOrd="0" presId="urn:microsoft.com/office/officeart/2008/layout/LinedList"/>
    <dgm:cxn modelId="{A15C68A4-D99A-8741-B819-2AD561A6B083}" type="presParOf" srcId="{9DD8B392-9B9B-E64F-B0E9-477D5E8BAE70}" destId="{E930E962-9AB3-164E-922E-7FC5746B349E}" srcOrd="1" destOrd="0" presId="urn:microsoft.com/office/officeart/2008/layout/LinedList"/>
    <dgm:cxn modelId="{0EE4D465-C131-EE40-929E-BC23422DF3D6}" type="presParOf" srcId="{90BBE9C4-B742-EA45-988A-A21C157790AD}" destId="{2BC65DE0-B9B7-EA44-923D-058A00110011}" srcOrd="8" destOrd="0" presId="urn:microsoft.com/office/officeart/2008/layout/LinedList"/>
    <dgm:cxn modelId="{8A36102C-5929-E347-AB36-749C645BD939}" type="presParOf" srcId="{90BBE9C4-B742-EA45-988A-A21C157790AD}" destId="{C5A87485-C64C-A644-97E9-DC61CCEE2FB5}" srcOrd="9" destOrd="0" presId="urn:microsoft.com/office/officeart/2008/layout/LinedList"/>
    <dgm:cxn modelId="{9AE7B5B7-4878-4B48-ADAA-F5D5CC95D9AA}" type="presParOf" srcId="{C5A87485-C64C-A644-97E9-DC61CCEE2FB5}" destId="{D784FD4D-6B84-F14B-9F4F-6CB8E1C54976}" srcOrd="0" destOrd="0" presId="urn:microsoft.com/office/officeart/2008/layout/LinedList"/>
    <dgm:cxn modelId="{037A5717-632E-1C46-90ED-09A42A3D03A5}" type="presParOf" srcId="{C5A87485-C64C-A644-97E9-DC61CCEE2FB5}" destId="{69802219-853C-7D4D-AEEF-C86E90D9DED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411E7BA-8FC2-9D44-8E04-BB6E772E232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zh-CN" altLang="en-US"/>
        </a:p>
      </dgm:t>
    </dgm:pt>
    <dgm:pt modelId="{16783DF6-9775-B64D-914A-CE16AE8787A1}">
      <dgm:prSet phldrT="[文本]"/>
      <dgm:spPr/>
      <dgm:t>
        <a:bodyPr/>
        <a:lstStyle/>
        <a:p>
          <a:r>
            <a:rPr lang="zh-CN" altLang="en-US" dirty="0"/>
            <a:t>数学曲线拟合法</a:t>
          </a:r>
        </a:p>
      </dgm:t>
    </dgm:pt>
    <dgm:pt modelId="{0305C565-AAFA-BD41-8063-7DDF7E747E5A}" type="parTrans" cxnId="{DA4921BE-46F7-8040-BB69-DE467F99BF2E}">
      <dgm:prSet/>
      <dgm:spPr/>
      <dgm:t>
        <a:bodyPr/>
        <a:lstStyle/>
        <a:p>
          <a:endParaRPr lang="zh-CN" altLang="en-US"/>
        </a:p>
      </dgm:t>
    </dgm:pt>
    <dgm:pt modelId="{E298F45B-353A-B84F-8D16-1FAB3B822B75}" type="sibTrans" cxnId="{DA4921BE-46F7-8040-BB69-DE467F99BF2E}">
      <dgm:prSet/>
      <dgm:spPr/>
      <dgm:t>
        <a:bodyPr/>
        <a:lstStyle/>
        <a:p>
          <a:endParaRPr lang="zh-CN" altLang="en-US"/>
        </a:p>
      </dgm:t>
    </dgm:pt>
    <dgm:pt modelId="{4910EE05-551B-0C4A-9430-EDBF211E4050}">
      <dgm:prSet phldrT="[文本]"/>
      <dgm:spPr/>
      <dgm:t>
        <a:bodyPr/>
        <a:lstStyle/>
        <a:p>
          <a:r>
            <a:rPr lang="zh-CN" altLang="en-US" dirty="0"/>
            <a:t>平均增长量法</a:t>
          </a:r>
        </a:p>
      </dgm:t>
    </dgm:pt>
    <dgm:pt modelId="{553A38F3-45D8-5C42-B56E-0C493527FEF3}" type="parTrans" cxnId="{686CDBDA-8580-A54C-B5A3-DE4DC47501C6}">
      <dgm:prSet/>
      <dgm:spPr/>
      <dgm:t>
        <a:bodyPr/>
        <a:lstStyle/>
        <a:p>
          <a:endParaRPr lang="zh-CN" altLang="en-US"/>
        </a:p>
      </dgm:t>
    </dgm:pt>
    <dgm:pt modelId="{63229078-B4EA-314B-87D7-3361864E866F}" type="sibTrans" cxnId="{686CDBDA-8580-A54C-B5A3-DE4DC47501C6}">
      <dgm:prSet/>
      <dgm:spPr/>
      <dgm:t>
        <a:bodyPr/>
        <a:lstStyle/>
        <a:p>
          <a:endParaRPr lang="zh-CN" altLang="en-US"/>
        </a:p>
      </dgm:t>
    </dgm:pt>
    <dgm:pt modelId="{B80CECA6-3BE8-1E48-9180-37F9C1C2DC14}">
      <dgm:prSet phldrT="[文本]"/>
      <dgm:spPr/>
      <dgm:t>
        <a:bodyPr/>
        <a:lstStyle/>
        <a:p>
          <a:r>
            <a:rPr lang="zh-CN" altLang="en-US" dirty="0"/>
            <a:t>平均发展速度法</a:t>
          </a:r>
        </a:p>
      </dgm:t>
    </dgm:pt>
    <dgm:pt modelId="{431368AD-67D0-2D4C-B42A-0F88E2A1872C}" type="parTrans" cxnId="{EC648DF4-C13A-054D-8541-F233F548FFD2}">
      <dgm:prSet/>
      <dgm:spPr/>
      <dgm:t>
        <a:bodyPr/>
        <a:lstStyle/>
        <a:p>
          <a:endParaRPr lang="zh-CN" altLang="en-US"/>
        </a:p>
      </dgm:t>
    </dgm:pt>
    <dgm:pt modelId="{2DD8F686-67AF-CD41-96D0-75C00BE25CC2}" type="sibTrans" cxnId="{EC648DF4-C13A-054D-8541-F233F548FFD2}">
      <dgm:prSet/>
      <dgm:spPr/>
      <dgm:t>
        <a:bodyPr/>
        <a:lstStyle/>
        <a:p>
          <a:endParaRPr lang="zh-CN" altLang="en-US"/>
        </a:p>
      </dgm:t>
    </dgm:pt>
    <dgm:pt modelId="{D7F1741C-2414-F044-98E3-837E19195685}">
      <dgm:prSet/>
      <dgm:spPr/>
      <dgm:t>
        <a:bodyPr/>
        <a:lstStyle/>
        <a:p>
          <a:r>
            <a:rPr lang="zh-CN" altLang="en-US" dirty="0"/>
            <a:t>移动平均法</a:t>
          </a:r>
        </a:p>
      </dgm:t>
    </dgm:pt>
    <dgm:pt modelId="{10BAC848-220B-6245-A946-7C3950AFBEBB}" type="parTrans" cxnId="{8C83358D-1A0B-374F-9AD8-6DCB18C2BF4E}">
      <dgm:prSet/>
      <dgm:spPr/>
      <dgm:t>
        <a:bodyPr/>
        <a:lstStyle/>
        <a:p>
          <a:endParaRPr lang="zh-CN" altLang="en-US"/>
        </a:p>
      </dgm:t>
    </dgm:pt>
    <dgm:pt modelId="{DBB115EE-1B01-9542-A7AC-2884CFCE0124}" type="sibTrans" cxnId="{8C83358D-1A0B-374F-9AD8-6DCB18C2BF4E}">
      <dgm:prSet/>
      <dgm:spPr/>
      <dgm:t>
        <a:bodyPr/>
        <a:lstStyle/>
        <a:p>
          <a:endParaRPr lang="zh-CN" altLang="en-US"/>
        </a:p>
      </dgm:t>
    </dgm:pt>
    <dgm:pt modelId="{C8224BF7-E639-E84F-8C92-654826B5CC64}">
      <dgm:prSet/>
      <dgm:spPr/>
      <dgm:t>
        <a:bodyPr/>
        <a:lstStyle/>
        <a:p>
          <a:r>
            <a:rPr lang="zh-CN" altLang="en-US" dirty="0"/>
            <a:t>指数修匀法</a:t>
          </a:r>
        </a:p>
      </dgm:t>
    </dgm:pt>
    <dgm:pt modelId="{9262DD3E-71A0-C74D-BD49-3F25A369B0E0}" type="parTrans" cxnId="{7713CB12-2908-8A4E-B0D6-10CC05E18E60}">
      <dgm:prSet/>
      <dgm:spPr/>
      <dgm:t>
        <a:bodyPr/>
        <a:lstStyle/>
        <a:p>
          <a:endParaRPr lang="zh-CN" altLang="en-US"/>
        </a:p>
      </dgm:t>
    </dgm:pt>
    <dgm:pt modelId="{AC5427DF-5251-6344-9C21-CAD8F64E856D}" type="sibTrans" cxnId="{7713CB12-2908-8A4E-B0D6-10CC05E18E60}">
      <dgm:prSet/>
      <dgm:spPr/>
      <dgm:t>
        <a:bodyPr/>
        <a:lstStyle/>
        <a:p>
          <a:endParaRPr lang="zh-CN" altLang="en-US"/>
        </a:p>
      </dgm:t>
    </dgm:pt>
    <dgm:pt modelId="{1EFE2873-79B9-A746-8054-C9A19FAFBA2C}" type="pres">
      <dgm:prSet presAssocID="{4411E7BA-8FC2-9D44-8E04-BB6E772E2328}" presName="vert0" presStyleCnt="0">
        <dgm:presLayoutVars>
          <dgm:dir/>
          <dgm:animOne val="branch"/>
          <dgm:animLvl val="lvl"/>
        </dgm:presLayoutVars>
      </dgm:prSet>
      <dgm:spPr/>
    </dgm:pt>
    <dgm:pt modelId="{A62C22DC-4AD8-3D49-91F3-8292B5A0529D}" type="pres">
      <dgm:prSet presAssocID="{16783DF6-9775-B64D-914A-CE16AE8787A1}" presName="thickLine" presStyleLbl="alignNode1" presStyleIdx="0" presStyleCnt="5"/>
      <dgm:spPr/>
    </dgm:pt>
    <dgm:pt modelId="{5E98EABC-9DF7-1C41-8D38-2279D20FCE46}" type="pres">
      <dgm:prSet presAssocID="{16783DF6-9775-B64D-914A-CE16AE8787A1}" presName="horz1" presStyleCnt="0"/>
      <dgm:spPr/>
    </dgm:pt>
    <dgm:pt modelId="{8DAB0FB6-5CCF-8D46-9522-7D994723AD4B}" type="pres">
      <dgm:prSet presAssocID="{16783DF6-9775-B64D-914A-CE16AE8787A1}" presName="tx1" presStyleLbl="revTx" presStyleIdx="0" presStyleCnt="5"/>
      <dgm:spPr/>
    </dgm:pt>
    <dgm:pt modelId="{C27ECB5B-A203-FE41-A9D5-06DB4F07C194}" type="pres">
      <dgm:prSet presAssocID="{16783DF6-9775-B64D-914A-CE16AE8787A1}" presName="vert1" presStyleCnt="0"/>
      <dgm:spPr/>
    </dgm:pt>
    <dgm:pt modelId="{97E2ACE1-4810-5444-904E-CF75028AE99B}" type="pres">
      <dgm:prSet presAssocID="{4910EE05-551B-0C4A-9430-EDBF211E4050}" presName="thickLine" presStyleLbl="alignNode1" presStyleIdx="1" presStyleCnt="5"/>
      <dgm:spPr/>
    </dgm:pt>
    <dgm:pt modelId="{ECDE3A97-05EE-BC4F-B232-322FAD381A97}" type="pres">
      <dgm:prSet presAssocID="{4910EE05-551B-0C4A-9430-EDBF211E4050}" presName="horz1" presStyleCnt="0"/>
      <dgm:spPr/>
    </dgm:pt>
    <dgm:pt modelId="{0143E0A6-A48E-5242-86A8-8132C8488462}" type="pres">
      <dgm:prSet presAssocID="{4910EE05-551B-0C4A-9430-EDBF211E4050}" presName="tx1" presStyleLbl="revTx" presStyleIdx="1" presStyleCnt="5"/>
      <dgm:spPr/>
    </dgm:pt>
    <dgm:pt modelId="{B75733AD-34E9-644D-874D-1FB1797D67CA}" type="pres">
      <dgm:prSet presAssocID="{4910EE05-551B-0C4A-9430-EDBF211E4050}" presName="vert1" presStyleCnt="0"/>
      <dgm:spPr/>
    </dgm:pt>
    <dgm:pt modelId="{AC980909-C560-9B49-84AB-66AF5E8E63E4}" type="pres">
      <dgm:prSet presAssocID="{B80CECA6-3BE8-1E48-9180-37F9C1C2DC14}" presName="thickLine" presStyleLbl="alignNode1" presStyleIdx="2" presStyleCnt="5"/>
      <dgm:spPr/>
    </dgm:pt>
    <dgm:pt modelId="{1BFB7047-B4B9-CA40-AAC8-65A0F2E64CD4}" type="pres">
      <dgm:prSet presAssocID="{B80CECA6-3BE8-1E48-9180-37F9C1C2DC14}" presName="horz1" presStyleCnt="0"/>
      <dgm:spPr/>
    </dgm:pt>
    <dgm:pt modelId="{86E25978-611A-C54A-9662-2E4FF3FE71DB}" type="pres">
      <dgm:prSet presAssocID="{B80CECA6-3BE8-1E48-9180-37F9C1C2DC14}" presName="tx1" presStyleLbl="revTx" presStyleIdx="2" presStyleCnt="5"/>
      <dgm:spPr/>
    </dgm:pt>
    <dgm:pt modelId="{D1E1DCB0-EFAA-8847-904B-7EF8D9BEF307}" type="pres">
      <dgm:prSet presAssocID="{B80CECA6-3BE8-1E48-9180-37F9C1C2DC14}" presName="vert1" presStyleCnt="0"/>
      <dgm:spPr/>
    </dgm:pt>
    <dgm:pt modelId="{1E6779AE-32D9-2C45-8B66-AE2C2691AAB5}" type="pres">
      <dgm:prSet presAssocID="{D7F1741C-2414-F044-98E3-837E19195685}" presName="thickLine" presStyleLbl="alignNode1" presStyleIdx="3" presStyleCnt="5"/>
      <dgm:spPr/>
    </dgm:pt>
    <dgm:pt modelId="{ACF89D64-3130-F445-BD13-E0003301DE80}" type="pres">
      <dgm:prSet presAssocID="{D7F1741C-2414-F044-98E3-837E19195685}" presName="horz1" presStyleCnt="0"/>
      <dgm:spPr/>
    </dgm:pt>
    <dgm:pt modelId="{9A53DA7F-2AFF-FC4A-985E-51529C6FD860}" type="pres">
      <dgm:prSet presAssocID="{D7F1741C-2414-F044-98E3-837E19195685}" presName="tx1" presStyleLbl="revTx" presStyleIdx="3" presStyleCnt="5"/>
      <dgm:spPr/>
    </dgm:pt>
    <dgm:pt modelId="{C3D9F8E3-1627-E745-86D2-C0A13071E280}" type="pres">
      <dgm:prSet presAssocID="{D7F1741C-2414-F044-98E3-837E19195685}" presName="vert1" presStyleCnt="0"/>
      <dgm:spPr/>
    </dgm:pt>
    <dgm:pt modelId="{4793F930-CF4C-3E46-867E-74EF1A5AAA01}" type="pres">
      <dgm:prSet presAssocID="{C8224BF7-E639-E84F-8C92-654826B5CC64}" presName="thickLine" presStyleLbl="alignNode1" presStyleIdx="4" presStyleCnt="5"/>
      <dgm:spPr/>
    </dgm:pt>
    <dgm:pt modelId="{2A1AA458-051F-C54F-B5DD-BE2AB3F2D8F8}" type="pres">
      <dgm:prSet presAssocID="{C8224BF7-E639-E84F-8C92-654826B5CC64}" presName="horz1" presStyleCnt="0"/>
      <dgm:spPr/>
    </dgm:pt>
    <dgm:pt modelId="{72B8F8FB-9D1C-B34B-9288-C49577EDD6B9}" type="pres">
      <dgm:prSet presAssocID="{C8224BF7-E639-E84F-8C92-654826B5CC64}" presName="tx1" presStyleLbl="revTx" presStyleIdx="4" presStyleCnt="5"/>
      <dgm:spPr/>
    </dgm:pt>
    <dgm:pt modelId="{3BD93AC9-83D7-114E-AE24-D8906185788D}" type="pres">
      <dgm:prSet presAssocID="{C8224BF7-E639-E84F-8C92-654826B5CC64}" presName="vert1" presStyleCnt="0"/>
      <dgm:spPr/>
    </dgm:pt>
  </dgm:ptLst>
  <dgm:cxnLst>
    <dgm:cxn modelId="{7713CB12-2908-8A4E-B0D6-10CC05E18E60}" srcId="{4411E7BA-8FC2-9D44-8E04-BB6E772E2328}" destId="{C8224BF7-E639-E84F-8C92-654826B5CC64}" srcOrd="4" destOrd="0" parTransId="{9262DD3E-71A0-C74D-BD49-3F25A369B0E0}" sibTransId="{AC5427DF-5251-6344-9C21-CAD8F64E856D}"/>
    <dgm:cxn modelId="{565D0119-903A-DD4B-80C5-D676766424D5}" type="presOf" srcId="{16783DF6-9775-B64D-914A-CE16AE8787A1}" destId="{8DAB0FB6-5CCF-8D46-9522-7D994723AD4B}" srcOrd="0" destOrd="0" presId="urn:microsoft.com/office/officeart/2008/layout/LinedList"/>
    <dgm:cxn modelId="{C37ECC2C-F2C7-DB49-ABDC-8F1927183860}" type="presOf" srcId="{4910EE05-551B-0C4A-9430-EDBF211E4050}" destId="{0143E0A6-A48E-5242-86A8-8132C8488462}" srcOrd="0" destOrd="0" presId="urn:microsoft.com/office/officeart/2008/layout/LinedList"/>
    <dgm:cxn modelId="{2DEFD974-43DF-D146-AEFE-FA198E9090B9}" type="presOf" srcId="{4411E7BA-8FC2-9D44-8E04-BB6E772E2328}" destId="{1EFE2873-79B9-A746-8054-C9A19FAFBA2C}" srcOrd="0" destOrd="0" presId="urn:microsoft.com/office/officeart/2008/layout/LinedList"/>
    <dgm:cxn modelId="{61D8398B-D510-4D4C-933B-D2D5EDE5B3DF}" type="presOf" srcId="{C8224BF7-E639-E84F-8C92-654826B5CC64}" destId="{72B8F8FB-9D1C-B34B-9288-C49577EDD6B9}" srcOrd="0" destOrd="0" presId="urn:microsoft.com/office/officeart/2008/layout/LinedList"/>
    <dgm:cxn modelId="{8C83358D-1A0B-374F-9AD8-6DCB18C2BF4E}" srcId="{4411E7BA-8FC2-9D44-8E04-BB6E772E2328}" destId="{D7F1741C-2414-F044-98E3-837E19195685}" srcOrd="3" destOrd="0" parTransId="{10BAC848-220B-6245-A946-7C3950AFBEBB}" sibTransId="{DBB115EE-1B01-9542-A7AC-2884CFCE0124}"/>
    <dgm:cxn modelId="{DA4921BE-46F7-8040-BB69-DE467F99BF2E}" srcId="{4411E7BA-8FC2-9D44-8E04-BB6E772E2328}" destId="{16783DF6-9775-B64D-914A-CE16AE8787A1}" srcOrd="0" destOrd="0" parTransId="{0305C565-AAFA-BD41-8063-7DDF7E747E5A}" sibTransId="{E298F45B-353A-B84F-8D16-1FAB3B822B75}"/>
    <dgm:cxn modelId="{0529B9C8-99E8-CC41-9D4B-5E1CAFAB2C72}" type="presOf" srcId="{D7F1741C-2414-F044-98E3-837E19195685}" destId="{9A53DA7F-2AFF-FC4A-985E-51529C6FD860}" srcOrd="0" destOrd="0" presId="urn:microsoft.com/office/officeart/2008/layout/LinedList"/>
    <dgm:cxn modelId="{E4B48BD2-F8CA-3140-8642-6CD24DF9079B}" type="presOf" srcId="{B80CECA6-3BE8-1E48-9180-37F9C1C2DC14}" destId="{86E25978-611A-C54A-9662-2E4FF3FE71DB}" srcOrd="0" destOrd="0" presId="urn:microsoft.com/office/officeart/2008/layout/LinedList"/>
    <dgm:cxn modelId="{686CDBDA-8580-A54C-B5A3-DE4DC47501C6}" srcId="{4411E7BA-8FC2-9D44-8E04-BB6E772E2328}" destId="{4910EE05-551B-0C4A-9430-EDBF211E4050}" srcOrd="1" destOrd="0" parTransId="{553A38F3-45D8-5C42-B56E-0C493527FEF3}" sibTransId="{63229078-B4EA-314B-87D7-3361864E866F}"/>
    <dgm:cxn modelId="{EC648DF4-C13A-054D-8541-F233F548FFD2}" srcId="{4411E7BA-8FC2-9D44-8E04-BB6E772E2328}" destId="{B80CECA6-3BE8-1E48-9180-37F9C1C2DC14}" srcOrd="2" destOrd="0" parTransId="{431368AD-67D0-2D4C-B42A-0F88E2A1872C}" sibTransId="{2DD8F686-67AF-CD41-96D0-75C00BE25CC2}"/>
    <dgm:cxn modelId="{FFF69F74-6F01-3647-8370-9B0AF3574F6F}" type="presParOf" srcId="{1EFE2873-79B9-A746-8054-C9A19FAFBA2C}" destId="{A62C22DC-4AD8-3D49-91F3-8292B5A0529D}" srcOrd="0" destOrd="0" presId="urn:microsoft.com/office/officeart/2008/layout/LinedList"/>
    <dgm:cxn modelId="{7C324114-F6A8-9E47-9B0A-9D3B54055FB5}" type="presParOf" srcId="{1EFE2873-79B9-A746-8054-C9A19FAFBA2C}" destId="{5E98EABC-9DF7-1C41-8D38-2279D20FCE46}" srcOrd="1" destOrd="0" presId="urn:microsoft.com/office/officeart/2008/layout/LinedList"/>
    <dgm:cxn modelId="{10099241-0CDC-0D49-BCB9-0EE01B84AD79}" type="presParOf" srcId="{5E98EABC-9DF7-1C41-8D38-2279D20FCE46}" destId="{8DAB0FB6-5CCF-8D46-9522-7D994723AD4B}" srcOrd="0" destOrd="0" presId="urn:microsoft.com/office/officeart/2008/layout/LinedList"/>
    <dgm:cxn modelId="{69B1C143-DEC3-544C-8A7A-C631D8D55BCE}" type="presParOf" srcId="{5E98EABC-9DF7-1C41-8D38-2279D20FCE46}" destId="{C27ECB5B-A203-FE41-A9D5-06DB4F07C194}" srcOrd="1" destOrd="0" presId="urn:microsoft.com/office/officeart/2008/layout/LinedList"/>
    <dgm:cxn modelId="{1B360DD1-E3F0-0E43-A45E-0D90B699812A}" type="presParOf" srcId="{1EFE2873-79B9-A746-8054-C9A19FAFBA2C}" destId="{97E2ACE1-4810-5444-904E-CF75028AE99B}" srcOrd="2" destOrd="0" presId="urn:microsoft.com/office/officeart/2008/layout/LinedList"/>
    <dgm:cxn modelId="{FF7173BD-ED15-6B47-A889-D81DD7A2604C}" type="presParOf" srcId="{1EFE2873-79B9-A746-8054-C9A19FAFBA2C}" destId="{ECDE3A97-05EE-BC4F-B232-322FAD381A97}" srcOrd="3" destOrd="0" presId="urn:microsoft.com/office/officeart/2008/layout/LinedList"/>
    <dgm:cxn modelId="{FB33DA0A-E2D6-0741-B8C7-A03CC2F30ED4}" type="presParOf" srcId="{ECDE3A97-05EE-BC4F-B232-322FAD381A97}" destId="{0143E0A6-A48E-5242-86A8-8132C8488462}" srcOrd="0" destOrd="0" presId="urn:microsoft.com/office/officeart/2008/layout/LinedList"/>
    <dgm:cxn modelId="{51FA7229-2E90-164E-A283-DD64E329F72D}" type="presParOf" srcId="{ECDE3A97-05EE-BC4F-B232-322FAD381A97}" destId="{B75733AD-34E9-644D-874D-1FB1797D67CA}" srcOrd="1" destOrd="0" presId="urn:microsoft.com/office/officeart/2008/layout/LinedList"/>
    <dgm:cxn modelId="{807DBE9F-2CF4-E543-9193-90F06275A1E4}" type="presParOf" srcId="{1EFE2873-79B9-A746-8054-C9A19FAFBA2C}" destId="{AC980909-C560-9B49-84AB-66AF5E8E63E4}" srcOrd="4" destOrd="0" presId="urn:microsoft.com/office/officeart/2008/layout/LinedList"/>
    <dgm:cxn modelId="{ADED3B08-52C3-D147-B64E-1DC49435CD57}" type="presParOf" srcId="{1EFE2873-79B9-A746-8054-C9A19FAFBA2C}" destId="{1BFB7047-B4B9-CA40-AAC8-65A0F2E64CD4}" srcOrd="5" destOrd="0" presId="urn:microsoft.com/office/officeart/2008/layout/LinedList"/>
    <dgm:cxn modelId="{77E99032-1103-B54B-9198-2765F1862A92}" type="presParOf" srcId="{1BFB7047-B4B9-CA40-AAC8-65A0F2E64CD4}" destId="{86E25978-611A-C54A-9662-2E4FF3FE71DB}" srcOrd="0" destOrd="0" presId="urn:microsoft.com/office/officeart/2008/layout/LinedList"/>
    <dgm:cxn modelId="{B2A0BBB2-8E5E-C940-9930-ED50BFAEE8E2}" type="presParOf" srcId="{1BFB7047-B4B9-CA40-AAC8-65A0F2E64CD4}" destId="{D1E1DCB0-EFAA-8847-904B-7EF8D9BEF307}" srcOrd="1" destOrd="0" presId="urn:microsoft.com/office/officeart/2008/layout/LinedList"/>
    <dgm:cxn modelId="{87EB4FB3-838C-3843-95FF-C2341356D884}" type="presParOf" srcId="{1EFE2873-79B9-A746-8054-C9A19FAFBA2C}" destId="{1E6779AE-32D9-2C45-8B66-AE2C2691AAB5}" srcOrd="6" destOrd="0" presId="urn:microsoft.com/office/officeart/2008/layout/LinedList"/>
    <dgm:cxn modelId="{2163D5B6-9B76-7241-84E9-59294EC337DB}" type="presParOf" srcId="{1EFE2873-79B9-A746-8054-C9A19FAFBA2C}" destId="{ACF89D64-3130-F445-BD13-E0003301DE80}" srcOrd="7" destOrd="0" presId="urn:microsoft.com/office/officeart/2008/layout/LinedList"/>
    <dgm:cxn modelId="{97CE302B-7C22-D046-BF62-27190923ABAA}" type="presParOf" srcId="{ACF89D64-3130-F445-BD13-E0003301DE80}" destId="{9A53DA7F-2AFF-FC4A-985E-51529C6FD860}" srcOrd="0" destOrd="0" presId="urn:microsoft.com/office/officeart/2008/layout/LinedList"/>
    <dgm:cxn modelId="{345BD201-453C-6046-B060-E6A4E597A7CB}" type="presParOf" srcId="{ACF89D64-3130-F445-BD13-E0003301DE80}" destId="{C3D9F8E3-1627-E745-86D2-C0A13071E280}" srcOrd="1" destOrd="0" presId="urn:microsoft.com/office/officeart/2008/layout/LinedList"/>
    <dgm:cxn modelId="{26C8909F-ECE3-9648-ADAC-42B2F1667F9D}" type="presParOf" srcId="{1EFE2873-79B9-A746-8054-C9A19FAFBA2C}" destId="{4793F930-CF4C-3E46-867E-74EF1A5AAA01}" srcOrd="8" destOrd="0" presId="urn:microsoft.com/office/officeart/2008/layout/LinedList"/>
    <dgm:cxn modelId="{5B996A9C-F2BE-8B41-8554-CD805F2309B8}" type="presParOf" srcId="{1EFE2873-79B9-A746-8054-C9A19FAFBA2C}" destId="{2A1AA458-051F-C54F-B5DD-BE2AB3F2D8F8}" srcOrd="9" destOrd="0" presId="urn:microsoft.com/office/officeart/2008/layout/LinedList"/>
    <dgm:cxn modelId="{E2AEE112-DDFD-CF4A-BAE5-606A1C65B055}" type="presParOf" srcId="{2A1AA458-051F-C54F-B5DD-BE2AB3F2D8F8}" destId="{72B8F8FB-9D1C-B34B-9288-C49577EDD6B9}" srcOrd="0" destOrd="0" presId="urn:microsoft.com/office/officeart/2008/layout/LinedList"/>
    <dgm:cxn modelId="{4EB05FD0-919C-7144-BD06-ED27C64F614F}" type="presParOf" srcId="{2A1AA458-051F-C54F-B5DD-BE2AB3F2D8F8}" destId="{3BD93AC9-83D7-114E-AE24-D8906185788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54B8FE1-B2B7-8B40-AC6E-9F0ACB93138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zh-CN" altLang="en-US"/>
        </a:p>
      </dgm:t>
    </dgm:pt>
    <dgm:pt modelId="{1E2276B9-BE97-EA49-A417-88FAE9055185}">
      <dgm:prSet phldrT="[文本]"/>
      <dgm:spPr/>
      <dgm:t>
        <a:bodyPr/>
        <a:lstStyle/>
        <a:p>
          <a:r>
            <a:rPr lang="en-US" altLang="zh-CN" dirty="0"/>
            <a:t>P</a:t>
          </a:r>
          <a:r>
            <a:rPr lang="en-US" altLang="zh-CN" baseline="-25000" dirty="0"/>
            <a:t>i+1</a:t>
          </a:r>
          <a:r>
            <a:rPr lang="en-US" altLang="zh-CN" dirty="0"/>
            <a:t>=a</a:t>
          </a:r>
          <a:r>
            <a:rPr lang="zh-CN" altLang="en-US" dirty="0"/>
            <a:t>*</a:t>
          </a:r>
          <a:r>
            <a:rPr lang="en-US" altLang="zh-CN" dirty="0"/>
            <a:t>P</a:t>
          </a:r>
          <a:r>
            <a:rPr lang="en-US" altLang="zh-CN" baseline="-25000" dirty="0"/>
            <a:t>i</a:t>
          </a:r>
          <a:r>
            <a:rPr lang="en-US" altLang="zh-CN" dirty="0"/>
            <a:t>+</a:t>
          </a:r>
          <a:r>
            <a:rPr lang="zh-CN" altLang="en-US" dirty="0"/>
            <a:t>（</a:t>
          </a:r>
          <a:r>
            <a:rPr lang="en-US" altLang="zh-CN" dirty="0"/>
            <a:t>1-a</a:t>
          </a:r>
          <a:r>
            <a:rPr lang="zh-CN" altLang="en-US" dirty="0"/>
            <a:t>）</a:t>
          </a:r>
          <a:r>
            <a:rPr lang="en-US" altLang="zh-CN" dirty="0"/>
            <a:t>V</a:t>
          </a:r>
          <a:r>
            <a:rPr lang="en-US" altLang="zh-CN" baseline="-25000" dirty="0"/>
            <a:t>i</a:t>
          </a:r>
          <a:endParaRPr lang="zh-CN" altLang="en-US" baseline="-25000" dirty="0"/>
        </a:p>
      </dgm:t>
    </dgm:pt>
    <dgm:pt modelId="{4444454F-AA54-B74E-85CB-954B1EB0F465}" type="parTrans" cxnId="{1C95E1FE-5A53-9346-B9A0-C0B4D8208E8B}">
      <dgm:prSet/>
      <dgm:spPr/>
      <dgm:t>
        <a:bodyPr/>
        <a:lstStyle/>
        <a:p>
          <a:endParaRPr lang="zh-CN" altLang="en-US"/>
        </a:p>
      </dgm:t>
    </dgm:pt>
    <dgm:pt modelId="{4755718C-CCAE-5849-8534-488651D88A61}" type="sibTrans" cxnId="{1C95E1FE-5A53-9346-B9A0-C0B4D8208E8B}">
      <dgm:prSet/>
      <dgm:spPr/>
      <dgm:t>
        <a:bodyPr/>
        <a:lstStyle/>
        <a:p>
          <a:endParaRPr lang="zh-CN" altLang="en-US"/>
        </a:p>
      </dgm:t>
    </dgm:pt>
    <dgm:pt modelId="{E58A1928-3AC6-3B45-BBBC-13888BF49D97}">
      <dgm:prSet phldrT="[文本]"/>
      <dgm:spPr/>
      <dgm:t>
        <a:bodyPr/>
        <a:lstStyle/>
        <a:p>
          <a:r>
            <a:rPr lang="en-US" altLang="zh-CN" dirty="0"/>
            <a:t>2022</a:t>
          </a:r>
          <a:r>
            <a:rPr lang="zh-CN" altLang="en-US" dirty="0"/>
            <a:t>年</a:t>
          </a:r>
          <a:r>
            <a:rPr lang="en-US" altLang="zh-CN" dirty="0"/>
            <a:t>4</a:t>
          </a:r>
          <a:r>
            <a:rPr lang="zh-CN" altLang="en-US" dirty="0"/>
            <a:t>月份某城市住房价格预期值为</a:t>
          </a:r>
          <a:r>
            <a:rPr lang="en-US" altLang="zh-CN" dirty="0"/>
            <a:t>6800</a:t>
          </a:r>
          <a:r>
            <a:rPr lang="zh-CN" altLang="en-US" dirty="0"/>
            <a:t>元</a:t>
          </a:r>
          <a:r>
            <a:rPr lang="en-US" altLang="zh-CN" dirty="0"/>
            <a:t>/</a:t>
          </a:r>
          <a:r>
            <a:rPr lang="zh-CN" altLang="en-US" dirty="0"/>
            <a:t>平方米，实际为</a:t>
          </a:r>
          <a:r>
            <a:rPr lang="en-US" altLang="zh-CN" dirty="0"/>
            <a:t>6806</a:t>
          </a:r>
          <a:r>
            <a:rPr lang="zh-CN" altLang="en-US" dirty="0"/>
            <a:t>元</a:t>
          </a:r>
          <a:r>
            <a:rPr lang="en-US" altLang="zh-CN" dirty="0"/>
            <a:t>/</a:t>
          </a:r>
          <a:r>
            <a:rPr lang="zh-CN" altLang="en-US" dirty="0"/>
            <a:t>平方米，修匀系数为</a:t>
          </a:r>
          <a:r>
            <a:rPr lang="en-US" altLang="zh-CN" dirty="0"/>
            <a:t>0.7</a:t>
          </a:r>
          <a:r>
            <a:rPr lang="zh-CN" altLang="en-US" dirty="0"/>
            <a:t>，求</a:t>
          </a:r>
          <a:r>
            <a:rPr lang="en-US" altLang="zh-CN" dirty="0"/>
            <a:t>2022</a:t>
          </a:r>
          <a:r>
            <a:rPr lang="zh-CN" altLang="en-US" dirty="0"/>
            <a:t>年</a:t>
          </a:r>
          <a:r>
            <a:rPr lang="en-US" altLang="zh-CN" dirty="0"/>
            <a:t>5</a:t>
          </a:r>
          <a:r>
            <a:rPr lang="zh-CN" altLang="en-US" dirty="0"/>
            <a:t>月份预期值</a:t>
          </a:r>
        </a:p>
      </dgm:t>
    </dgm:pt>
    <dgm:pt modelId="{A406628D-317F-1840-9FB8-42E74E6CB121}" type="parTrans" cxnId="{EF65F326-C64D-8A49-BEC4-0A773F4C94AC}">
      <dgm:prSet/>
      <dgm:spPr/>
      <dgm:t>
        <a:bodyPr/>
        <a:lstStyle/>
        <a:p>
          <a:endParaRPr lang="zh-CN" altLang="en-US"/>
        </a:p>
      </dgm:t>
    </dgm:pt>
    <dgm:pt modelId="{5AE4E12F-5DE0-4C4A-8095-96FA2A279EB8}" type="sibTrans" cxnId="{EF65F326-C64D-8A49-BEC4-0A773F4C94AC}">
      <dgm:prSet/>
      <dgm:spPr/>
      <dgm:t>
        <a:bodyPr/>
        <a:lstStyle/>
        <a:p>
          <a:endParaRPr lang="zh-CN" altLang="en-US"/>
        </a:p>
      </dgm:t>
    </dgm:pt>
    <dgm:pt modelId="{33071DD4-0AA2-F346-9E34-B50995BC87D9}">
      <dgm:prSet phldrT="[文本]"/>
      <dgm:spPr/>
      <dgm:t>
        <a:bodyPr/>
        <a:lstStyle/>
        <a:p>
          <a:r>
            <a:rPr lang="en-US" altLang="zh-CN" dirty="0"/>
            <a:t>5</a:t>
          </a:r>
          <a:r>
            <a:rPr lang="zh-CN" altLang="en-US" dirty="0"/>
            <a:t>月份预期值</a:t>
          </a:r>
          <a:r>
            <a:rPr lang="en-US" altLang="zh-CN" dirty="0"/>
            <a:t>=0.7</a:t>
          </a:r>
          <a:r>
            <a:rPr lang="zh-CN" altLang="en-US" dirty="0"/>
            <a:t>*</a:t>
          </a:r>
          <a:r>
            <a:rPr lang="en-US" altLang="zh-CN" dirty="0"/>
            <a:t>6806+</a:t>
          </a:r>
          <a:r>
            <a:rPr lang="zh-CN" altLang="en-US" dirty="0"/>
            <a:t>（</a:t>
          </a:r>
          <a:r>
            <a:rPr lang="en-US" altLang="zh-CN" dirty="0"/>
            <a:t>1-0.7</a:t>
          </a:r>
          <a:r>
            <a:rPr lang="zh-CN" altLang="en-US" dirty="0"/>
            <a:t>）*</a:t>
          </a:r>
          <a:r>
            <a:rPr lang="en-US" altLang="zh-CN" dirty="0"/>
            <a:t>6800=</a:t>
          </a:r>
          <a:endParaRPr lang="zh-CN" altLang="en-US" dirty="0"/>
        </a:p>
      </dgm:t>
    </dgm:pt>
    <dgm:pt modelId="{58971EFF-0DB1-9346-93B4-CF7D0F8D154B}" type="parTrans" cxnId="{36A8C749-3E34-1043-A729-B58CFBE49FD4}">
      <dgm:prSet/>
      <dgm:spPr/>
      <dgm:t>
        <a:bodyPr/>
        <a:lstStyle/>
        <a:p>
          <a:endParaRPr lang="zh-CN" altLang="en-US"/>
        </a:p>
      </dgm:t>
    </dgm:pt>
    <dgm:pt modelId="{C45006D6-6904-C444-B76D-0A0D155BDE22}" type="sibTrans" cxnId="{36A8C749-3E34-1043-A729-B58CFBE49FD4}">
      <dgm:prSet/>
      <dgm:spPr/>
      <dgm:t>
        <a:bodyPr/>
        <a:lstStyle/>
        <a:p>
          <a:endParaRPr lang="zh-CN" altLang="en-US"/>
        </a:p>
      </dgm:t>
    </dgm:pt>
    <dgm:pt modelId="{4E3D35A6-0DB9-ED4D-B709-861D8200D0E7}" type="pres">
      <dgm:prSet presAssocID="{E54B8FE1-B2B7-8B40-AC6E-9F0ACB931387}" presName="vert0" presStyleCnt="0">
        <dgm:presLayoutVars>
          <dgm:dir/>
          <dgm:animOne val="branch"/>
          <dgm:animLvl val="lvl"/>
        </dgm:presLayoutVars>
      </dgm:prSet>
      <dgm:spPr/>
    </dgm:pt>
    <dgm:pt modelId="{90F3DA1D-C56E-5E47-8E2A-2B67A03239F7}" type="pres">
      <dgm:prSet presAssocID="{1E2276B9-BE97-EA49-A417-88FAE9055185}" presName="thickLine" presStyleLbl="alignNode1" presStyleIdx="0" presStyleCnt="3"/>
      <dgm:spPr/>
    </dgm:pt>
    <dgm:pt modelId="{E86DC177-8EA3-4B47-94D6-820DDA4C6556}" type="pres">
      <dgm:prSet presAssocID="{1E2276B9-BE97-EA49-A417-88FAE9055185}" presName="horz1" presStyleCnt="0"/>
      <dgm:spPr/>
    </dgm:pt>
    <dgm:pt modelId="{26AEC92E-3AE8-7E48-9D3E-F71B521EBEA2}" type="pres">
      <dgm:prSet presAssocID="{1E2276B9-BE97-EA49-A417-88FAE9055185}" presName="tx1" presStyleLbl="revTx" presStyleIdx="0" presStyleCnt="3"/>
      <dgm:spPr/>
    </dgm:pt>
    <dgm:pt modelId="{86E8B183-6E5D-A743-8CF2-D2D862F22D5F}" type="pres">
      <dgm:prSet presAssocID="{1E2276B9-BE97-EA49-A417-88FAE9055185}" presName="vert1" presStyleCnt="0"/>
      <dgm:spPr/>
    </dgm:pt>
    <dgm:pt modelId="{1A04233C-5510-DB49-8D8C-46D037925D33}" type="pres">
      <dgm:prSet presAssocID="{E58A1928-3AC6-3B45-BBBC-13888BF49D97}" presName="thickLine" presStyleLbl="alignNode1" presStyleIdx="1" presStyleCnt="3"/>
      <dgm:spPr/>
    </dgm:pt>
    <dgm:pt modelId="{49720F79-D96C-F149-925B-1D2ED634155A}" type="pres">
      <dgm:prSet presAssocID="{E58A1928-3AC6-3B45-BBBC-13888BF49D97}" presName="horz1" presStyleCnt="0"/>
      <dgm:spPr/>
    </dgm:pt>
    <dgm:pt modelId="{46650B2E-1CB0-5744-8E4C-E390DBFACD7B}" type="pres">
      <dgm:prSet presAssocID="{E58A1928-3AC6-3B45-BBBC-13888BF49D97}" presName="tx1" presStyleLbl="revTx" presStyleIdx="1" presStyleCnt="3"/>
      <dgm:spPr/>
    </dgm:pt>
    <dgm:pt modelId="{63102DE1-BD93-8945-8FD2-5B928AD1B927}" type="pres">
      <dgm:prSet presAssocID="{E58A1928-3AC6-3B45-BBBC-13888BF49D97}" presName="vert1" presStyleCnt="0"/>
      <dgm:spPr/>
    </dgm:pt>
    <dgm:pt modelId="{2ECEEDF4-2ABD-7442-9E1B-210505C5018D}" type="pres">
      <dgm:prSet presAssocID="{33071DD4-0AA2-F346-9E34-B50995BC87D9}" presName="thickLine" presStyleLbl="alignNode1" presStyleIdx="2" presStyleCnt="3"/>
      <dgm:spPr/>
    </dgm:pt>
    <dgm:pt modelId="{6A90068B-779F-A545-A464-AEF98AF24732}" type="pres">
      <dgm:prSet presAssocID="{33071DD4-0AA2-F346-9E34-B50995BC87D9}" presName="horz1" presStyleCnt="0"/>
      <dgm:spPr/>
    </dgm:pt>
    <dgm:pt modelId="{7A4B7D95-5D2B-CA48-A060-16D6DA25D4F6}" type="pres">
      <dgm:prSet presAssocID="{33071DD4-0AA2-F346-9E34-B50995BC87D9}" presName="tx1" presStyleLbl="revTx" presStyleIdx="2" presStyleCnt="3"/>
      <dgm:spPr/>
    </dgm:pt>
    <dgm:pt modelId="{57260437-6DFE-594A-BC59-1E6A2BD64C7D}" type="pres">
      <dgm:prSet presAssocID="{33071DD4-0AA2-F346-9E34-B50995BC87D9}" presName="vert1" presStyleCnt="0"/>
      <dgm:spPr/>
    </dgm:pt>
  </dgm:ptLst>
  <dgm:cxnLst>
    <dgm:cxn modelId="{839E4B09-453B-C24E-9AD6-D883EE972A78}" type="presOf" srcId="{E58A1928-3AC6-3B45-BBBC-13888BF49D97}" destId="{46650B2E-1CB0-5744-8E4C-E390DBFACD7B}" srcOrd="0" destOrd="0" presId="urn:microsoft.com/office/officeart/2008/layout/LinedList"/>
    <dgm:cxn modelId="{EF65F326-C64D-8A49-BEC4-0A773F4C94AC}" srcId="{E54B8FE1-B2B7-8B40-AC6E-9F0ACB931387}" destId="{E58A1928-3AC6-3B45-BBBC-13888BF49D97}" srcOrd="1" destOrd="0" parTransId="{A406628D-317F-1840-9FB8-42E74E6CB121}" sibTransId="{5AE4E12F-5DE0-4C4A-8095-96FA2A279EB8}"/>
    <dgm:cxn modelId="{0258D72A-D553-4E4A-B082-30082E6802E5}" type="presOf" srcId="{33071DD4-0AA2-F346-9E34-B50995BC87D9}" destId="{7A4B7D95-5D2B-CA48-A060-16D6DA25D4F6}" srcOrd="0" destOrd="0" presId="urn:microsoft.com/office/officeart/2008/layout/LinedList"/>
    <dgm:cxn modelId="{36A8C749-3E34-1043-A729-B58CFBE49FD4}" srcId="{E54B8FE1-B2B7-8B40-AC6E-9F0ACB931387}" destId="{33071DD4-0AA2-F346-9E34-B50995BC87D9}" srcOrd="2" destOrd="0" parTransId="{58971EFF-0DB1-9346-93B4-CF7D0F8D154B}" sibTransId="{C45006D6-6904-C444-B76D-0A0D155BDE22}"/>
    <dgm:cxn modelId="{4D27DC4A-D2A9-A54A-9740-73AA9ADFC934}" type="presOf" srcId="{E54B8FE1-B2B7-8B40-AC6E-9F0ACB931387}" destId="{4E3D35A6-0DB9-ED4D-B709-861D8200D0E7}" srcOrd="0" destOrd="0" presId="urn:microsoft.com/office/officeart/2008/layout/LinedList"/>
    <dgm:cxn modelId="{18668BE0-3967-4F4D-A9FA-20F73EC70507}" type="presOf" srcId="{1E2276B9-BE97-EA49-A417-88FAE9055185}" destId="{26AEC92E-3AE8-7E48-9D3E-F71B521EBEA2}" srcOrd="0" destOrd="0" presId="urn:microsoft.com/office/officeart/2008/layout/LinedList"/>
    <dgm:cxn modelId="{1C95E1FE-5A53-9346-B9A0-C0B4D8208E8B}" srcId="{E54B8FE1-B2B7-8B40-AC6E-9F0ACB931387}" destId="{1E2276B9-BE97-EA49-A417-88FAE9055185}" srcOrd="0" destOrd="0" parTransId="{4444454F-AA54-B74E-85CB-954B1EB0F465}" sibTransId="{4755718C-CCAE-5849-8534-488651D88A61}"/>
    <dgm:cxn modelId="{A01F5603-0B90-A246-9DF9-5766A14947ED}" type="presParOf" srcId="{4E3D35A6-0DB9-ED4D-B709-861D8200D0E7}" destId="{90F3DA1D-C56E-5E47-8E2A-2B67A03239F7}" srcOrd="0" destOrd="0" presId="urn:microsoft.com/office/officeart/2008/layout/LinedList"/>
    <dgm:cxn modelId="{61C50454-C49F-1242-8C99-0286C91A514A}" type="presParOf" srcId="{4E3D35A6-0DB9-ED4D-B709-861D8200D0E7}" destId="{E86DC177-8EA3-4B47-94D6-820DDA4C6556}" srcOrd="1" destOrd="0" presId="urn:microsoft.com/office/officeart/2008/layout/LinedList"/>
    <dgm:cxn modelId="{10004847-4E34-9142-B87D-59339DFA9D66}" type="presParOf" srcId="{E86DC177-8EA3-4B47-94D6-820DDA4C6556}" destId="{26AEC92E-3AE8-7E48-9D3E-F71B521EBEA2}" srcOrd="0" destOrd="0" presId="urn:microsoft.com/office/officeart/2008/layout/LinedList"/>
    <dgm:cxn modelId="{FC8D29E8-B85B-4742-99DE-D15656BA9843}" type="presParOf" srcId="{E86DC177-8EA3-4B47-94D6-820DDA4C6556}" destId="{86E8B183-6E5D-A743-8CF2-D2D862F22D5F}" srcOrd="1" destOrd="0" presId="urn:microsoft.com/office/officeart/2008/layout/LinedList"/>
    <dgm:cxn modelId="{647BEE5A-C422-D140-8076-27EF37EA113E}" type="presParOf" srcId="{4E3D35A6-0DB9-ED4D-B709-861D8200D0E7}" destId="{1A04233C-5510-DB49-8D8C-46D037925D33}" srcOrd="2" destOrd="0" presId="urn:microsoft.com/office/officeart/2008/layout/LinedList"/>
    <dgm:cxn modelId="{EC35656F-41E9-3D47-9F3A-7B3308CF1691}" type="presParOf" srcId="{4E3D35A6-0DB9-ED4D-B709-861D8200D0E7}" destId="{49720F79-D96C-F149-925B-1D2ED634155A}" srcOrd="3" destOrd="0" presId="urn:microsoft.com/office/officeart/2008/layout/LinedList"/>
    <dgm:cxn modelId="{E0F335CB-A919-F844-A37F-469BD9ACC1AF}" type="presParOf" srcId="{49720F79-D96C-F149-925B-1D2ED634155A}" destId="{46650B2E-1CB0-5744-8E4C-E390DBFACD7B}" srcOrd="0" destOrd="0" presId="urn:microsoft.com/office/officeart/2008/layout/LinedList"/>
    <dgm:cxn modelId="{8346C6CE-204B-5C48-8D2F-16AFF2556CC1}" type="presParOf" srcId="{49720F79-D96C-F149-925B-1D2ED634155A}" destId="{63102DE1-BD93-8945-8FD2-5B928AD1B927}" srcOrd="1" destOrd="0" presId="urn:microsoft.com/office/officeart/2008/layout/LinedList"/>
    <dgm:cxn modelId="{2357EE47-D9E6-A046-9106-EF47EE082A5E}" type="presParOf" srcId="{4E3D35A6-0DB9-ED4D-B709-861D8200D0E7}" destId="{2ECEEDF4-2ABD-7442-9E1B-210505C5018D}" srcOrd="4" destOrd="0" presId="urn:microsoft.com/office/officeart/2008/layout/LinedList"/>
    <dgm:cxn modelId="{B8B8E6BB-3B12-9B4A-881A-E18FFBBC8643}" type="presParOf" srcId="{4E3D35A6-0DB9-ED4D-B709-861D8200D0E7}" destId="{6A90068B-779F-A545-A464-AEF98AF24732}" srcOrd="5" destOrd="0" presId="urn:microsoft.com/office/officeart/2008/layout/LinedList"/>
    <dgm:cxn modelId="{7573D1C2-2498-8E48-BD89-EBA10E73F9AC}" type="presParOf" srcId="{6A90068B-779F-A545-A464-AEF98AF24732}" destId="{7A4B7D95-5D2B-CA48-A060-16D6DA25D4F6}" srcOrd="0" destOrd="0" presId="urn:microsoft.com/office/officeart/2008/layout/LinedList"/>
    <dgm:cxn modelId="{A6AE2803-C49D-004B-9F35-AD16000BD114}" type="presParOf" srcId="{6A90068B-779F-A545-A464-AEF98AF24732}" destId="{57260437-6DFE-594A-BC59-1E6A2BD64C7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D20D2409-85DD-DF49-92B7-FF5CAA8AC3E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zh-CN" altLang="en-US"/>
        </a:p>
      </dgm:t>
    </dgm:pt>
    <dgm:pt modelId="{47A7ACBA-6234-EF4D-8AAA-C4AE286D780C}">
      <dgm:prSet phldrT="[文本]"/>
      <dgm:spPr/>
      <dgm:t>
        <a:bodyPr/>
        <a:lstStyle/>
        <a:p>
          <a:r>
            <a:rPr lang="zh-CN" altLang="en-US" dirty="0"/>
            <a:t>修复费用法</a:t>
          </a:r>
        </a:p>
      </dgm:t>
    </dgm:pt>
    <dgm:pt modelId="{49A14C91-7E81-E444-B56C-245AA30D251D}" type="parTrans" cxnId="{17BFDF4C-292B-4044-8B45-A3719A7B5D7E}">
      <dgm:prSet/>
      <dgm:spPr/>
      <dgm:t>
        <a:bodyPr/>
        <a:lstStyle/>
        <a:p>
          <a:endParaRPr lang="zh-CN" altLang="en-US"/>
        </a:p>
      </dgm:t>
    </dgm:pt>
    <dgm:pt modelId="{3FB71ABF-EF2A-D144-943B-DB0E0D6245C8}" type="sibTrans" cxnId="{17BFDF4C-292B-4044-8B45-A3719A7B5D7E}">
      <dgm:prSet/>
      <dgm:spPr/>
      <dgm:t>
        <a:bodyPr/>
        <a:lstStyle/>
        <a:p>
          <a:endParaRPr lang="zh-CN" altLang="en-US"/>
        </a:p>
      </dgm:t>
    </dgm:pt>
    <dgm:pt modelId="{E668E42D-7F8D-6E40-BB53-F4073B3BCA6B}">
      <dgm:prSet phldrT="[文本]"/>
      <dgm:spPr/>
      <dgm:t>
        <a:bodyPr/>
        <a:lstStyle/>
        <a:p>
          <a:r>
            <a:rPr lang="zh-CN" altLang="en-US" dirty="0"/>
            <a:t>损失资本化法</a:t>
          </a:r>
        </a:p>
      </dgm:t>
    </dgm:pt>
    <dgm:pt modelId="{209D331A-C239-3045-9AE6-3CC3F5E925C0}" type="parTrans" cxnId="{4A96F3D4-49AC-574B-9A3C-CB9D2B22B270}">
      <dgm:prSet/>
      <dgm:spPr/>
      <dgm:t>
        <a:bodyPr/>
        <a:lstStyle/>
        <a:p>
          <a:endParaRPr lang="zh-CN" altLang="en-US"/>
        </a:p>
      </dgm:t>
    </dgm:pt>
    <dgm:pt modelId="{45BDD9D6-92C1-6D48-8401-A335DB0C9594}" type="sibTrans" cxnId="{4A96F3D4-49AC-574B-9A3C-CB9D2B22B270}">
      <dgm:prSet/>
      <dgm:spPr/>
      <dgm:t>
        <a:bodyPr/>
        <a:lstStyle/>
        <a:p>
          <a:endParaRPr lang="zh-CN" altLang="en-US"/>
        </a:p>
      </dgm:t>
    </dgm:pt>
    <dgm:pt modelId="{DF7AE6CD-BA3F-CB49-BE96-32667439E31B}">
      <dgm:prSet phldrT="[文本]"/>
      <dgm:spPr/>
      <dgm:t>
        <a:bodyPr/>
        <a:lstStyle/>
        <a:p>
          <a:r>
            <a:rPr lang="zh-CN" altLang="en-US" dirty="0"/>
            <a:t>价差法</a:t>
          </a:r>
        </a:p>
      </dgm:t>
    </dgm:pt>
    <dgm:pt modelId="{D59F6D2C-0425-9C4A-9202-11882A82479D}" type="parTrans" cxnId="{3C650212-CB28-F047-9E9D-F14347A29A04}">
      <dgm:prSet/>
      <dgm:spPr/>
      <dgm:t>
        <a:bodyPr/>
        <a:lstStyle/>
        <a:p>
          <a:endParaRPr lang="zh-CN" altLang="en-US"/>
        </a:p>
      </dgm:t>
    </dgm:pt>
    <dgm:pt modelId="{CB32D970-06D1-144B-956E-F95665492E06}" type="sibTrans" cxnId="{3C650212-CB28-F047-9E9D-F14347A29A04}">
      <dgm:prSet/>
      <dgm:spPr/>
      <dgm:t>
        <a:bodyPr/>
        <a:lstStyle/>
        <a:p>
          <a:endParaRPr lang="zh-CN" altLang="en-US"/>
        </a:p>
      </dgm:t>
    </dgm:pt>
    <dgm:pt modelId="{981699EF-CE1E-8549-BACE-E21F9FC2BF6A}">
      <dgm:prSet/>
      <dgm:spPr/>
      <dgm:t>
        <a:bodyPr/>
        <a:lstStyle/>
        <a:p>
          <a:r>
            <a:rPr lang="zh-CN" altLang="en-US" dirty="0"/>
            <a:t>补地价的评估</a:t>
          </a:r>
        </a:p>
      </dgm:t>
    </dgm:pt>
    <dgm:pt modelId="{C118A336-17E9-8A46-A851-EF2A67B90C90}" type="parTrans" cxnId="{77BBE8CC-E679-C34A-90DC-43E958D5EAAC}">
      <dgm:prSet/>
      <dgm:spPr/>
      <dgm:t>
        <a:bodyPr/>
        <a:lstStyle/>
        <a:p>
          <a:endParaRPr lang="zh-CN" altLang="en-US"/>
        </a:p>
      </dgm:t>
    </dgm:pt>
    <dgm:pt modelId="{A100AE4B-F8C3-E647-8054-A0752B5882D3}" type="sibTrans" cxnId="{77BBE8CC-E679-C34A-90DC-43E958D5EAAC}">
      <dgm:prSet/>
      <dgm:spPr/>
      <dgm:t>
        <a:bodyPr/>
        <a:lstStyle/>
        <a:p>
          <a:endParaRPr lang="zh-CN" altLang="en-US"/>
        </a:p>
      </dgm:t>
    </dgm:pt>
    <dgm:pt modelId="{484877D1-E371-144F-869F-EA0623EA8591}" type="pres">
      <dgm:prSet presAssocID="{D20D2409-85DD-DF49-92B7-FF5CAA8AC3E9}" presName="vert0" presStyleCnt="0">
        <dgm:presLayoutVars>
          <dgm:dir/>
          <dgm:animOne val="branch"/>
          <dgm:animLvl val="lvl"/>
        </dgm:presLayoutVars>
      </dgm:prSet>
      <dgm:spPr/>
    </dgm:pt>
    <dgm:pt modelId="{1AEDE537-C66D-CE42-93C4-A4A60E56F6D4}" type="pres">
      <dgm:prSet presAssocID="{47A7ACBA-6234-EF4D-8AAA-C4AE286D780C}" presName="thickLine" presStyleLbl="alignNode1" presStyleIdx="0" presStyleCnt="4"/>
      <dgm:spPr/>
    </dgm:pt>
    <dgm:pt modelId="{C8DB9A1A-A7A6-4042-B21C-DF6234B56BB6}" type="pres">
      <dgm:prSet presAssocID="{47A7ACBA-6234-EF4D-8AAA-C4AE286D780C}" presName="horz1" presStyleCnt="0"/>
      <dgm:spPr/>
    </dgm:pt>
    <dgm:pt modelId="{FB2C22E1-5E90-E34E-B0F5-351D9D26101A}" type="pres">
      <dgm:prSet presAssocID="{47A7ACBA-6234-EF4D-8AAA-C4AE286D780C}" presName="tx1" presStyleLbl="revTx" presStyleIdx="0" presStyleCnt="4"/>
      <dgm:spPr/>
    </dgm:pt>
    <dgm:pt modelId="{0F67E8BA-CDEC-2F45-AE51-FBDD147BCC91}" type="pres">
      <dgm:prSet presAssocID="{47A7ACBA-6234-EF4D-8AAA-C4AE286D780C}" presName="vert1" presStyleCnt="0"/>
      <dgm:spPr/>
    </dgm:pt>
    <dgm:pt modelId="{89CA9D37-A42C-4F43-949B-237FF45D77F9}" type="pres">
      <dgm:prSet presAssocID="{E668E42D-7F8D-6E40-BB53-F4073B3BCA6B}" presName="thickLine" presStyleLbl="alignNode1" presStyleIdx="1" presStyleCnt="4"/>
      <dgm:spPr/>
    </dgm:pt>
    <dgm:pt modelId="{95F42D1F-3247-9F47-94A1-F5FF58E3A1C3}" type="pres">
      <dgm:prSet presAssocID="{E668E42D-7F8D-6E40-BB53-F4073B3BCA6B}" presName="horz1" presStyleCnt="0"/>
      <dgm:spPr/>
    </dgm:pt>
    <dgm:pt modelId="{3413EA5F-0466-234D-BD50-6ABA056E3F4C}" type="pres">
      <dgm:prSet presAssocID="{E668E42D-7F8D-6E40-BB53-F4073B3BCA6B}" presName="tx1" presStyleLbl="revTx" presStyleIdx="1" presStyleCnt="4"/>
      <dgm:spPr/>
    </dgm:pt>
    <dgm:pt modelId="{F7DEB9E8-63BF-3A49-8F3A-8E7546C6810B}" type="pres">
      <dgm:prSet presAssocID="{E668E42D-7F8D-6E40-BB53-F4073B3BCA6B}" presName="vert1" presStyleCnt="0"/>
      <dgm:spPr/>
    </dgm:pt>
    <dgm:pt modelId="{8E2210BA-5DEB-D743-A424-4ABE4DFBD08E}" type="pres">
      <dgm:prSet presAssocID="{DF7AE6CD-BA3F-CB49-BE96-32667439E31B}" presName="thickLine" presStyleLbl="alignNode1" presStyleIdx="2" presStyleCnt="4"/>
      <dgm:spPr/>
    </dgm:pt>
    <dgm:pt modelId="{29F0536E-3A12-8242-BEB4-31C852736225}" type="pres">
      <dgm:prSet presAssocID="{DF7AE6CD-BA3F-CB49-BE96-32667439E31B}" presName="horz1" presStyleCnt="0"/>
      <dgm:spPr/>
    </dgm:pt>
    <dgm:pt modelId="{CD44C0AF-7152-9043-A82D-40F2A2B91070}" type="pres">
      <dgm:prSet presAssocID="{DF7AE6CD-BA3F-CB49-BE96-32667439E31B}" presName="tx1" presStyleLbl="revTx" presStyleIdx="2" presStyleCnt="4"/>
      <dgm:spPr/>
    </dgm:pt>
    <dgm:pt modelId="{2585A57B-2E81-3C4D-8D70-7E30A5B9C3CA}" type="pres">
      <dgm:prSet presAssocID="{DF7AE6CD-BA3F-CB49-BE96-32667439E31B}" presName="vert1" presStyleCnt="0"/>
      <dgm:spPr/>
    </dgm:pt>
    <dgm:pt modelId="{E879CA71-D377-DE43-9F14-63972FC9DDE2}" type="pres">
      <dgm:prSet presAssocID="{981699EF-CE1E-8549-BACE-E21F9FC2BF6A}" presName="thickLine" presStyleLbl="alignNode1" presStyleIdx="3" presStyleCnt="4"/>
      <dgm:spPr/>
    </dgm:pt>
    <dgm:pt modelId="{EC2AE480-1677-3C4E-839C-F6C5FBE0C0B9}" type="pres">
      <dgm:prSet presAssocID="{981699EF-CE1E-8549-BACE-E21F9FC2BF6A}" presName="horz1" presStyleCnt="0"/>
      <dgm:spPr/>
    </dgm:pt>
    <dgm:pt modelId="{8D5501CA-B80D-9A46-8EAD-928C701DDE08}" type="pres">
      <dgm:prSet presAssocID="{981699EF-CE1E-8549-BACE-E21F9FC2BF6A}" presName="tx1" presStyleLbl="revTx" presStyleIdx="3" presStyleCnt="4"/>
      <dgm:spPr/>
    </dgm:pt>
    <dgm:pt modelId="{0016A65C-7280-1143-A5B4-B8CD15DC2929}" type="pres">
      <dgm:prSet presAssocID="{981699EF-CE1E-8549-BACE-E21F9FC2BF6A}" presName="vert1" presStyleCnt="0"/>
      <dgm:spPr/>
    </dgm:pt>
  </dgm:ptLst>
  <dgm:cxnLst>
    <dgm:cxn modelId="{3C650212-CB28-F047-9E9D-F14347A29A04}" srcId="{D20D2409-85DD-DF49-92B7-FF5CAA8AC3E9}" destId="{DF7AE6CD-BA3F-CB49-BE96-32667439E31B}" srcOrd="2" destOrd="0" parTransId="{D59F6D2C-0425-9C4A-9202-11882A82479D}" sibTransId="{CB32D970-06D1-144B-956E-F95665492E06}"/>
    <dgm:cxn modelId="{AB9B4615-0DE1-4148-AE88-B2D12A4E4023}" type="presOf" srcId="{DF7AE6CD-BA3F-CB49-BE96-32667439E31B}" destId="{CD44C0AF-7152-9043-A82D-40F2A2B91070}" srcOrd="0" destOrd="0" presId="urn:microsoft.com/office/officeart/2008/layout/LinedList"/>
    <dgm:cxn modelId="{17BFDF4C-292B-4044-8B45-A3719A7B5D7E}" srcId="{D20D2409-85DD-DF49-92B7-FF5CAA8AC3E9}" destId="{47A7ACBA-6234-EF4D-8AAA-C4AE286D780C}" srcOrd="0" destOrd="0" parTransId="{49A14C91-7E81-E444-B56C-245AA30D251D}" sibTransId="{3FB71ABF-EF2A-D144-943B-DB0E0D6245C8}"/>
    <dgm:cxn modelId="{B2688562-2A25-5F41-B4D5-11776E3BFDC6}" type="presOf" srcId="{47A7ACBA-6234-EF4D-8AAA-C4AE286D780C}" destId="{FB2C22E1-5E90-E34E-B0F5-351D9D26101A}" srcOrd="0" destOrd="0" presId="urn:microsoft.com/office/officeart/2008/layout/LinedList"/>
    <dgm:cxn modelId="{0F45EC6B-E961-B149-BBBE-CC22C281CC7D}" type="presOf" srcId="{981699EF-CE1E-8549-BACE-E21F9FC2BF6A}" destId="{8D5501CA-B80D-9A46-8EAD-928C701DDE08}" srcOrd="0" destOrd="0" presId="urn:microsoft.com/office/officeart/2008/layout/LinedList"/>
    <dgm:cxn modelId="{69125A9B-74EF-264B-849F-715A701753CF}" type="presOf" srcId="{D20D2409-85DD-DF49-92B7-FF5CAA8AC3E9}" destId="{484877D1-E371-144F-869F-EA0623EA8591}" srcOrd="0" destOrd="0" presId="urn:microsoft.com/office/officeart/2008/layout/LinedList"/>
    <dgm:cxn modelId="{77BBE8CC-E679-C34A-90DC-43E958D5EAAC}" srcId="{D20D2409-85DD-DF49-92B7-FF5CAA8AC3E9}" destId="{981699EF-CE1E-8549-BACE-E21F9FC2BF6A}" srcOrd="3" destOrd="0" parTransId="{C118A336-17E9-8A46-A851-EF2A67B90C90}" sibTransId="{A100AE4B-F8C3-E647-8054-A0752B5882D3}"/>
    <dgm:cxn modelId="{4A96F3D4-49AC-574B-9A3C-CB9D2B22B270}" srcId="{D20D2409-85DD-DF49-92B7-FF5CAA8AC3E9}" destId="{E668E42D-7F8D-6E40-BB53-F4073B3BCA6B}" srcOrd="1" destOrd="0" parTransId="{209D331A-C239-3045-9AE6-3CC3F5E925C0}" sibTransId="{45BDD9D6-92C1-6D48-8401-A335DB0C9594}"/>
    <dgm:cxn modelId="{C31351FC-D184-0449-A5D4-BD686F3D28FC}" type="presOf" srcId="{E668E42D-7F8D-6E40-BB53-F4073B3BCA6B}" destId="{3413EA5F-0466-234D-BD50-6ABA056E3F4C}" srcOrd="0" destOrd="0" presId="urn:microsoft.com/office/officeart/2008/layout/LinedList"/>
    <dgm:cxn modelId="{9B8EC0EB-CB3C-EB46-A7FE-16F366A06485}" type="presParOf" srcId="{484877D1-E371-144F-869F-EA0623EA8591}" destId="{1AEDE537-C66D-CE42-93C4-A4A60E56F6D4}" srcOrd="0" destOrd="0" presId="urn:microsoft.com/office/officeart/2008/layout/LinedList"/>
    <dgm:cxn modelId="{36CD81C0-4314-9E42-8A27-4ADB08390209}" type="presParOf" srcId="{484877D1-E371-144F-869F-EA0623EA8591}" destId="{C8DB9A1A-A7A6-4042-B21C-DF6234B56BB6}" srcOrd="1" destOrd="0" presId="urn:microsoft.com/office/officeart/2008/layout/LinedList"/>
    <dgm:cxn modelId="{267D22AD-7E94-A94A-A8E8-D169376C2A63}" type="presParOf" srcId="{C8DB9A1A-A7A6-4042-B21C-DF6234B56BB6}" destId="{FB2C22E1-5E90-E34E-B0F5-351D9D26101A}" srcOrd="0" destOrd="0" presId="urn:microsoft.com/office/officeart/2008/layout/LinedList"/>
    <dgm:cxn modelId="{22523404-C3A5-1445-B703-C90FE4686534}" type="presParOf" srcId="{C8DB9A1A-A7A6-4042-B21C-DF6234B56BB6}" destId="{0F67E8BA-CDEC-2F45-AE51-FBDD147BCC91}" srcOrd="1" destOrd="0" presId="urn:microsoft.com/office/officeart/2008/layout/LinedList"/>
    <dgm:cxn modelId="{1FFD4FD9-E63B-454C-BDEF-F8C66541BE08}" type="presParOf" srcId="{484877D1-E371-144F-869F-EA0623EA8591}" destId="{89CA9D37-A42C-4F43-949B-237FF45D77F9}" srcOrd="2" destOrd="0" presId="urn:microsoft.com/office/officeart/2008/layout/LinedList"/>
    <dgm:cxn modelId="{035E7603-5805-F84B-AB47-BCA2CAE0B56B}" type="presParOf" srcId="{484877D1-E371-144F-869F-EA0623EA8591}" destId="{95F42D1F-3247-9F47-94A1-F5FF58E3A1C3}" srcOrd="3" destOrd="0" presId="urn:microsoft.com/office/officeart/2008/layout/LinedList"/>
    <dgm:cxn modelId="{C38FE8A9-F15A-A341-B991-202A4475E796}" type="presParOf" srcId="{95F42D1F-3247-9F47-94A1-F5FF58E3A1C3}" destId="{3413EA5F-0466-234D-BD50-6ABA056E3F4C}" srcOrd="0" destOrd="0" presId="urn:microsoft.com/office/officeart/2008/layout/LinedList"/>
    <dgm:cxn modelId="{FE3EC242-BBE5-9C44-938F-B93E39C381D1}" type="presParOf" srcId="{95F42D1F-3247-9F47-94A1-F5FF58E3A1C3}" destId="{F7DEB9E8-63BF-3A49-8F3A-8E7546C6810B}" srcOrd="1" destOrd="0" presId="urn:microsoft.com/office/officeart/2008/layout/LinedList"/>
    <dgm:cxn modelId="{E307203F-C678-6741-A6BB-FCA4E9587A54}" type="presParOf" srcId="{484877D1-E371-144F-869F-EA0623EA8591}" destId="{8E2210BA-5DEB-D743-A424-4ABE4DFBD08E}" srcOrd="4" destOrd="0" presId="urn:microsoft.com/office/officeart/2008/layout/LinedList"/>
    <dgm:cxn modelId="{634BBFFF-7DD0-A94A-955A-083493169011}" type="presParOf" srcId="{484877D1-E371-144F-869F-EA0623EA8591}" destId="{29F0536E-3A12-8242-BEB4-31C852736225}" srcOrd="5" destOrd="0" presId="urn:microsoft.com/office/officeart/2008/layout/LinedList"/>
    <dgm:cxn modelId="{13CDF88A-07F7-614F-84AC-853B0A8F064D}" type="presParOf" srcId="{29F0536E-3A12-8242-BEB4-31C852736225}" destId="{CD44C0AF-7152-9043-A82D-40F2A2B91070}" srcOrd="0" destOrd="0" presId="urn:microsoft.com/office/officeart/2008/layout/LinedList"/>
    <dgm:cxn modelId="{76C48A07-2CC6-4A4A-81EB-F403AE5625D5}" type="presParOf" srcId="{29F0536E-3A12-8242-BEB4-31C852736225}" destId="{2585A57B-2E81-3C4D-8D70-7E30A5B9C3CA}" srcOrd="1" destOrd="0" presId="urn:microsoft.com/office/officeart/2008/layout/LinedList"/>
    <dgm:cxn modelId="{82D274F0-80A3-E149-9768-3BF317A91E4F}" type="presParOf" srcId="{484877D1-E371-144F-869F-EA0623EA8591}" destId="{E879CA71-D377-DE43-9F14-63972FC9DDE2}" srcOrd="6" destOrd="0" presId="urn:microsoft.com/office/officeart/2008/layout/LinedList"/>
    <dgm:cxn modelId="{0B161124-8F3D-BA4D-B1D0-72B7F4A9EDA3}" type="presParOf" srcId="{484877D1-E371-144F-869F-EA0623EA8591}" destId="{EC2AE480-1677-3C4E-839C-F6C5FBE0C0B9}" srcOrd="7" destOrd="0" presId="urn:microsoft.com/office/officeart/2008/layout/LinedList"/>
    <dgm:cxn modelId="{5F397B54-125E-064F-82B9-415E80644737}" type="presParOf" srcId="{EC2AE480-1677-3C4E-839C-F6C5FBE0C0B9}" destId="{8D5501CA-B80D-9A46-8EAD-928C701DDE08}" srcOrd="0" destOrd="0" presId="urn:microsoft.com/office/officeart/2008/layout/LinedList"/>
    <dgm:cxn modelId="{0CE9B9A3-CAFD-C14E-A8A9-8ADFA52EDCCF}" type="presParOf" srcId="{EC2AE480-1677-3C4E-839C-F6C5FBE0C0B9}" destId="{0016A65C-7280-1143-A5B4-B8CD15DC292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7D3AF9-3655-9D42-86CF-A3A08DA5A08F}" type="doc">
      <dgm:prSet loTypeId="urn:microsoft.com/office/officeart/2008/layout/LinedList" loCatId="list" qsTypeId="urn:microsoft.com/office/officeart/2005/8/quickstyle/simple1#29" qsCatId="simple" csTypeId="urn:microsoft.com/office/officeart/2005/8/colors/colorful1#13" csCatId="colorful" phldr="1"/>
      <dgm:spPr/>
      <dgm:t>
        <a:bodyPr/>
        <a:lstStyle/>
        <a:p>
          <a:endParaRPr lang="zh-CN" altLang="en-US"/>
        </a:p>
      </dgm:t>
    </dgm:pt>
    <dgm:pt modelId="{C3E0AC54-ED77-F84D-81B0-FE7B68FB1D2A}">
      <dgm:prSet phldrT="[文本]" phldr="0" custT="0"/>
      <dgm:spPr/>
      <dgm:t>
        <a:bodyPr vert="horz" wrap="square"/>
        <a:lstStyle/>
        <a:p>
          <a:pPr>
            <a:lnSpc>
              <a:spcPct val="100000"/>
            </a:lnSpc>
            <a:spcBef>
              <a:spcPct val="0"/>
            </a:spcBef>
            <a:spcAft>
              <a:spcPct val="35000"/>
            </a:spcAft>
          </a:pPr>
          <a:r>
            <a:rPr lang="zh-CN" altLang="en-US" dirty="0"/>
            <a:t>例题</a:t>
          </a:r>
          <a:r>
            <a:rPr lang="en-US" altLang="zh-CN" dirty="0"/>
            <a:t>5.</a:t>
          </a:r>
          <a:r>
            <a:rPr lang="zh-CN" altLang="en-US" dirty="0"/>
            <a:t>某宗房地产土地面积</a:t>
          </a:r>
          <a:r>
            <a:rPr lang="en-US" altLang="zh-CN" dirty="0"/>
            <a:t>1000</a:t>
          </a:r>
          <a:r>
            <a:rPr lang="zh-CN" altLang="en-US" dirty="0"/>
            <a:t>平方米，建筑面积</a:t>
          </a:r>
          <a:r>
            <a:rPr lang="en-US" altLang="zh-CN" dirty="0"/>
            <a:t>2000</a:t>
          </a:r>
          <a:r>
            <a:rPr lang="zh-CN" altLang="en-US" dirty="0"/>
            <a:t>平方米。整体价值为</a:t>
          </a:r>
          <a:r>
            <a:rPr lang="en-US" altLang="zh-CN" dirty="0"/>
            <a:t>3000</a:t>
          </a:r>
          <a:r>
            <a:rPr lang="zh-CN" altLang="en-US" dirty="0"/>
            <a:t>元</a:t>
          </a:r>
          <a:r>
            <a:rPr lang="en-US" altLang="zh-CN" dirty="0"/>
            <a:t>/</a:t>
          </a:r>
          <a:r>
            <a:rPr lang="zh-CN" altLang="en-US" dirty="0"/>
            <a:t>平方米，其中土地成本为</a:t>
          </a:r>
          <a:r>
            <a:rPr lang="en-US" altLang="zh-CN" dirty="0"/>
            <a:t>800</a:t>
          </a:r>
          <a:r>
            <a:rPr lang="zh-CN" altLang="en-US" dirty="0"/>
            <a:t>元</a:t>
          </a:r>
          <a:r>
            <a:rPr lang="en-US" altLang="zh-CN" dirty="0"/>
            <a:t>/</a:t>
          </a:r>
          <a:r>
            <a:rPr lang="zh-CN" altLang="en-US" dirty="0"/>
            <a:t>平方米，建筑物成本为</a:t>
          </a:r>
          <a:r>
            <a:rPr lang="en-US" altLang="zh-CN" dirty="0"/>
            <a:t>1200</a:t>
          </a:r>
          <a:r>
            <a:rPr lang="zh-CN" altLang="en-US" dirty="0"/>
            <a:t>元</a:t>
          </a:r>
          <a:r>
            <a:rPr lang="en-US" altLang="zh-CN" dirty="0"/>
            <a:t>/</a:t>
          </a:r>
          <a:r>
            <a:rPr lang="zh-CN" altLang="en-US" dirty="0"/>
            <a:t>平方米。则建筑物价值和土地价值分别为多少。</a:t>
          </a:r>
          <a:endParaRPr/>
        </a:p>
      </dgm:t>
    </dgm:pt>
    <dgm:pt modelId="{76A61244-194B-054C-A3A4-6A988579D86F}" type="parTrans" cxnId="{32C4CCEC-3D87-4AD9-9FB9-3787AD55691D}">
      <dgm:prSet/>
      <dgm:spPr/>
      <dgm:t>
        <a:bodyPr/>
        <a:lstStyle/>
        <a:p>
          <a:endParaRPr lang="zh-CN" altLang="en-US"/>
        </a:p>
      </dgm:t>
    </dgm:pt>
    <dgm:pt modelId="{929EE0A4-821A-0346-B4C5-EA756F4E6533}" type="sibTrans" cxnId="{32C4CCEC-3D87-4AD9-9FB9-3787AD55691D}">
      <dgm:prSet/>
      <dgm:spPr/>
      <dgm:t>
        <a:bodyPr/>
        <a:lstStyle/>
        <a:p>
          <a:endParaRPr lang="zh-CN" altLang="en-US"/>
        </a:p>
      </dgm:t>
    </dgm:pt>
    <dgm:pt modelId="{343DD2EB-E916-AC43-ACD6-5E1515002BA2}">
      <dgm:prSet phldrT="[文本]"/>
      <dgm:spPr/>
      <dgm:t>
        <a:bodyPr/>
        <a:lstStyle/>
        <a:p>
          <a:r>
            <a:rPr lang="en-US" altLang="zh-CN" dirty="0"/>
            <a:t>1.</a:t>
          </a:r>
          <a:r>
            <a:rPr lang="zh-CN" altLang="en-US" dirty="0"/>
            <a:t>房地产整体价值</a:t>
          </a:r>
          <a:r>
            <a:rPr lang="en-US" altLang="zh-CN" dirty="0"/>
            <a:t>=3000</a:t>
          </a:r>
          <a:r>
            <a:rPr lang="zh-CN" altLang="en-US" dirty="0"/>
            <a:t>*</a:t>
          </a:r>
          <a:r>
            <a:rPr lang="en-US" altLang="zh-CN" dirty="0"/>
            <a:t>2000/10000=600</a:t>
          </a:r>
          <a:r>
            <a:rPr lang="zh-CN" altLang="en-US" dirty="0"/>
            <a:t>万元；</a:t>
          </a:r>
          <a:endParaRPr lang="en-US" altLang="zh-CN" dirty="0"/>
        </a:p>
        <a:p>
          <a:r>
            <a:rPr lang="en-US" altLang="zh-CN" dirty="0"/>
            <a:t>2.</a:t>
          </a:r>
          <a:r>
            <a:rPr lang="zh-CN" altLang="en-US" dirty="0"/>
            <a:t>土地成本</a:t>
          </a:r>
          <a:r>
            <a:rPr lang="en-US" altLang="zh-CN" dirty="0"/>
            <a:t>=800</a:t>
          </a:r>
          <a:r>
            <a:rPr lang="zh-CN" altLang="en-US" dirty="0"/>
            <a:t>*</a:t>
          </a:r>
          <a:r>
            <a:rPr lang="en-US" altLang="zh-CN" dirty="0"/>
            <a:t>1000/10000=80</a:t>
          </a:r>
          <a:r>
            <a:rPr lang="zh-CN" altLang="en-US" dirty="0"/>
            <a:t>万元；</a:t>
          </a:r>
          <a:endParaRPr lang="en-US" altLang="zh-CN" dirty="0"/>
        </a:p>
        <a:p>
          <a:r>
            <a:rPr lang="en-US" altLang="zh-CN" dirty="0"/>
            <a:t>3.</a:t>
          </a:r>
          <a:r>
            <a:rPr lang="zh-CN" altLang="en-US" dirty="0"/>
            <a:t>建筑物成本</a:t>
          </a:r>
          <a:r>
            <a:rPr lang="en-US" altLang="zh-CN" dirty="0"/>
            <a:t>=1200</a:t>
          </a:r>
          <a:r>
            <a:rPr lang="zh-CN" altLang="en-US" dirty="0"/>
            <a:t>*</a:t>
          </a:r>
          <a:r>
            <a:rPr lang="en-US" altLang="zh-CN" dirty="0"/>
            <a:t>2000/10000=240</a:t>
          </a:r>
          <a:r>
            <a:rPr lang="zh-CN" altLang="en-US" dirty="0"/>
            <a:t>万元</a:t>
          </a:r>
        </a:p>
      </dgm:t>
    </dgm:pt>
    <dgm:pt modelId="{DC9885AE-2AEB-1A41-B947-0C76E8D91898}" type="parTrans" cxnId="{093CDF66-9FEE-4C26-A165-13CCEA825FC4}">
      <dgm:prSet/>
      <dgm:spPr/>
      <dgm:t>
        <a:bodyPr/>
        <a:lstStyle/>
        <a:p>
          <a:endParaRPr lang="zh-CN" altLang="en-US"/>
        </a:p>
      </dgm:t>
    </dgm:pt>
    <dgm:pt modelId="{59AD1D5F-1E2F-434B-9FFB-33C5B3B192CA}" type="sibTrans" cxnId="{093CDF66-9FEE-4C26-A165-13CCEA825FC4}">
      <dgm:prSet/>
      <dgm:spPr/>
      <dgm:t>
        <a:bodyPr/>
        <a:lstStyle/>
        <a:p>
          <a:endParaRPr lang="zh-CN" altLang="en-US"/>
        </a:p>
      </dgm:t>
    </dgm:pt>
    <dgm:pt modelId="{43B333E7-E2B6-BE43-93C3-77CFD3EE7220}">
      <dgm:prSet phldrT="[文本]"/>
      <dgm:spPr/>
      <dgm:t>
        <a:bodyPr/>
        <a:lstStyle/>
        <a:p>
          <a:r>
            <a:rPr lang="en-US" altLang="zh-CN" dirty="0"/>
            <a:t>4.</a:t>
          </a:r>
          <a:r>
            <a:rPr lang="zh-CN" altLang="en-US" dirty="0"/>
            <a:t>建筑物价值</a:t>
          </a:r>
          <a:r>
            <a:rPr lang="en-US" altLang="zh-CN" dirty="0"/>
            <a:t>=240+</a:t>
          </a:r>
          <a:r>
            <a:rPr lang="zh-CN" altLang="en-US" dirty="0"/>
            <a:t>（</a:t>
          </a:r>
          <a:r>
            <a:rPr lang="en-US" altLang="zh-CN" dirty="0"/>
            <a:t>600-80-240</a:t>
          </a:r>
          <a:r>
            <a:rPr lang="zh-CN" altLang="en-US" dirty="0"/>
            <a:t>）*</a:t>
          </a:r>
          <a:r>
            <a:rPr lang="en-US" altLang="zh-CN" dirty="0"/>
            <a:t>240/</a:t>
          </a:r>
          <a:r>
            <a:rPr lang="zh-CN" altLang="en-US" dirty="0"/>
            <a:t>（</a:t>
          </a:r>
          <a:r>
            <a:rPr lang="en-US" altLang="zh-CN" dirty="0"/>
            <a:t>240+60</a:t>
          </a:r>
          <a:r>
            <a:rPr lang="zh-CN" altLang="en-US" dirty="0"/>
            <a:t>）</a:t>
          </a:r>
          <a:r>
            <a:rPr lang="en-US" altLang="zh-CN" dirty="0"/>
            <a:t>=464</a:t>
          </a:r>
          <a:r>
            <a:rPr lang="zh-CN" altLang="en-US" dirty="0"/>
            <a:t>万元；</a:t>
          </a:r>
          <a:endParaRPr lang="en-US" altLang="zh-CN" dirty="0"/>
        </a:p>
        <a:p>
          <a:r>
            <a:rPr lang="en-US" altLang="zh-CN" dirty="0"/>
            <a:t>5.</a:t>
          </a:r>
          <a:r>
            <a:rPr lang="zh-CN" altLang="en-US" dirty="0"/>
            <a:t>土地价值</a:t>
          </a:r>
          <a:r>
            <a:rPr lang="en-US" altLang="zh-CN" dirty="0"/>
            <a:t>=80+</a:t>
          </a:r>
          <a:r>
            <a:rPr lang="zh-CN" altLang="en-US" dirty="0"/>
            <a:t>（</a:t>
          </a:r>
          <a:r>
            <a:rPr lang="en-US" altLang="zh-CN" dirty="0"/>
            <a:t>600-80-240</a:t>
          </a:r>
          <a:r>
            <a:rPr lang="zh-CN" altLang="en-US" dirty="0"/>
            <a:t>）*</a:t>
          </a:r>
          <a:r>
            <a:rPr lang="en-US" altLang="zh-CN" dirty="0"/>
            <a:t>80/</a:t>
          </a:r>
          <a:r>
            <a:rPr lang="zh-CN" altLang="en-US" dirty="0"/>
            <a:t>（</a:t>
          </a:r>
          <a:r>
            <a:rPr lang="en-US" altLang="zh-CN" dirty="0"/>
            <a:t>240+80</a:t>
          </a:r>
          <a:r>
            <a:rPr lang="zh-CN" altLang="en-US" dirty="0"/>
            <a:t>）</a:t>
          </a:r>
          <a:r>
            <a:rPr lang="en-US" altLang="zh-CN" dirty="0"/>
            <a:t>=136</a:t>
          </a:r>
          <a:r>
            <a:rPr lang="zh-CN" altLang="en-US" dirty="0"/>
            <a:t>万元</a:t>
          </a:r>
        </a:p>
      </dgm:t>
    </dgm:pt>
    <dgm:pt modelId="{3A413919-5107-2443-B4B4-541AF40215FA}" type="parTrans" cxnId="{FF7B591F-0E68-4194-8B89-08164F731D0A}">
      <dgm:prSet/>
      <dgm:spPr/>
      <dgm:t>
        <a:bodyPr/>
        <a:lstStyle/>
        <a:p>
          <a:endParaRPr lang="zh-CN" altLang="en-US"/>
        </a:p>
      </dgm:t>
    </dgm:pt>
    <dgm:pt modelId="{5AE9ECD2-D79D-E644-82B2-3EE1DAF3A4D5}" type="sibTrans" cxnId="{FF7B591F-0E68-4194-8B89-08164F731D0A}">
      <dgm:prSet/>
      <dgm:spPr/>
      <dgm:t>
        <a:bodyPr/>
        <a:lstStyle/>
        <a:p>
          <a:endParaRPr lang="zh-CN" altLang="en-US"/>
        </a:p>
      </dgm:t>
    </dgm:pt>
    <dgm:pt modelId="{CBADE772-BEBA-7349-B535-24FB0E6C716E}" type="pres">
      <dgm:prSet presAssocID="{797D3AF9-3655-9D42-86CF-A3A08DA5A08F}" presName="vert0" presStyleCnt="0">
        <dgm:presLayoutVars>
          <dgm:dir/>
          <dgm:animOne val="branch"/>
          <dgm:animLvl val="lvl"/>
        </dgm:presLayoutVars>
      </dgm:prSet>
      <dgm:spPr/>
    </dgm:pt>
    <dgm:pt modelId="{D7E0B6FD-A661-9F4D-AF50-370550B431F3}" type="pres">
      <dgm:prSet presAssocID="{C3E0AC54-ED77-F84D-81B0-FE7B68FB1D2A}" presName="thickLine" presStyleLbl="alignNode1" presStyleIdx="0" presStyleCnt="3"/>
      <dgm:spPr/>
    </dgm:pt>
    <dgm:pt modelId="{343B8EE5-B4BB-D845-8816-65F3FC6CE293}" type="pres">
      <dgm:prSet presAssocID="{C3E0AC54-ED77-F84D-81B0-FE7B68FB1D2A}" presName="horz1" presStyleCnt="0"/>
      <dgm:spPr/>
    </dgm:pt>
    <dgm:pt modelId="{4C040657-4D86-F24B-B535-2DB81242EB89}" type="pres">
      <dgm:prSet presAssocID="{C3E0AC54-ED77-F84D-81B0-FE7B68FB1D2A}" presName="tx1" presStyleLbl="revTx" presStyleIdx="0" presStyleCnt="3"/>
      <dgm:spPr/>
    </dgm:pt>
    <dgm:pt modelId="{3F3A88BE-0A2D-544A-9FA1-225D67027FA8}" type="pres">
      <dgm:prSet presAssocID="{C3E0AC54-ED77-F84D-81B0-FE7B68FB1D2A}" presName="vert1" presStyleCnt="0"/>
      <dgm:spPr/>
    </dgm:pt>
    <dgm:pt modelId="{B4FFE932-E4FF-FB4E-89CD-811191436C69}" type="pres">
      <dgm:prSet presAssocID="{343DD2EB-E916-AC43-ACD6-5E1515002BA2}" presName="thickLine" presStyleLbl="alignNode1" presStyleIdx="1" presStyleCnt="3"/>
      <dgm:spPr/>
    </dgm:pt>
    <dgm:pt modelId="{CD4D01F0-19D4-974C-95B3-FEEBDF8B80C0}" type="pres">
      <dgm:prSet presAssocID="{343DD2EB-E916-AC43-ACD6-5E1515002BA2}" presName="horz1" presStyleCnt="0"/>
      <dgm:spPr/>
    </dgm:pt>
    <dgm:pt modelId="{C382AEAE-3194-F64A-A943-A194B53AC62A}" type="pres">
      <dgm:prSet presAssocID="{343DD2EB-E916-AC43-ACD6-5E1515002BA2}" presName="tx1" presStyleLbl="revTx" presStyleIdx="1" presStyleCnt="3"/>
      <dgm:spPr/>
    </dgm:pt>
    <dgm:pt modelId="{BFA37AD6-BB49-C64D-B648-858038E36EC4}" type="pres">
      <dgm:prSet presAssocID="{343DD2EB-E916-AC43-ACD6-5E1515002BA2}" presName="vert1" presStyleCnt="0"/>
      <dgm:spPr/>
    </dgm:pt>
    <dgm:pt modelId="{69CF8C5F-2719-684A-B0FE-0ACC803B9716}" type="pres">
      <dgm:prSet presAssocID="{43B333E7-E2B6-BE43-93C3-77CFD3EE7220}" presName="thickLine" presStyleLbl="alignNode1" presStyleIdx="2" presStyleCnt="3"/>
      <dgm:spPr/>
    </dgm:pt>
    <dgm:pt modelId="{29B21611-A3CB-254C-9BF7-182C157BFA37}" type="pres">
      <dgm:prSet presAssocID="{43B333E7-E2B6-BE43-93C3-77CFD3EE7220}" presName="horz1" presStyleCnt="0"/>
      <dgm:spPr/>
    </dgm:pt>
    <dgm:pt modelId="{DB308746-A305-9440-8C02-A399241386D7}" type="pres">
      <dgm:prSet presAssocID="{43B333E7-E2B6-BE43-93C3-77CFD3EE7220}" presName="tx1" presStyleLbl="revTx" presStyleIdx="2" presStyleCnt="3"/>
      <dgm:spPr/>
    </dgm:pt>
    <dgm:pt modelId="{F0136087-53D3-8C47-8771-C5C4CCCEAA2C}" type="pres">
      <dgm:prSet presAssocID="{43B333E7-E2B6-BE43-93C3-77CFD3EE7220}" presName="vert1" presStyleCnt="0"/>
      <dgm:spPr/>
    </dgm:pt>
  </dgm:ptLst>
  <dgm:cxnLst>
    <dgm:cxn modelId="{86D4861B-80FB-4AC6-9500-1A727BD9E674}" type="presOf" srcId="{43B333E7-E2B6-BE43-93C3-77CFD3EE7220}" destId="{DB308746-A305-9440-8C02-A399241386D7}" srcOrd="0" destOrd="0" presId="urn:microsoft.com/office/officeart/2008/layout/LinedList"/>
    <dgm:cxn modelId="{FF7B591F-0E68-4194-8B89-08164F731D0A}" srcId="{797D3AF9-3655-9D42-86CF-A3A08DA5A08F}" destId="{43B333E7-E2B6-BE43-93C3-77CFD3EE7220}" srcOrd="2" destOrd="0" parTransId="{3A413919-5107-2443-B4B4-541AF40215FA}" sibTransId="{5AE9ECD2-D79D-E644-82B2-3EE1DAF3A4D5}"/>
    <dgm:cxn modelId="{7D0B8354-6D28-4C22-B5C4-97A69CE0AF02}" type="presOf" srcId="{797D3AF9-3655-9D42-86CF-A3A08DA5A08F}" destId="{CBADE772-BEBA-7349-B535-24FB0E6C716E}" srcOrd="0" destOrd="0" presId="urn:microsoft.com/office/officeart/2008/layout/LinedList"/>
    <dgm:cxn modelId="{093CDF66-9FEE-4C26-A165-13CCEA825FC4}" srcId="{797D3AF9-3655-9D42-86CF-A3A08DA5A08F}" destId="{343DD2EB-E916-AC43-ACD6-5E1515002BA2}" srcOrd="1" destOrd="0" parTransId="{DC9885AE-2AEB-1A41-B947-0C76E8D91898}" sibTransId="{59AD1D5F-1E2F-434B-9FFB-33C5B3B192CA}"/>
    <dgm:cxn modelId="{41F61A8B-6AA8-4837-B939-B5EDA5BFEA54}" type="presOf" srcId="{343DD2EB-E916-AC43-ACD6-5E1515002BA2}" destId="{C382AEAE-3194-F64A-A943-A194B53AC62A}" srcOrd="0" destOrd="0" presId="urn:microsoft.com/office/officeart/2008/layout/LinedList"/>
    <dgm:cxn modelId="{720C058D-BC63-4DFB-A7D0-5B295313DB14}" type="presOf" srcId="{C3E0AC54-ED77-F84D-81B0-FE7B68FB1D2A}" destId="{4C040657-4D86-F24B-B535-2DB81242EB89}" srcOrd="0" destOrd="0" presId="urn:microsoft.com/office/officeart/2008/layout/LinedList"/>
    <dgm:cxn modelId="{32C4CCEC-3D87-4AD9-9FB9-3787AD55691D}" srcId="{797D3AF9-3655-9D42-86CF-A3A08DA5A08F}" destId="{C3E0AC54-ED77-F84D-81B0-FE7B68FB1D2A}" srcOrd="0" destOrd="0" parTransId="{76A61244-194B-054C-A3A4-6A988579D86F}" sibTransId="{929EE0A4-821A-0346-B4C5-EA756F4E6533}"/>
    <dgm:cxn modelId="{A0BA5FC8-61C6-471C-A699-DE77E11ACC5B}" type="presParOf" srcId="{CBADE772-BEBA-7349-B535-24FB0E6C716E}" destId="{D7E0B6FD-A661-9F4D-AF50-370550B431F3}" srcOrd="0" destOrd="0" presId="urn:microsoft.com/office/officeart/2008/layout/LinedList"/>
    <dgm:cxn modelId="{0B10C8B3-EEAD-4B97-8D24-3FF8DBB3D120}" type="presParOf" srcId="{CBADE772-BEBA-7349-B535-24FB0E6C716E}" destId="{343B8EE5-B4BB-D845-8816-65F3FC6CE293}" srcOrd="1" destOrd="0" presId="urn:microsoft.com/office/officeart/2008/layout/LinedList"/>
    <dgm:cxn modelId="{0D6C553A-B2F8-40EF-B7FC-384B93EF9208}" type="presParOf" srcId="{343B8EE5-B4BB-D845-8816-65F3FC6CE293}" destId="{4C040657-4D86-F24B-B535-2DB81242EB89}" srcOrd="0" destOrd="0" presId="urn:microsoft.com/office/officeart/2008/layout/LinedList"/>
    <dgm:cxn modelId="{721ABCA9-613E-4EBE-A7EE-CBEA3F334F04}" type="presParOf" srcId="{343B8EE5-B4BB-D845-8816-65F3FC6CE293}" destId="{3F3A88BE-0A2D-544A-9FA1-225D67027FA8}" srcOrd="1" destOrd="0" presId="urn:microsoft.com/office/officeart/2008/layout/LinedList"/>
    <dgm:cxn modelId="{0F4009ED-2D9D-4C93-8734-D5EC6923BCF1}" type="presParOf" srcId="{CBADE772-BEBA-7349-B535-24FB0E6C716E}" destId="{B4FFE932-E4FF-FB4E-89CD-811191436C69}" srcOrd="2" destOrd="0" presId="urn:microsoft.com/office/officeart/2008/layout/LinedList"/>
    <dgm:cxn modelId="{8F8F4861-CF75-4C6A-B9C3-10AE4C29ADBD}" type="presParOf" srcId="{CBADE772-BEBA-7349-B535-24FB0E6C716E}" destId="{CD4D01F0-19D4-974C-95B3-FEEBDF8B80C0}" srcOrd="3" destOrd="0" presId="urn:microsoft.com/office/officeart/2008/layout/LinedList"/>
    <dgm:cxn modelId="{144FD54D-6E87-49C1-BECD-CE279D0B1989}" type="presParOf" srcId="{CD4D01F0-19D4-974C-95B3-FEEBDF8B80C0}" destId="{C382AEAE-3194-F64A-A943-A194B53AC62A}" srcOrd="0" destOrd="0" presId="urn:microsoft.com/office/officeart/2008/layout/LinedList"/>
    <dgm:cxn modelId="{D18B5177-4093-47E4-BF76-98F6AE41CA01}" type="presParOf" srcId="{CD4D01F0-19D4-974C-95B3-FEEBDF8B80C0}" destId="{BFA37AD6-BB49-C64D-B648-858038E36EC4}" srcOrd="1" destOrd="0" presId="urn:microsoft.com/office/officeart/2008/layout/LinedList"/>
    <dgm:cxn modelId="{7ABFCC68-E7B2-4770-BF6B-C8F5D8D3855A}" type="presParOf" srcId="{CBADE772-BEBA-7349-B535-24FB0E6C716E}" destId="{69CF8C5F-2719-684A-B0FE-0ACC803B9716}" srcOrd="4" destOrd="0" presId="urn:microsoft.com/office/officeart/2008/layout/LinedList"/>
    <dgm:cxn modelId="{AC80A8DF-A6B1-4918-9BB6-E49346D809A9}" type="presParOf" srcId="{CBADE772-BEBA-7349-B535-24FB0E6C716E}" destId="{29B21611-A3CB-254C-9BF7-182C157BFA37}" srcOrd="5" destOrd="0" presId="urn:microsoft.com/office/officeart/2008/layout/LinedList"/>
    <dgm:cxn modelId="{7D2B440B-0F9B-405B-97E5-4BBEC6745A82}" type="presParOf" srcId="{29B21611-A3CB-254C-9BF7-182C157BFA37}" destId="{DB308746-A305-9440-8C02-A399241386D7}" srcOrd="0" destOrd="0" presId="urn:microsoft.com/office/officeart/2008/layout/LinedList"/>
    <dgm:cxn modelId="{D3E58ED3-D61E-405C-BF40-16DAB68058ED}" type="presParOf" srcId="{29B21611-A3CB-254C-9BF7-182C157BFA37}" destId="{F0136087-53D3-8C47-8771-C5C4CCCEAA2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5A9805-8FE4-6C45-8D44-E0C424C8FF87}" type="doc">
      <dgm:prSet loTypeId="urn:microsoft.com/office/officeart/2008/layout/LinedList" loCatId="list" qsTypeId="urn:microsoft.com/office/officeart/2005/8/quickstyle/simple1#30" qsCatId="simple" csTypeId="urn:microsoft.com/office/officeart/2005/8/colors/colorful1#14" csCatId="colorful" phldr="1"/>
      <dgm:spPr/>
      <dgm:t>
        <a:bodyPr/>
        <a:lstStyle/>
        <a:p>
          <a:endParaRPr lang="zh-CN" altLang="en-US"/>
        </a:p>
      </dgm:t>
    </dgm:pt>
    <dgm:pt modelId="{46F2149D-8BFF-E14B-AF31-A8264092652C}">
      <dgm:prSet phldrT="[文本]" phldr="0" custT="0"/>
      <dgm:spPr/>
      <dgm:t>
        <a:bodyPr vert="horz" wrap="square"/>
        <a:lstStyle/>
        <a:p>
          <a:pPr>
            <a:lnSpc>
              <a:spcPct val="100000"/>
            </a:lnSpc>
            <a:spcBef>
              <a:spcPct val="0"/>
            </a:spcBef>
            <a:spcAft>
              <a:spcPct val="35000"/>
            </a:spcAft>
          </a:pPr>
          <a:r>
            <a:rPr lang="zh-CN" altLang="en-US" dirty="0"/>
            <a:t>例</a:t>
          </a:r>
          <a:r>
            <a:rPr lang="en-US" altLang="zh-CN" dirty="0"/>
            <a:t>6.</a:t>
          </a:r>
          <a:r>
            <a:rPr lang="zh-CN" altLang="en-US" dirty="0"/>
            <a:t>某套商品房建筑面积</a:t>
          </a:r>
          <a:r>
            <a:rPr lang="en-US" altLang="zh-CN" dirty="0"/>
            <a:t>100</a:t>
          </a:r>
          <a:r>
            <a:rPr lang="zh-CN" altLang="en-US" dirty="0"/>
            <a:t>平方米，现房单价</a:t>
          </a:r>
          <a:r>
            <a:rPr lang="en-US" altLang="zh-CN" dirty="0"/>
            <a:t>5000</a:t>
          </a:r>
          <a:r>
            <a:rPr lang="zh-CN" altLang="en-US" dirty="0"/>
            <a:t>元</a:t>
          </a:r>
          <a:r>
            <a:rPr lang="en-US" altLang="zh-CN" dirty="0"/>
            <a:t>/</a:t>
          </a:r>
          <a:r>
            <a:rPr lang="zh-CN" altLang="en-US" dirty="0"/>
            <a:t>平方米，该商品房尚需</a:t>
          </a:r>
          <a:r>
            <a:rPr lang="en-US" altLang="zh-CN" dirty="0"/>
            <a:t>15</a:t>
          </a:r>
          <a:r>
            <a:rPr lang="zh-CN" altLang="en-US" dirty="0"/>
            <a:t>个月交房。每月净租金</a:t>
          </a:r>
          <a:r>
            <a:rPr lang="en-US" altLang="zh-CN" dirty="0"/>
            <a:t>2000</a:t>
          </a:r>
          <a:r>
            <a:rPr lang="zh-CN" altLang="en-US" dirty="0"/>
            <a:t>元</a:t>
          </a:r>
          <a:r>
            <a:rPr lang="en-US" altLang="zh-CN" dirty="0"/>
            <a:t>/</a:t>
          </a:r>
          <a:r>
            <a:rPr lang="zh-CN" altLang="en-US" dirty="0"/>
            <a:t>套，年折现率</a:t>
          </a:r>
          <a:r>
            <a:rPr lang="en-US" altLang="zh-CN" dirty="0"/>
            <a:t>6%</a:t>
          </a:r>
          <a:r>
            <a:rPr lang="zh-CN" altLang="en-US" dirty="0"/>
            <a:t>，期房相关风险补偿为现房价格的</a:t>
          </a:r>
          <a:r>
            <a:rPr lang="en-US" altLang="zh-CN" dirty="0"/>
            <a:t>5%</a:t>
          </a:r>
          <a:r>
            <a:rPr lang="zh-CN" altLang="en-US" dirty="0"/>
            <a:t>。求期房价格。</a:t>
          </a:r>
          <a:endParaRPr/>
        </a:p>
      </dgm:t>
    </dgm:pt>
    <dgm:pt modelId="{90AB6C2B-25E9-1244-9D39-918289D0E96A}" type="parTrans" cxnId="{BE4CAD58-40C5-4E11-AB3B-282D976EE25E}">
      <dgm:prSet/>
      <dgm:spPr/>
      <dgm:t>
        <a:bodyPr/>
        <a:lstStyle/>
        <a:p>
          <a:endParaRPr lang="zh-CN" altLang="en-US"/>
        </a:p>
      </dgm:t>
    </dgm:pt>
    <dgm:pt modelId="{F73F297E-6DB5-324F-9CCD-31F106F98BA2}" type="sibTrans" cxnId="{BE4CAD58-40C5-4E11-AB3B-282D976EE25E}">
      <dgm:prSet/>
      <dgm:spPr/>
      <dgm:t>
        <a:bodyPr/>
        <a:lstStyle/>
        <a:p>
          <a:endParaRPr lang="zh-CN" altLang="en-US"/>
        </a:p>
      </dgm:t>
    </dgm:pt>
    <dgm:pt modelId="{C817CFD2-41AA-A544-99BF-932CF383DCD5}">
      <dgm:prSet phldrT="[文本]"/>
      <dgm:spPr/>
      <dgm:t>
        <a:bodyPr/>
        <a:lstStyle/>
        <a:p>
          <a:r>
            <a:rPr lang="zh-CN" altLang="en-US" dirty="0"/>
            <a:t>计算公式：期房价格</a:t>
          </a:r>
          <a:r>
            <a:rPr lang="en-US" altLang="zh-CN" dirty="0"/>
            <a:t>=</a:t>
          </a:r>
          <a:r>
            <a:rPr lang="zh-CN" altLang="en-US" dirty="0"/>
            <a:t>现房价格</a:t>
          </a:r>
          <a:r>
            <a:rPr lang="en-US" altLang="zh-CN" dirty="0"/>
            <a:t>-</a:t>
          </a:r>
          <a:r>
            <a:rPr lang="zh-CN" altLang="en-US" dirty="0"/>
            <a:t>预计从期房到现房期间现房出租的净收益折现值</a:t>
          </a:r>
          <a:r>
            <a:rPr lang="en-US" altLang="zh-CN" dirty="0"/>
            <a:t>-</a:t>
          </a:r>
          <a:r>
            <a:rPr lang="zh-CN" altLang="en-US" dirty="0"/>
            <a:t>相关风险补偿</a:t>
          </a:r>
        </a:p>
        <a:p>
          <a:r>
            <a:rPr lang="en-US" altLang="zh-CN" dirty="0"/>
            <a:t>1.</a:t>
          </a:r>
          <a:r>
            <a:rPr lang="zh-CN" altLang="en-US" dirty="0"/>
            <a:t>现房价格</a:t>
          </a:r>
          <a:r>
            <a:rPr lang="en-US" altLang="zh-CN" dirty="0"/>
            <a:t>=5000</a:t>
          </a:r>
          <a:r>
            <a:rPr lang="zh-CN" altLang="en-US" dirty="0"/>
            <a:t>*</a:t>
          </a:r>
          <a:r>
            <a:rPr lang="en-US" altLang="zh-CN" dirty="0"/>
            <a:t>100=50</a:t>
          </a:r>
          <a:r>
            <a:rPr lang="zh-CN" altLang="en-US" dirty="0"/>
            <a:t>万元；</a:t>
          </a:r>
          <a:endParaRPr lang="en-US" altLang="zh-CN" dirty="0"/>
        </a:p>
        <a:p>
          <a:r>
            <a:rPr lang="en-US" altLang="zh-CN" dirty="0"/>
            <a:t>2.</a:t>
          </a:r>
          <a:r>
            <a:rPr lang="zh-CN" altLang="en-US" dirty="0"/>
            <a:t>房屋出租收益损失净现值</a:t>
          </a:r>
          <a:r>
            <a:rPr lang="en-US" altLang="zh-CN" dirty="0"/>
            <a:t>=2000/</a:t>
          </a:r>
          <a:r>
            <a:rPr lang="zh-CN" altLang="en-US" dirty="0"/>
            <a:t>（</a:t>
          </a:r>
          <a:r>
            <a:rPr lang="en-US" altLang="zh-CN" dirty="0"/>
            <a:t>6%/12</a:t>
          </a:r>
          <a:r>
            <a:rPr lang="zh-CN" altLang="en-US" dirty="0"/>
            <a:t>）*</a:t>
          </a:r>
          <a:r>
            <a:rPr lang="en-US" altLang="zh-CN" dirty="0"/>
            <a:t>[1-1/</a:t>
          </a:r>
          <a:r>
            <a:rPr lang="zh-CN" altLang="en-US" dirty="0"/>
            <a:t>（</a:t>
          </a:r>
          <a:r>
            <a:rPr lang="en-US" altLang="zh-CN" dirty="0"/>
            <a:t>1+6%/12</a:t>
          </a:r>
          <a:r>
            <a:rPr lang="zh-CN" altLang="en-US" dirty="0"/>
            <a:t>）</a:t>
          </a:r>
          <a:r>
            <a:rPr lang="en-US" altLang="zh-CN" baseline="30000" dirty="0"/>
            <a:t>15</a:t>
          </a:r>
          <a:r>
            <a:rPr lang="en-US" altLang="zh-CN" dirty="0"/>
            <a:t>]</a:t>
          </a:r>
        </a:p>
        <a:p>
          <a:r>
            <a:rPr lang="en-US" altLang="zh-CN" dirty="0"/>
            <a:t>=28833</a:t>
          </a:r>
          <a:r>
            <a:rPr lang="zh-CN" altLang="en-US" dirty="0"/>
            <a:t>元；</a:t>
          </a:r>
          <a:endParaRPr lang="en-US" altLang="zh-CN" dirty="0"/>
        </a:p>
        <a:p>
          <a:r>
            <a:rPr lang="en-US" altLang="zh-CN" dirty="0"/>
            <a:t>3.</a:t>
          </a:r>
          <a:r>
            <a:rPr lang="zh-CN" altLang="en-US" dirty="0"/>
            <a:t>相关风险补偿</a:t>
          </a:r>
          <a:r>
            <a:rPr lang="en-US" altLang="zh-CN" dirty="0"/>
            <a:t>=50</a:t>
          </a:r>
          <a:r>
            <a:rPr lang="zh-CN" altLang="en-US" dirty="0"/>
            <a:t>*</a:t>
          </a:r>
          <a:r>
            <a:rPr lang="en-US" altLang="zh-CN" dirty="0"/>
            <a:t>5%=25000</a:t>
          </a:r>
          <a:r>
            <a:rPr lang="zh-CN" altLang="en-US" dirty="0"/>
            <a:t>元</a:t>
          </a:r>
        </a:p>
      </dgm:t>
    </dgm:pt>
    <dgm:pt modelId="{B11C89CA-68DD-4A47-A47C-CFE9B096076F}" type="parTrans" cxnId="{23D6257C-285E-4FBA-8644-359CBE76ECA6}">
      <dgm:prSet/>
      <dgm:spPr/>
      <dgm:t>
        <a:bodyPr/>
        <a:lstStyle/>
        <a:p>
          <a:endParaRPr lang="zh-CN" altLang="en-US"/>
        </a:p>
      </dgm:t>
    </dgm:pt>
    <dgm:pt modelId="{425F0E59-3891-4C47-8A96-678F1DCF8F79}" type="sibTrans" cxnId="{23D6257C-285E-4FBA-8644-359CBE76ECA6}">
      <dgm:prSet/>
      <dgm:spPr/>
      <dgm:t>
        <a:bodyPr/>
        <a:lstStyle/>
        <a:p>
          <a:endParaRPr lang="zh-CN" altLang="en-US"/>
        </a:p>
      </dgm:t>
    </dgm:pt>
    <dgm:pt modelId="{61D67BB5-7DCE-A340-9D82-99D8EDB5F2AC}">
      <dgm:prSet phldrT="[文本]"/>
      <dgm:spPr/>
      <dgm:t>
        <a:bodyPr/>
        <a:lstStyle/>
        <a:p>
          <a:r>
            <a:rPr lang="en-US" altLang="zh-CN" dirty="0"/>
            <a:t>4.</a:t>
          </a:r>
          <a:r>
            <a:rPr lang="zh-CN" altLang="en-US" dirty="0"/>
            <a:t>期房价格</a:t>
          </a:r>
          <a:r>
            <a:rPr lang="en-US" altLang="zh-CN" dirty="0"/>
            <a:t>=500000-28833-25000=446167</a:t>
          </a:r>
          <a:r>
            <a:rPr lang="zh-CN" altLang="en-US" dirty="0"/>
            <a:t>元；</a:t>
          </a:r>
          <a:endParaRPr lang="en-US" altLang="zh-CN" dirty="0"/>
        </a:p>
        <a:p>
          <a:r>
            <a:rPr lang="en-US" altLang="zh-CN" dirty="0"/>
            <a:t>5.</a:t>
          </a:r>
          <a:r>
            <a:rPr lang="zh-CN" altLang="en-US" dirty="0"/>
            <a:t>期房单价</a:t>
          </a:r>
          <a:r>
            <a:rPr lang="en-US" altLang="zh-CN" dirty="0"/>
            <a:t>=446167/100=4461.67</a:t>
          </a:r>
          <a:r>
            <a:rPr lang="zh-CN" altLang="en-US" dirty="0"/>
            <a:t>元</a:t>
          </a:r>
          <a:r>
            <a:rPr lang="en-US" altLang="zh-CN" dirty="0"/>
            <a:t>/</a:t>
          </a:r>
          <a:r>
            <a:rPr lang="zh-CN" altLang="en-US" dirty="0"/>
            <a:t>平方米</a:t>
          </a:r>
        </a:p>
      </dgm:t>
    </dgm:pt>
    <dgm:pt modelId="{0A7F8730-77AC-9F4C-8AEF-6E60EB80A167}" type="parTrans" cxnId="{BABE2D5F-48B4-4317-A995-69839CB82102}">
      <dgm:prSet/>
      <dgm:spPr/>
      <dgm:t>
        <a:bodyPr/>
        <a:lstStyle/>
        <a:p>
          <a:endParaRPr lang="zh-CN" altLang="en-US"/>
        </a:p>
      </dgm:t>
    </dgm:pt>
    <dgm:pt modelId="{07AFC9DF-D099-854C-BDE4-8CF743DCF6FA}" type="sibTrans" cxnId="{BABE2D5F-48B4-4317-A995-69839CB82102}">
      <dgm:prSet/>
      <dgm:spPr/>
      <dgm:t>
        <a:bodyPr/>
        <a:lstStyle/>
        <a:p>
          <a:endParaRPr lang="zh-CN" altLang="en-US"/>
        </a:p>
      </dgm:t>
    </dgm:pt>
    <dgm:pt modelId="{EC15C952-E020-934A-9778-F6133A3348DD}" type="pres">
      <dgm:prSet presAssocID="{905A9805-8FE4-6C45-8D44-E0C424C8FF87}" presName="vert0" presStyleCnt="0">
        <dgm:presLayoutVars>
          <dgm:dir/>
          <dgm:animOne val="branch"/>
          <dgm:animLvl val="lvl"/>
        </dgm:presLayoutVars>
      </dgm:prSet>
      <dgm:spPr/>
    </dgm:pt>
    <dgm:pt modelId="{FB1B224B-ADCA-364F-B6CE-6C25965D7A2F}" type="pres">
      <dgm:prSet presAssocID="{46F2149D-8BFF-E14B-AF31-A8264092652C}" presName="thickLine" presStyleLbl="alignNode1" presStyleIdx="0" presStyleCnt="3"/>
      <dgm:spPr/>
    </dgm:pt>
    <dgm:pt modelId="{CAC07199-0ECB-544E-9B19-793FA942DCC0}" type="pres">
      <dgm:prSet presAssocID="{46F2149D-8BFF-E14B-AF31-A8264092652C}" presName="horz1" presStyleCnt="0"/>
      <dgm:spPr/>
    </dgm:pt>
    <dgm:pt modelId="{484B092A-0CD4-B248-A279-E15B3F4CDE1A}" type="pres">
      <dgm:prSet presAssocID="{46F2149D-8BFF-E14B-AF31-A8264092652C}" presName="tx1" presStyleLbl="revTx" presStyleIdx="0" presStyleCnt="3"/>
      <dgm:spPr/>
    </dgm:pt>
    <dgm:pt modelId="{613EC9C4-EF98-EC48-A444-80E56DA1C493}" type="pres">
      <dgm:prSet presAssocID="{46F2149D-8BFF-E14B-AF31-A8264092652C}" presName="vert1" presStyleCnt="0"/>
      <dgm:spPr/>
    </dgm:pt>
    <dgm:pt modelId="{8DD1DC57-3033-9A41-9471-BF6A382D6062}" type="pres">
      <dgm:prSet presAssocID="{C817CFD2-41AA-A544-99BF-932CF383DCD5}" presName="thickLine" presStyleLbl="alignNode1" presStyleIdx="1" presStyleCnt="3"/>
      <dgm:spPr/>
    </dgm:pt>
    <dgm:pt modelId="{E7C9DCA6-8618-1C43-A526-3DFEAFF8B03A}" type="pres">
      <dgm:prSet presAssocID="{C817CFD2-41AA-A544-99BF-932CF383DCD5}" presName="horz1" presStyleCnt="0"/>
      <dgm:spPr/>
    </dgm:pt>
    <dgm:pt modelId="{A40FF934-C019-6D44-B403-DCD038C0BF16}" type="pres">
      <dgm:prSet presAssocID="{C817CFD2-41AA-A544-99BF-932CF383DCD5}" presName="tx1" presStyleLbl="revTx" presStyleIdx="1" presStyleCnt="3" custScaleY="130256"/>
      <dgm:spPr/>
    </dgm:pt>
    <dgm:pt modelId="{596D7D4E-B53E-7042-AA96-C987FBC4DDAE}" type="pres">
      <dgm:prSet presAssocID="{C817CFD2-41AA-A544-99BF-932CF383DCD5}" presName="vert1" presStyleCnt="0"/>
      <dgm:spPr/>
    </dgm:pt>
    <dgm:pt modelId="{45F4E8FB-B645-314C-856C-DCB0399D66D5}" type="pres">
      <dgm:prSet presAssocID="{61D67BB5-7DCE-A340-9D82-99D8EDB5F2AC}" presName="thickLine" presStyleLbl="alignNode1" presStyleIdx="2" presStyleCnt="3"/>
      <dgm:spPr/>
    </dgm:pt>
    <dgm:pt modelId="{91CAE98C-363B-3749-87CF-FD4403C11507}" type="pres">
      <dgm:prSet presAssocID="{61D67BB5-7DCE-A340-9D82-99D8EDB5F2AC}" presName="horz1" presStyleCnt="0"/>
      <dgm:spPr/>
    </dgm:pt>
    <dgm:pt modelId="{4F9A5E4E-AFFB-7040-A010-E64FDB1795D9}" type="pres">
      <dgm:prSet presAssocID="{61D67BB5-7DCE-A340-9D82-99D8EDB5F2AC}" presName="tx1" presStyleLbl="revTx" presStyleIdx="2" presStyleCnt="3"/>
      <dgm:spPr/>
    </dgm:pt>
    <dgm:pt modelId="{A78E93FA-BE9F-9B41-BBF5-B3BFE1012E5B}" type="pres">
      <dgm:prSet presAssocID="{61D67BB5-7DCE-A340-9D82-99D8EDB5F2AC}" presName="vert1" presStyleCnt="0"/>
      <dgm:spPr/>
    </dgm:pt>
  </dgm:ptLst>
  <dgm:cxnLst>
    <dgm:cxn modelId="{BE4CAD58-40C5-4E11-AB3B-282D976EE25E}" srcId="{905A9805-8FE4-6C45-8D44-E0C424C8FF87}" destId="{46F2149D-8BFF-E14B-AF31-A8264092652C}" srcOrd="0" destOrd="0" parTransId="{90AB6C2B-25E9-1244-9D39-918289D0E96A}" sibTransId="{F73F297E-6DB5-324F-9CCD-31F106F98BA2}"/>
    <dgm:cxn modelId="{BABE2D5F-48B4-4317-A995-69839CB82102}" srcId="{905A9805-8FE4-6C45-8D44-E0C424C8FF87}" destId="{61D67BB5-7DCE-A340-9D82-99D8EDB5F2AC}" srcOrd="2" destOrd="0" parTransId="{0A7F8730-77AC-9F4C-8AEF-6E60EB80A167}" sibTransId="{07AFC9DF-D099-854C-BDE4-8CF743DCF6FA}"/>
    <dgm:cxn modelId="{A896647B-FDD1-4383-9317-F1BF3E9065BC}" type="presOf" srcId="{905A9805-8FE4-6C45-8D44-E0C424C8FF87}" destId="{EC15C952-E020-934A-9778-F6133A3348DD}" srcOrd="0" destOrd="0" presId="urn:microsoft.com/office/officeart/2008/layout/LinedList"/>
    <dgm:cxn modelId="{23D6257C-285E-4FBA-8644-359CBE76ECA6}" srcId="{905A9805-8FE4-6C45-8D44-E0C424C8FF87}" destId="{C817CFD2-41AA-A544-99BF-932CF383DCD5}" srcOrd="1" destOrd="0" parTransId="{B11C89CA-68DD-4A47-A47C-CFE9B096076F}" sibTransId="{425F0E59-3891-4C47-8A96-678F1DCF8F79}"/>
    <dgm:cxn modelId="{9781D38A-DCBE-4000-95BE-6F823C67EC59}" type="presOf" srcId="{C817CFD2-41AA-A544-99BF-932CF383DCD5}" destId="{A40FF934-C019-6D44-B403-DCD038C0BF16}" srcOrd="0" destOrd="0" presId="urn:microsoft.com/office/officeart/2008/layout/LinedList"/>
    <dgm:cxn modelId="{E6371BEA-35BF-4F75-8F6A-0B9E8982F5F2}" type="presOf" srcId="{61D67BB5-7DCE-A340-9D82-99D8EDB5F2AC}" destId="{4F9A5E4E-AFFB-7040-A010-E64FDB1795D9}" srcOrd="0" destOrd="0" presId="urn:microsoft.com/office/officeart/2008/layout/LinedList"/>
    <dgm:cxn modelId="{E5F8F6FA-B90B-4284-B7FD-ECBB66E473AA}" type="presOf" srcId="{46F2149D-8BFF-E14B-AF31-A8264092652C}" destId="{484B092A-0CD4-B248-A279-E15B3F4CDE1A}" srcOrd="0" destOrd="0" presId="urn:microsoft.com/office/officeart/2008/layout/LinedList"/>
    <dgm:cxn modelId="{413D7F24-94F5-45B5-9BA1-57C095234999}" type="presParOf" srcId="{EC15C952-E020-934A-9778-F6133A3348DD}" destId="{FB1B224B-ADCA-364F-B6CE-6C25965D7A2F}" srcOrd="0" destOrd="0" presId="urn:microsoft.com/office/officeart/2008/layout/LinedList"/>
    <dgm:cxn modelId="{62E91F5D-B810-4445-878B-BBA6E96C31F5}" type="presParOf" srcId="{EC15C952-E020-934A-9778-F6133A3348DD}" destId="{CAC07199-0ECB-544E-9B19-793FA942DCC0}" srcOrd="1" destOrd="0" presId="urn:microsoft.com/office/officeart/2008/layout/LinedList"/>
    <dgm:cxn modelId="{CCBF34F8-9724-470F-BEEF-F1FA72B15654}" type="presParOf" srcId="{CAC07199-0ECB-544E-9B19-793FA942DCC0}" destId="{484B092A-0CD4-B248-A279-E15B3F4CDE1A}" srcOrd="0" destOrd="0" presId="urn:microsoft.com/office/officeart/2008/layout/LinedList"/>
    <dgm:cxn modelId="{6A4C1C24-2D2F-4AA6-B310-E9C3900AE407}" type="presParOf" srcId="{CAC07199-0ECB-544E-9B19-793FA942DCC0}" destId="{613EC9C4-EF98-EC48-A444-80E56DA1C493}" srcOrd="1" destOrd="0" presId="urn:microsoft.com/office/officeart/2008/layout/LinedList"/>
    <dgm:cxn modelId="{A5A6F9B4-B30D-44E6-A63B-61DE2036C6BE}" type="presParOf" srcId="{EC15C952-E020-934A-9778-F6133A3348DD}" destId="{8DD1DC57-3033-9A41-9471-BF6A382D6062}" srcOrd="2" destOrd="0" presId="urn:microsoft.com/office/officeart/2008/layout/LinedList"/>
    <dgm:cxn modelId="{E7C4E79A-DC62-4186-BCA7-C112DFF6BE13}" type="presParOf" srcId="{EC15C952-E020-934A-9778-F6133A3348DD}" destId="{E7C9DCA6-8618-1C43-A526-3DFEAFF8B03A}" srcOrd="3" destOrd="0" presId="urn:microsoft.com/office/officeart/2008/layout/LinedList"/>
    <dgm:cxn modelId="{AB6360FA-00EF-40E1-AE6A-3E2610DE4B7B}" type="presParOf" srcId="{E7C9DCA6-8618-1C43-A526-3DFEAFF8B03A}" destId="{A40FF934-C019-6D44-B403-DCD038C0BF16}" srcOrd="0" destOrd="0" presId="urn:microsoft.com/office/officeart/2008/layout/LinedList"/>
    <dgm:cxn modelId="{89E7F766-C76F-42D6-AE30-74DFEF3FF147}" type="presParOf" srcId="{E7C9DCA6-8618-1C43-A526-3DFEAFF8B03A}" destId="{596D7D4E-B53E-7042-AA96-C987FBC4DDAE}" srcOrd="1" destOrd="0" presId="urn:microsoft.com/office/officeart/2008/layout/LinedList"/>
    <dgm:cxn modelId="{EE553618-4F15-49C5-A13A-2B249AC9BD64}" type="presParOf" srcId="{EC15C952-E020-934A-9778-F6133A3348DD}" destId="{45F4E8FB-B645-314C-856C-DCB0399D66D5}" srcOrd="4" destOrd="0" presId="urn:microsoft.com/office/officeart/2008/layout/LinedList"/>
    <dgm:cxn modelId="{F0DD3E90-67E9-430B-8DAE-85DF9C65DDAA}" type="presParOf" srcId="{EC15C952-E020-934A-9778-F6133A3348DD}" destId="{91CAE98C-363B-3749-87CF-FD4403C11507}" srcOrd="5" destOrd="0" presId="urn:microsoft.com/office/officeart/2008/layout/LinedList"/>
    <dgm:cxn modelId="{09EF120F-1E7B-4B55-8C36-9AD8D5737ABF}" type="presParOf" srcId="{91CAE98C-363B-3749-87CF-FD4403C11507}" destId="{4F9A5E4E-AFFB-7040-A010-E64FDB1795D9}" srcOrd="0" destOrd="0" presId="urn:microsoft.com/office/officeart/2008/layout/LinedList"/>
    <dgm:cxn modelId="{0F0BB8F5-AB97-4BF1-A309-7FECCF045A69}" type="presParOf" srcId="{91CAE98C-363B-3749-87CF-FD4403C11507}" destId="{A78E93FA-BE9F-9B41-BBF5-B3BFE1012E5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5A9805-8FE4-6C45-8D44-E0C424C8FF87}" type="doc">
      <dgm:prSet loTypeId="urn:microsoft.com/office/officeart/2008/layout/LinedList" loCatId="list" qsTypeId="urn:microsoft.com/office/officeart/2005/8/quickstyle/simple1#31" qsCatId="simple" csTypeId="urn:microsoft.com/office/officeart/2005/8/colors/colorful1#15" csCatId="colorful" phldr="1"/>
      <dgm:spPr/>
      <dgm:t>
        <a:bodyPr/>
        <a:lstStyle/>
        <a:p>
          <a:endParaRPr lang="zh-CN" altLang="en-US"/>
        </a:p>
      </dgm:t>
    </dgm:pt>
    <dgm:pt modelId="{46F2149D-8BFF-E14B-AF31-A8264092652C}">
      <dgm:prSet phldrT="[文本]" phldr="0" custT="0"/>
      <dgm:spPr/>
      <dgm:t>
        <a:bodyPr vert="horz" wrap="square"/>
        <a:lstStyle/>
        <a:p>
          <a:pPr>
            <a:lnSpc>
              <a:spcPct val="100000"/>
            </a:lnSpc>
            <a:spcBef>
              <a:spcPct val="0"/>
            </a:spcBef>
            <a:spcAft>
              <a:spcPct val="35000"/>
            </a:spcAft>
          </a:pPr>
          <a:r>
            <a:rPr lang="zh-CN" altLang="en-US" dirty="0"/>
            <a:t>例</a:t>
          </a:r>
          <a:r>
            <a:rPr lang="en-US" altLang="zh-CN" dirty="0"/>
            <a:t>7.</a:t>
          </a:r>
          <a:r>
            <a:rPr lang="zh-CN" altLang="en-US" dirty="0"/>
            <a:t>某套商品房建筑面积</a:t>
          </a:r>
          <a:r>
            <a:rPr lang="en-US" altLang="zh-CN" dirty="0"/>
            <a:t>100</a:t>
          </a:r>
          <a:r>
            <a:rPr lang="zh-CN" altLang="en-US" dirty="0"/>
            <a:t>平方米，期房单价</a:t>
          </a:r>
          <a:r>
            <a:rPr lang="en-US" altLang="zh-CN" dirty="0"/>
            <a:t>4461.67</a:t>
          </a:r>
          <a:r>
            <a:rPr lang="zh-CN" altLang="en-US" dirty="0"/>
            <a:t>元</a:t>
          </a:r>
          <a:r>
            <a:rPr lang="en-US" altLang="zh-CN" dirty="0"/>
            <a:t>/</a:t>
          </a:r>
          <a:r>
            <a:rPr lang="zh-CN" altLang="en-US" dirty="0"/>
            <a:t>平方米，该商品房尚需</a:t>
          </a:r>
          <a:r>
            <a:rPr lang="en-US" altLang="zh-CN" dirty="0"/>
            <a:t>15</a:t>
          </a:r>
          <a:r>
            <a:rPr lang="zh-CN" altLang="en-US" dirty="0"/>
            <a:t>个月交房。每月净租金</a:t>
          </a:r>
          <a:r>
            <a:rPr lang="en-US" altLang="zh-CN" dirty="0"/>
            <a:t>2000</a:t>
          </a:r>
          <a:r>
            <a:rPr lang="zh-CN" altLang="en-US" dirty="0"/>
            <a:t>元</a:t>
          </a:r>
          <a:r>
            <a:rPr lang="en-US" altLang="zh-CN" dirty="0"/>
            <a:t>/</a:t>
          </a:r>
          <a:r>
            <a:rPr lang="zh-CN" altLang="en-US" dirty="0"/>
            <a:t>套，年折现率</a:t>
          </a:r>
          <a:r>
            <a:rPr lang="en-US" altLang="zh-CN" dirty="0"/>
            <a:t>6%</a:t>
          </a:r>
          <a:r>
            <a:rPr lang="zh-CN" altLang="en-US" dirty="0"/>
            <a:t>，期房相关风险补偿为现房价格的</a:t>
          </a:r>
          <a:r>
            <a:rPr lang="en-US" altLang="zh-CN" dirty="0"/>
            <a:t>5%</a:t>
          </a:r>
          <a:r>
            <a:rPr lang="zh-CN" altLang="en-US" dirty="0"/>
            <a:t>。求期房价格。</a:t>
          </a:r>
          <a:endParaRPr/>
        </a:p>
      </dgm:t>
    </dgm:pt>
    <dgm:pt modelId="{90AB6C2B-25E9-1244-9D39-918289D0E96A}" type="parTrans" cxnId="{9669E050-FB3E-4F09-99FC-7FD8CC2DE915}">
      <dgm:prSet/>
      <dgm:spPr/>
      <dgm:t>
        <a:bodyPr/>
        <a:lstStyle/>
        <a:p>
          <a:endParaRPr lang="zh-CN" altLang="en-US"/>
        </a:p>
      </dgm:t>
    </dgm:pt>
    <dgm:pt modelId="{F73F297E-6DB5-324F-9CCD-31F106F98BA2}" type="sibTrans" cxnId="{9669E050-FB3E-4F09-99FC-7FD8CC2DE915}">
      <dgm:prSet/>
      <dgm:spPr/>
      <dgm:t>
        <a:bodyPr/>
        <a:lstStyle/>
        <a:p>
          <a:endParaRPr lang="zh-CN" altLang="en-US"/>
        </a:p>
      </dgm:t>
    </dgm:pt>
    <dgm:pt modelId="{C817CFD2-41AA-A544-99BF-932CF383DCD5}">
      <dgm:prSet phldrT="[文本]"/>
      <dgm:spPr/>
      <dgm:t>
        <a:bodyPr/>
        <a:lstStyle/>
        <a:p>
          <a:r>
            <a:rPr lang="en-US" altLang="zh-CN" dirty="0"/>
            <a:t>1.</a:t>
          </a:r>
          <a:r>
            <a:rPr lang="zh-CN" altLang="en-US" dirty="0"/>
            <a:t>期房价格</a:t>
          </a:r>
          <a:r>
            <a:rPr lang="en-US" altLang="zh-CN" dirty="0"/>
            <a:t>=4461.67</a:t>
          </a:r>
          <a:r>
            <a:rPr lang="zh-CN" altLang="en-US" dirty="0"/>
            <a:t>*</a:t>
          </a:r>
          <a:r>
            <a:rPr lang="en-US" altLang="zh-CN" dirty="0"/>
            <a:t>100=446167</a:t>
          </a:r>
          <a:r>
            <a:rPr lang="zh-CN" altLang="en-US" dirty="0"/>
            <a:t>万元；</a:t>
          </a:r>
          <a:endParaRPr lang="en-US" altLang="zh-CN" dirty="0"/>
        </a:p>
        <a:p>
          <a:r>
            <a:rPr lang="en-US" altLang="zh-CN" dirty="0"/>
            <a:t>2.</a:t>
          </a:r>
          <a:r>
            <a:rPr lang="zh-CN" altLang="en-US" dirty="0"/>
            <a:t>房屋出租收益损失净现值</a:t>
          </a:r>
          <a:r>
            <a:rPr lang="en-US" altLang="zh-CN" dirty="0"/>
            <a:t>=2000/</a:t>
          </a:r>
          <a:r>
            <a:rPr lang="zh-CN" altLang="en-US" dirty="0"/>
            <a:t>（</a:t>
          </a:r>
          <a:r>
            <a:rPr lang="en-US" altLang="zh-CN" dirty="0"/>
            <a:t>6%/12</a:t>
          </a:r>
          <a:r>
            <a:rPr lang="zh-CN" altLang="en-US" dirty="0"/>
            <a:t>）*</a:t>
          </a:r>
          <a:r>
            <a:rPr lang="en-US" altLang="zh-CN" dirty="0"/>
            <a:t>[1-1/</a:t>
          </a:r>
          <a:r>
            <a:rPr lang="zh-CN" altLang="en-US" dirty="0"/>
            <a:t>（</a:t>
          </a:r>
          <a:r>
            <a:rPr lang="en-US" altLang="zh-CN" dirty="0"/>
            <a:t>1+6%/12</a:t>
          </a:r>
          <a:r>
            <a:rPr lang="zh-CN" altLang="en-US" dirty="0"/>
            <a:t>）</a:t>
          </a:r>
          <a:r>
            <a:rPr lang="en-US" altLang="zh-CN" baseline="30000" dirty="0"/>
            <a:t>15</a:t>
          </a:r>
          <a:r>
            <a:rPr lang="en-US" altLang="zh-CN" dirty="0"/>
            <a:t>]</a:t>
          </a:r>
        </a:p>
        <a:p>
          <a:r>
            <a:rPr lang="en-US" altLang="zh-CN" dirty="0"/>
            <a:t>=28833</a:t>
          </a:r>
          <a:r>
            <a:rPr lang="zh-CN" altLang="en-US" dirty="0"/>
            <a:t>元；</a:t>
          </a:r>
          <a:endParaRPr lang="en-US" altLang="zh-CN" dirty="0"/>
        </a:p>
        <a:p>
          <a:r>
            <a:rPr lang="en-US" altLang="zh-CN" dirty="0"/>
            <a:t>3.</a:t>
          </a:r>
          <a:r>
            <a:rPr lang="zh-CN" altLang="en-US" dirty="0"/>
            <a:t>相关风险补偿</a:t>
          </a:r>
          <a:r>
            <a:rPr lang="en-US" altLang="zh-CN" dirty="0"/>
            <a:t>=V</a:t>
          </a:r>
          <a:r>
            <a:rPr lang="zh-CN" altLang="en-US" dirty="0"/>
            <a:t>*</a:t>
          </a:r>
          <a:r>
            <a:rPr lang="en-US" altLang="zh-CN" dirty="0"/>
            <a:t>5%</a:t>
          </a:r>
          <a:endParaRPr lang="zh-CN" altLang="en-US" dirty="0"/>
        </a:p>
      </dgm:t>
    </dgm:pt>
    <dgm:pt modelId="{B11C89CA-68DD-4A47-A47C-CFE9B096076F}" type="parTrans" cxnId="{5FEFA2DC-FFC1-409D-97C0-62A9DF451585}">
      <dgm:prSet/>
      <dgm:spPr/>
      <dgm:t>
        <a:bodyPr/>
        <a:lstStyle/>
        <a:p>
          <a:endParaRPr lang="zh-CN" altLang="en-US"/>
        </a:p>
      </dgm:t>
    </dgm:pt>
    <dgm:pt modelId="{425F0E59-3891-4C47-8A96-678F1DCF8F79}" type="sibTrans" cxnId="{5FEFA2DC-FFC1-409D-97C0-62A9DF451585}">
      <dgm:prSet/>
      <dgm:spPr/>
      <dgm:t>
        <a:bodyPr/>
        <a:lstStyle/>
        <a:p>
          <a:endParaRPr lang="zh-CN" altLang="en-US"/>
        </a:p>
      </dgm:t>
    </dgm:pt>
    <dgm:pt modelId="{61D67BB5-7DCE-A340-9D82-99D8EDB5F2AC}">
      <dgm:prSet phldrT="[文本]"/>
      <dgm:spPr/>
      <dgm:t>
        <a:bodyPr/>
        <a:lstStyle/>
        <a:p>
          <a:r>
            <a:rPr lang="en-US" altLang="zh-CN" dirty="0"/>
            <a:t>4.</a:t>
          </a:r>
          <a:r>
            <a:rPr lang="zh-CN" altLang="en-US" dirty="0"/>
            <a:t>期房价格</a:t>
          </a:r>
          <a:r>
            <a:rPr lang="en-US" altLang="zh-CN" dirty="0"/>
            <a:t>=</a:t>
          </a:r>
          <a:r>
            <a:rPr lang="zh-CN" altLang="en-US" dirty="0"/>
            <a:t> </a:t>
          </a:r>
          <a:r>
            <a:rPr lang="en-US" altLang="zh-CN" dirty="0"/>
            <a:t>446167=V-28833-55V</a:t>
          </a:r>
          <a:r>
            <a:rPr lang="zh-CN" altLang="en-US" dirty="0"/>
            <a:t>；</a:t>
          </a:r>
          <a:endParaRPr lang="en-US" altLang="zh-CN" dirty="0"/>
        </a:p>
        <a:p>
          <a:r>
            <a:rPr lang="en-US" altLang="zh-CN" dirty="0"/>
            <a:t>5.</a:t>
          </a:r>
          <a:r>
            <a:rPr lang="zh-CN" altLang="en-US" dirty="0"/>
            <a:t>解方程：</a:t>
          </a:r>
          <a:r>
            <a:rPr lang="en-US" altLang="zh-CN" dirty="0"/>
            <a:t>V=500000</a:t>
          </a:r>
          <a:r>
            <a:rPr lang="zh-CN" altLang="en-US" dirty="0"/>
            <a:t>元</a:t>
          </a:r>
          <a:endParaRPr lang="en-US" altLang="zh-CN" dirty="0"/>
        </a:p>
        <a:p>
          <a:r>
            <a:rPr lang="en-US" altLang="zh-CN" dirty="0"/>
            <a:t>6.</a:t>
          </a:r>
          <a:r>
            <a:rPr lang="zh-CN" altLang="en-US" dirty="0"/>
            <a:t>单价</a:t>
          </a:r>
          <a:r>
            <a:rPr lang="en-US" altLang="zh-CN" dirty="0"/>
            <a:t>=500000/100=5000</a:t>
          </a:r>
          <a:r>
            <a:rPr lang="zh-CN" altLang="en-US" dirty="0"/>
            <a:t>元</a:t>
          </a:r>
          <a:r>
            <a:rPr lang="en-US" altLang="zh-CN" dirty="0"/>
            <a:t>/</a:t>
          </a:r>
          <a:r>
            <a:rPr lang="zh-CN" altLang="en-US" dirty="0"/>
            <a:t>平方米</a:t>
          </a:r>
        </a:p>
      </dgm:t>
    </dgm:pt>
    <dgm:pt modelId="{0A7F8730-77AC-9F4C-8AEF-6E60EB80A167}" type="parTrans" cxnId="{61CE863F-9D24-450A-9C4F-49CFB2EBBF22}">
      <dgm:prSet/>
      <dgm:spPr/>
      <dgm:t>
        <a:bodyPr/>
        <a:lstStyle/>
        <a:p>
          <a:endParaRPr lang="zh-CN" altLang="en-US"/>
        </a:p>
      </dgm:t>
    </dgm:pt>
    <dgm:pt modelId="{07AFC9DF-D099-854C-BDE4-8CF743DCF6FA}" type="sibTrans" cxnId="{61CE863F-9D24-450A-9C4F-49CFB2EBBF22}">
      <dgm:prSet/>
      <dgm:spPr/>
      <dgm:t>
        <a:bodyPr/>
        <a:lstStyle/>
        <a:p>
          <a:endParaRPr lang="zh-CN" altLang="en-US"/>
        </a:p>
      </dgm:t>
    </dgm:pt>
    <dgm:pt modelId="{EC15C952-E020-934A-9778-F6133A3348DD}" type="pres">
      <dgm:prSet presAssocID="{905A9805-8FE4-6C45-8D44-E0C424C8FF87}" presName="vert0" presStyleCnt="0">
        <dgm:presLayoutVars>
          <dgm:dir/>
          <dgm:animOne val="branch"/>
          <dgm:animLvl val="lvl"/>
        </dgm:presLayoutVars>
      </dgm:prSet>
      <dgm:spPr/>
    </dgm:pt>
    <dgm:pt modelId="{FB1B224B-ADCA-364F-B6CE-6C25965D7A2F}" type="pres">
      <dgm:prSet presAssocID="{46F2149D-8BFF-E14B-AF31-A8264092652C}" presName="thickLine" presStyleLbl="alignNode1" presStyleIdx="0" presStyleCnt="3"/>
      <dgm:spPr/>
    </dgm:pt>
    <dgm:pt modelId="{CAC07199-0ECB-544E-9B19-793FA942DCC0}" type="pres">
      <dgm:prSet presAssocID="{46F2149D-8BFF-E14B-AF31-A8264092652C}" presName="horz1" presStyleCnt="0"/>
      <dgm:spPr/>
    </dgm:pt>
    <dgm:pt modelId="{484B092A-0CD4-B248-A279-E15B3F4CDE1A}" type="pres">
      <dgm:prSet presAssocID="{46F2149D-8BFF-E14B-AF31-A8264092652C}" presName="tx1" presStyleLbl="revTx" presStyleIdx="0" presStyleCnt="3" custScaleY="56927"/>
      <dgm:spPr/>
    </dgm:pt>
    <dgm:pt modelId="{613EC9C4-EF98-EC48-A444-80E56DA1C493}" type="pres">
      <dgm:prSet presAssocID="{46F2149D-8BFF-E14B-AF31-A8264092652C}" presName="vert1" presStyleCnt="0"/>
      <dgm:spPr/>
    </dgm:pt>
    <dgm:pt modelId="{8DD1DC57-3033-9A41-9471-BF6A382D6062}" type="pres">
      <dgm:prSet presAssocID="{C817CFD2-41AA-A544-99BF-932CF383DCD5}" presName="thickLine" presStyleLbl="alignNode1" presStyleIdx="1" presStyleCnt="3"/>
      <dgm:spPr/>
    </dgm:pt>
    <dgm:pt modelId="{E7C9DCA6-8618-1C43-A526-3DFEAFF8B03A}" type="pres">
      <dgm:prSet presAssocID="{C817CFD2-41AA-A544-99BF-932CF383DCD5}" presName="horz1" presStyleCnt="0"/>
      <dgm:spPr/>
    </dgm:pt>
    <dgm:pt modelId="{A40FF934-C019-6D44-B403-DCD038C0BF16}" type="pres">
      <dgm:prSet presAssocID="{C817CFD2-41AA-A544-99BF-932CF383DCD5}" presName="tx1" presStyleLbl="revTx" presStyleIdx="1" presStyleCnt="3"/>
      <dgm:spPr/>
    </dgm:pt>
    <dgm:pt modelId="{596D7D4E-B53E-7042-AA96-C987FBC4DDAE}" type="pres">
      <dgm:prSet presAssocID="{C817CFD2-41AA-A544-99BF-932CF383DCD5}" presName="vert1" presStyleCnt="0"/>
      <dgm:spPr/>
    </dgm:pt>
    <dgm:pt modelId="{45F4E8FB-B645-314C-856C-DCB0399D66D5}" type="pres">
      <dgm:prSet presAssocID="{61D67BB5-7DCE-A340-9D82-99D8EDB5F2AC}" presName="thickLine" presStyleLbl="alignNode1" presStyleIdx="2" presStyleCnt="3"/>
      <dgm:spPr/>
    </dgm:pt>
    <dgm:pt modelId="{91CAE98C-363B-3749-87CF-FD4403C11507}" type="pres">
      <dgm:prSet presAssocID="{61D67BB5-7DCE-A340-9D82-99D8EDB5F2AC}" presName="horz1" presStyleCnt="0"/>
      <dgm:spPr/>
    </dgm:pt>
    <dgm:pt modelId="{4F9A5E4E-AFFB-7040-A010-E64FDB1795D9}" type="pres">
      <dgm:prSet presAssocID="{61D67BB5-7DCE-A340-9D82-99D8EDB5F2AC}" presName="tx1" presStyleLbl="revTx" presStyleIdx="2" presStyleCnt="3"/>
      <dgm:spPr/>
    </dgm:pt>
    <dgm:pt modelId="{A78E93FA-BE9F-9B41-BBF5-B3BFE1012E5B}" type="pres">
      <dgm:prSet presAssocID="{61D67BB5-7DCE-A340-9D82-99D8EDB5F2AC}" presName="vert1" presStyleCnt="0"/>
      <dgm:spPr/>
    </dgm:pt>
  </dgm:ptLst>
  <dgm:cxnLst>
    <dgm:cxn modelId="{61CE863F-9D24-450A-9C4F-49CFB2EBBF22}" srcId="{905A9805-8FE4-6C45-8D44-E0C424C8FF87}" destId="{61D67BB5-7DCE-A340-9D82-99D8EDB5F2AC}" srcOrd="2" destOrd="0" parTransId="{0A7F8730-77AC-9F4C-8AEF-6E60EB80A167}" sibTransId="{07AFC9DF-D099-854C-BDE4-8CF743DCF6FA}"/>
    <dgm:cxn modelId="{49AEA746-0A6A-43E2-B44E-CA309E45E791}" type="presOf" srcId="{46F2149D-8BFF-E14B-AF31-A8264092652C}" destId="{484B092A-0CD4-B248-A279-E15B3F4CDE1A}" srcOrd="0" destOrd="0" presId="urn:microsoft.com/office/officeart/2008/layout/LinedList"/>
    <dgm:cxn modelId="{9669E050-FB3E-4F09-99FC-7FD8CC2DE915}" srcId="{905A9805-8FE4-6C45-8D44-E0C424C8FF87}" destId="{46F2149D-8BFF-E14B-AF31-A8264092652C}" srcOrd="0" destOrd="0" parTransId="{90AB6C2B-25E9-1244-9D39-918289D0E96A}" sibTransId="{F73F297E-6DB5-324F-9CCD-31F106F98BA2}"/>
    <dgm:cxn modelId="{2A38CC7B-AAA8-43CF-A1F7-A404572F9AF9}" type="presOf" srcId="{61D67BB5-7DCE-A340-9D82-99D8EDB5F2AC}" destId="{4F9A5E4E-AFFB-7040-A010-E64FDB1795D9}" srcOrd="0" destOrd="0" presId="urn:microsoft.com/office/officeart/2008/layout/LinedList"/>
    <dgm:cxn modelId="{104FCEB4-4A41-48A4-9682-1F5CD03478B5}" type="presOf" srcId="{C817CFD2-41AA-A544-99BF-932CF383DCD5}" destId="{A40FF934-C019-6D44-B403-DCD038C0BF16}" srcOrd="0" destOrd="0" presId="urn:microsoft.com/office/officeart/2008/layout/LinedList"/>
    <dgm:cxn modelId="{5FEFA2DC-FFC1-409D-97C0-62A9DF451585}" srcId="{905A9805-8FE4-6C45-8D44-E0C424C8FF87}" destId="{C817CFD2-41AA-A544-99BF-932CF383DCD5}" srcOrd="1" destOrd="0" parTransId="{B11C89CA-68DD-4A47-A47C-CFE9B096076F}" sibTransId="{425F0E59-3891-4C47-8A96-678F1DCF8F79}"/>
    <dgm:cxn modelId="{90DEA5FF-3B1A-4980-95DE-3EA42D5AFEDB}" type="presOf" srcId="{905A9805-8FE4-6C45-8D44-E0C424C8FF87}" destId="{EC15C952-E020-934A-9778-F6133A3348DD}" srcOrd="0" destOrd="0" presId="urn:microsoft.com/office/officeart/2008/layout/LinedList"/>
    <dgm:cxn modelId="{7CDE5308-354C-4668-87F2-BDEC335C4287}" type="presParOf" srcId="{EC15C952-E020-934A-9778-F6133A3348DD}" destId="{FB1B224B-ADCA-364F-B6CE-6C25965D7A2F}" srcOrd="0" destOrd="0" presId="urn:microsoft.com/office/officeart/2008/layout/LinedList"/>
    <dgm:cxn modelId="{D0751564-D1C1-445B-87F4-EEFBEF0CD9BE}" type="presParOf" srcId="{EC15C952-E020-934A-9778-F6133A3348DD}" destId="{CAC07199-0ECB-544E-9B19-793FA942DCC0}" srcOrd="1" destOrd="0" presId="urn:microsoft.com/office/officeart/2008/layout/LinedList"/>
    <dgm:cxn modelId="{55F38669-9FB4-48DC-BE3A-15992D47B62A}" type="presParOf" srcId="{CAC07199-0ECB-544E-9B19-793FA942DCC0}" destId="{484B092A-0CD4-B248-A279-E15B3F4CDE1A}" srcOrd="0" destOrd="0" presId="urn:microsoft.com/office/officeart/2008/layout/LinedList"/>
    <dgm:cxn modelId="{B0D68988-105E-48D0-982E-C5E24ABD7A7A}" type="presParOf" srcId="{CAC07199-0ECB-544E-9B19-793FA942DCC0}" destId="{613EC9C4-EF98-EC48-A444-80E56DA1C493}" srcOrd="1" destOrd="0" presId="urn:microsoft.com/office/officeart/2008/layout/LinedList"/>
    <dgm:cxn modelId="{BAE6049A-93C2-48D7-B862-260B40B1048C}" type="presParOf" srcId="{EC15C952-E020-934A-9778-F6133A3348DD}" destId="{8DD1DC57-3033-9A41-9471-BF6A382D6062}" srcOrd="2" destOrd="0" presId="urn:microsoft.com/office/officeart/2008/layout/LinedList"/>
    <dgm:cxn modelId="{5F3882A9-5AA2-4D6A-87A5-F181B8FFB3A1}" type="presParOf" srcId="{EC15C952-E020-934A-9778-F6133A3348DD}" destId="{E7C9DCA6-8618-1C43-A526-3DFEAFF8B03A}" srcOrd="3" destOrd="0" presId="urn:microsoft.com/office/officeart/2008/layout/LinedList"/>
    <dgm:cxn modelId="{FD46674A-CA9B-48F5-B6F5-9DEB1CF68915}" type="presParOf" srcId="{E7C9DCA6-8618-1C43-A526-3DFEAFF8B03A}" destId="{A40FF934-C019-6D44-B403-DCD038C0BF16}" srcOrd="0" destOrd="0" presId="urn:microsoft.com/office/officeart/2008/layout/LinedList"/>
    <dgm:cxn modelId="{B4D69829-76B0-400B-87C9-0B1379EC0EC6}" type="presParOf" srcId="{E7C9DCA6-8618-1C43-A526-3DFEAFF8B03A}" destId="{596D7D4E-B53E-7042-AA96-C987FBC4DDAE}" srcOrd="1" destOrd="0" presId="urn:microsoft.com/office/officeart/2008/layout/LinedList"/>
    <dgm:cxn modelId="{E0D923DF-7F14-4D8B-9D5C-46BEE2148B08}" type="presParOf" srcId="{EC15C952-E020-934A-9778-F6133A3348DD}" destId="{45F4E8FB-B645-314C-856C-DCB0399D66D5}" srcOrd="4" destOrd="0" presId="urn:microsoft.com/office/officeart/2008/layout/LinedList"/>
    <dgm:cxn modelId="{02714E0D-9875-4BB1-AFA1-ABE240656B7A}" type="presParOf" srcId="{EC15C952-E020-934A-9778-F6133A3348DD}" destId="{91CAE98C-363B-3749-87CF-FD4403C11507}" srcOrd="5" destOrd="0" presId="urn:microsoft.com/office/officeart/2008/layout/LinedList"/>
    <dgm:cxn modelId="{B610D4B8-5316-4A2D-B03B-F18E75A76187}" type="presParOf" srcId="{91CAE98C-363B-3749-87CF-FD4403C11507}" destId="{4F9A5E4E-AFFB-7040-A010-E64FDB1795D9}" srcOrd="0" destOrd="0" presId="urn:microsoft.com/office/officeart/2008/layout/LinedList"/>
    <dgm:cxn modelId="{B1C81049-788D-4E9D-91DE-6C0075B5AD45}" type="presParOf" srcId="{91CAE98C-363B-3749-87CF-FD4403C11507}" destId="{A78E93FA-BE9F-9B41-BBF5-B3BFE1012E5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340C66-1E59-6049-B3EF-14996C53765F}" type="doc">
      <dgm:prSet loTypeId="urn:microsoft.com/office/officeart/2008/layout/LinedList" loCatId="list" qsTypeId="urn:microsoft.com/office/officeart/2005/8/quickstyle/simple1#32" qsCatId="simple" csTypeId="urn:microsoft.com/office/officeart/2005/8/colors/colorful1#16" csCatId="colorful" phldr="1"/>
      <dgm:spPr/>
      <dgm:t>
        <a:bodyPr/>
        <a:lstStyle/>
        <a:p>
          <a:endParaRPr lang="zh-CN" altLang="en-US"/>
        </a:p>
      </dgm:t>
    </dgm:pt>
    <dgm:pt modelId="{3A3D7987-7CDF-C84E-ADCB-20101E520CD5}">
      <dgm:prSet phldrT="[文本]"/>
      <dgm:spPr/>
      <dgm:t>
        <a:bodyPr/>
        <a:lstStyle/>
        <a:p>
          <a:r>
            <a:rPr lang="zh-CN" altLang="en-US" dirty="0"/>
            <a:t>计算公式：正常负担价</a:t>
          </a:r>
          <a:r>
            <a:rPr lang="en-US" altLang="zh-CN" dirty="0"/>
            <a:t>=</a:t>
          </a:r>
          <a:r>
            <a:rPr lang="zh-CN" altLang="en-US" dirty="0"/>
            <a:t>卖方净得价</a:t>
          </a:r>
          <a:r>
            <a:rPr lang="en-US" altLang="zh-CN" dirty="0"/>
            <a:t>/</a:t>
          </a:r>
          <a:r>
            <a:rPr lang="zh-CN" altLang="en-US" dirty="0"/>
            <a:t>（</a:t>
          </a:r>
          <a:r>
            <a:rPr lang="en-US" altLang="zh-CN" dirty="0"/>
            <a:t>1-</a:t>
          </a:r>
          <a:r>
            <a:rPr lang="zh-CN" altLang="en-US" dirty="0"/>
            <a:t>卖方应缴纳的税费比例）</a:t>
          </a:r>
        </a:p>
      </dgm:t>
    </dgm:pt>
    <dgm:pt modelId="{A965C164-AEC7-6645-855F-F3B16363822F}" type="parTrans" cxnId="{14B32820-EA40-426F-8CEB-1CAE0085ED65}">
      <dgm:prSet/>
      <dgm:spPr/>
      <dgm:t>
        <a:bodyPr/>
        <a:lstStyle/>
        <a:p>
          <a:endParaRPr lang="zh-CN" altLang="en-US"/>
        </a:p>
      </dgm:t>
    </dgm:pt>
    <dgm:pt modelId="{D221B70E-0A0F-B041-A6B0-F1643F21E1E1}" type="sibTrans" cxnId="{14B32820-EA40-426F-8CEB-1CAE0085ED65}">
      <dgm:prSet/>
      <dgm:spPr/>
      <dgm:t>
        <a:bodyPr/>
        <a:lstStyle/>
        <a:p>
          <a:endParaRPr lang="zh-CN" altLang="en-US"/>
        </a:p>
      </dgm:t>
    </dgm:pt>
    <dgm:pt modelId="{03B86FE4-3237-FA45-ACB9-F259F95ACCB4}">
      <dgm:prSet phldrT="[文本]"/>
      <dgm:spPr/>
      <dgm:t>
        <a:bodyPr/>
        <a:lstStyle/>
        <a:p>
          <a:r>
            <a:rPr lang="zh-CN" altLang="en-US" dirty="0"/>
            <a:t>计算公式：正常负担价</a:t>
          </a:r>
          <a:r>
            <a:rPr lang="en-US" altLang="zh-CN" dirty="0"/>
            <a:t>=</a:t>
          </a:r>
          <a:r>
            <a:rPr lang="zh-CN" altLang="en-US" dirty="0"/>
            <a:t>买方实付价</a:t>
          </a:r>
          <a:r>
            <a:rPr lang="en-US" altLang="zh-CN" dirty="0"/>
            <a:t>/</a:t>
          </a:r>
          <a:r>
            <a:rPr lang="zh-CN" altLang="en-US" dirty="0"/>
            <a:t>（</a:t>
          </a:r>
          <a:r>
            <a:rPr lang="en-US" altLang="zh-CN" dirty="0"/>
            <a:t>1+</a:t>
          </a:r>
          <a:r>
            <a:rPr lang="zh-CN" altLang="en-US" dirty="0"/>
            <a:t>买方应缴纳的税费比例）</a:t>
          </a:r>
        </a:p>
      </dgm:t>
    </dgm:pt>
    <dgm:pt modelId="{9A0B4130-618D-C941-9801-B0ED43B3A7D2}" type="parTrans" cxnId="{72B08F16-F61F-4A8E-BC59-FEAB5B3D71AD}">
      <dgm:prSet/>
      <dgm:spPr/>
      <dgm:t>
        <a:bodyPr/>
        <a:lstStyle/>
        <a:p>
          <a:endParaRPr lang="zh-CN" altLang="en-US"/>
        </a:p>
      </dgm:t>
    </dgm:pt>
    <dgm:pt modelId="{721C5D1B-050F-1B4A-8A34-810D30A525B1}" type="sibTrans" cxnId="{72B08F16-F61F-4A8E-BC59-FEAB5B3D71AD}">
      <dgm:prSet/>
      <dgm:spPr/>
      <dgm:t>
        <a:bodyPr/>
        <a:lstStyle/>
        <a:p>
          <a:endParaRPr lang="zh-CN" altLang="en-US"/>
        </a:p>
      </dgm:t>
    </dgm:pt>
    <dgm:pt modelId="{C5B44C93-7ED5-BF4A-AB83-CA44E6732863}">
      <dgm:prSet phldrT="[文本]" phldr="0" custT="0"/>
      <dgm:spPr/>
      <dgm:t>
        <a:bodyPr vert="horz" wrap="square"/>
        <a:lstStyle/>
        <a:p>
          <a:pPr>
            <a:lnSpc>
              <a:spcPct val="100000"/>
            </a:lnSpc>
            <a:spcBef>
              <a:spcPct val="0"/>
            </a:spcBef>
            <a:spcAft>
              <a:spcPct val="35000"/>
            </a:spcAft>
          </a:pPr>
          <a:r>
            <a:rPr lang="zh-CN" altLang="en-US" dirty="0"/>
            <a:t>例题</a:t>
          </a:r>
          <a:r>
            <a:rPr lang="en-US" altLang="zh-CN" dirty="0"/>
            <a:t>8</a:t>
          </a:r>
          <a:r>
            <a:rPr lang="zh-CN" altLang="en-US" dirty="0"/>
            <a:t>：某套住宅建筑面积</a:t>
          </a:r>
          <a:r>
            <a:rPr lang="en-US" altLang="zh-CN" dirty="0"/>
            <a:t>100</a:t>
          </a:r>
          <a:r>
            <a:rPr lang="zh-CN" altLang="en-US" dirty="0"/>
            <a:t>平方米，买、卖双方应负担的税费比例分别为</a:t>
          </a:r>
          <a:r>
            <a:rPr lang="en-US" altLang="zh-CN" dirty="0"/>
            <a:t>3%</a:t>
          </a:r>
          <a:r>
            <a:rPr lang="zh-CN" altLang="en-US" dirty="0"/>
            <a:t>、</a:t>
          </a:r>
          <a:r>
            <a:rPr lang="en-US" altLang="zh-CN" dirty="0"/>
            <a:t>7%</a:t>
          </a:r>
          <a:r>
            <a:rPr lang="zh-CN" altLang="en-US" dirty="0"/>
            <a:t>。根据买卖合同，所有税费均由买方负担，单价</a:t>
          </a:r>
          <a:r>
            <a:rPr lang="en-US" altLang="zh-CN" dirty="0"/>
            <a:t>9600</a:t>
          </a:r>
          <a:r>
            <a:rPr lang="zh-CN" altLang="en-US" dirty="0"/>
            <a:t>元</a:t>
          </a:r>
          <a:r>
            <a:rPr lang="en-US" altLang="zh-CN" dirty="0"/>
            <a:t>/</a:t>
          </a:r>
          <a:r>
            <a:rPr lang="zh-CN" altLang="en-US" dirty="0"/>
            <a:t>平方米。求正常价格。</a:t>
          </a:r>
          <a:endParaRPr/>
        </a:p>
      </dgm:t>
    </dgm:pt>
    <dgm:pt modelId="{6174C45A-3943-194F-91E8-1ED49C238FFB}" type="parTrans" cxnId="{93DDAC38-72EC-4CB3-8927-F3166407F127}">
      <dgm:prSet/>
      <dgm:spPr/>
      <dgm:t>
        <a:bodyPr/>
        <a:lstStyle/>
        <a:p>
          <a:endParaRPr lang="zh-CN" altLang="en-US"/>
        </a:p>
      </dgm:t>
    </dgm:pt>
    <dgm:pt modelId="{461B507B-338F-F84A-B28B-4C5A35429709}" type="sibTrans" cxnId="{93DDAC38-72EC-4CB3-8927-F3166407F127}">
      <dgm:prSet/>
      <dgm:spPr/>
      <dgm:t>
        <a:bodyPr/>
        <a:lstStyle/>
        <a:p>
          <a:endParaRPr lang="zh-CN" altLang="en-US"/>
        </a:p>
      </dgm:t>
    </dgm:pt>
    <dgm:pt modelId="{1D7BB128-C2DA-8940-A1BB-E3B4E138152B}">
      <dgm:prSet/>
      <dgm:spPr/>
      <dgm:t>
        <a:bodyPr/>
        <a:lstStyle/>
        <a:p>
          <a:r>
            <a:rPr lang="zh-CN" altLang="en-US" dirty="0"/>
            <a:t>判断价格类型。经判断，合同价款为卖方实得价。则：正常负担价</a:t>
          </a:r>
          <a:r>
            <a:rPr lang="en-US" altLang="zh-CN" dirty="0"/>
            <a:t>=9600</a:t>
          </a:r>
          <a:r>
            <a:rPr lang="zh-CN" altLang="en-US" dirty="0"/>
            <a:t>*</a:t>
          </a:r>
          <a:r>
            <a:rPr lang="en-US" altLang="zh-CN" dirty="0"/>
            <a:t>100/</a:t>
          </a:r>
          <a:r>
            <a:rPr lang="zh-CN" altLang="en-US" dirty="0"/>
            <a:t>（</a:t>
          </a:r>
          <a:r>
            <a:rPr lang="en-US" altLang="zh-CN" dirty="0"/>
            <a:t>1-7%</a:t>
          </a:r>
          <a:r>
            <a:rPr lang="zh-CN" altLang="en-US" dirty="0"/>
            <a:t>）</a:t>
          </a:r>
          <a:r>
            <a:rPr lang="en-US" altLang="zh-CN" dirty="0"/>
            <a:t>=989690.72</a:t>
          </a:r>
          <a:r>
            <a:rPr lang="zh-CN" altLang="en-US" dirty="0"/>
            <a:t>元</a:t>
          </a:r>
        </a:p>
      </dgm:t>
    </dgm:pt>
    <dgm:pt modelId="{BE870A28-9FCD-6A48-96C0-0D4C0E8F6535}" type="parTrans" cxnId="{E4FFD195-28E2-4AB4-B9FA-445C26D52338}">
      <dgm:prSet/>
      <dgm:spPr/>
      <dgm:t>
        <a:bodyPr/>
        <a:lstStyle/>
        <a:p>
          <a:endParaRPr lang="zh-CN" altLang="en-US"/>
        </a:p>
      </dgm:t>
    </dgm:pt>
    <dgm:pt modelId="{3B22200D-9705-1D4E-ACBE-762E2A350560}" type="sibTrans" cxnId="{E4FFD195-28E2-4AB4-B9FA-445C26D52338}">
      <dgm:prSet/>
      <dgm:spPr/>
      <dgm:t>
        <a:bodyPr/>
        <a:lstStyle/>
        <a:p>
          <a:endParaRPr lang="zh-CN" altLang="en-US"/>
        </a:p>
      </dgm:t>
    </dgm:pt>
    <dgm:pt modelId="{1CCEB071-4FA6-F141-8A3A-1F4B09D97C68}">
      <dgm:prSet phldr="0" custT="0"/>
      <dgm:spPr/>
      <dgm:t>
        <a:bodyPr vert="horz" wrap="square"/>
        <a:lstStyle/>
        <a:p>
          <a:pPr>
            <a:lnSpc>
              <a:spcPct val="100000"/>
            </a:lnSpc>
            <a:spcBef>
              <a:spcPct val="0"/>
            </a:spcBef>
            <a:spcAft>
              <a:spcPct val="35000"/>
            </a:spcAft>
          </a:pPr>
          <a:r>
            <a:rPr lang="zh-CN" altLang="en-US" dirty="0"/>
            <a:t>例</a:t>
          </a:r>
          <a:r>
            <a:rPr lang="en-US" altLang="zh-CN" dirty="0"/>
            <a:t>9</a:t>
          </a:r>
          <a:r>
            <a:rPr lang="zh-CN" altLang="en-US" dirty="0"/>
            <a:t>，上题如果税费由卖方负担，则：正常负担价</a:t>
          </a:r>
          <a:r>
            <a:rPr lang="en-US" altLang="zh-CN" dirty="0"/>
            <a:t>=9600</a:t>
          </a:r>
          <a:r>
            <a:rPr lang="zh-CN" altLang="en-US" dirty="0"/>
            <a:t>*</a:t>
          </a:r>
          <a:r>
            <a:rPr lang="en-US" altLang="zh-CN" dirty="0"/>
            <a:t>100/</a:t>
          </a:r>
          <a:r>
            <a:rPr lang="zh-CN" altLang="en-US" dirty="0"/>
            <a:t>（</a:t>
          </a:r>
          <a:r>
            <a:rPr lang="en-US" altLang="zh-CN" dirty="0"/>
            <a:t>1+3%</a:t>
          </a:r>
          <a:r>
            <a:rPr lang="zh-CN" altLang="en-US" dirty="0"/>
            <a:t>）</a:t>
          </a:r>
          <a:r>
            <a:rPr lang="en-US" altLang="zh-CN" dirty="0"/>
            <a:t>=932038.83</a:t>
          </a:r>
          <a:r>
            <a:rPr lang="zh-CN" altLang="en-US" dirty="0"/>
            <a:t>元</a:t>
          </a:r>
          <a:endParaRPr/>
        </a:p>
      </dgm:t>
    </dgm:pt>
    <dgm:pt modelId="{D44B6B9B-A3E8-DB48-9267-210630FA8995}" type="parTrans" cxnId="{0AB9C2BE-9035-4C66-BF37-3757B45224FB}">
      <dgm:prSet/>
      <dgm:spPr/>
      <dgm:t>
        <a:bodyPr/>
        <a:lstStyle/>
        <a:p>
          <a:endParaRPr lang="zh-CN" altLang="en-US"/>
        </a:p>
      </dgm:t>
    </dgm:pt>
    <dgm:pt modelId="{0213750F-E3D2-DA4D-BBA2-089E03C71BD3}" type="sibTrans" cxnId="{0AB9C2BE-9035-4C66-BF37-3757B45224FB}">
      <dgm:prSet/>
      <dgm:spPr/>
      <dgm:t>
        <a:bodyPr/>
        <a:lstStyle/>
        <a:p>
          <a:endParaRPr lang="zh-CN" altLang="en-US"/>
        </a:p>
      </dgm:t>
    </dgm:pt>
    <dgm:pt modelId="{2DD3DD77-04A9-2440-93D7-BD1E4AB4183F}" type="pres">
      <dgm:prSet presAssocID="{7F340C66-1E59-6049-B3EF-14996C53765F}" presName="vert0" presStyleCnt="0">
        <dgm:presLayoutVars>
          <dgm:dir/>
          <dgm:animOne val="branch"/>
          <dgm:animLvl val="lvl"/>
        </dgm:presLayoutVars>
      </dgm:prSet>
      <dgm:spPr/>
    </dgm:pt>
    <dgm:pt modelId="{1A1BBA68-AB4E-2241-B20E-8B9B2AB90CE7}" type="pres">
      <dgm:prSet presAssocID="{3A3D7987-7CDF-C84E-ADCB-20101E520CD5}" presName="thickLine" presStyleLbl="alignNode1" presStyleIdx="0" presStyleCnt="5"/>
      <dgm:spPr/>
    </dgm:pt>
    <dgm:pt modelId="{00A6B7ED-0705-3E41-BB54-6D0E710BFAC6}" type="pres">
      <dgm:prSet presAssocID="{3A3D7987-7CDF-C84E-ADCB-20101E520CD5}" presName="horz1" presStyleCnt="0"/>
      <dgm:spPr/>
    </dgm:pt>
    <dgm:pt modelId="{9739D60F-0C26-1F46-8511-AFC9D54EE54B}" type="pres">
      <dgm:prSet presAssocID="{3A3D7987-7CDF-C84E-ADCB-20101E520CD5}" presName="tx1" presStyleLbl="revTx" presStyleIdx="0" presStyleCnt="5" custScaleY="50031"/>
      <dgm:spPr/>
    </dgm:pt>
    <dgm:pt modelId="{AB85F13E-BD74-1F43-B50A-AF1C002CCE3A}" type="pres">
      <dgm:prSet presAssocID="{3A3D7987-7CDF-C84E-ADCB-20101E520CD5}" presName="vert1" presStyleCnt="0"/>
      <dgm:spPr/>
    </dgm:pt>
    <dgm:pt modelId="{4D6B2717-22C3-6348-9C91-5B15DA7E65E9}" type="pres">
      <dgm:prSet presAssocID="{03B86FE4-3237-FA45-ACB9-F259F95ACCB4}" presName="thickLine" presStyleLbl="alignNode1" presStyleIdx="1" presStyleCnt="5"/>
      <dgm:spPr/>
    </dgm:pt>
    <dgm:pt modelId="{C35AFDD9-2EBD-B14B-A1D1-FFEBAC332094}" type="pres">
      <dgm:prSet presAssocID="{03B86FE4-3237-FA45-ACB9-F259F95ACCB4}" presName="horz1" presStyleCnt="0"/>
      <dgm:spPr/>
    </dgm:pt>
    <dgm:pt modelId="{FCC84049-7279-F44F-9517-C4C94A438572}" type="pres">
      <dgm:prSet presAssocID="{03B86FE4-3237-FA45-ACB9-F259F95ACCB4}" presName="tx1" presStyleLbl="revTx" presStyleIdx="1" presStyleCnt="5" custScaleY="37401"/>
      <dgm:spPr/>
    </dgm:pt>
    <dgm:pt modelId="{6B154298-F1F9-6C4D-BC4D-7998888F413B}" type="pres">
      <dgm:prSet presAssocID="{03B86FE4-3237-FA45-ACB9-F259F95ACCB4}" presName="vert1" presStyleCnt="0"/>
      <dgm:spPr/>
    </dgm:pt>
    <dgm:pt modelId="{893E7CA4-E663-374D-AE94-8BA0C0205525}" type="pres">
      <dgm:prSet presAssocID="{C5B44C93-7ED5-BF4A-AB83-CA44E6732863}" presName="thickLine" presStyleLbl="alignNode1" presStyleIdx="2" presStyleCnt="5"/>
      <dgm:spPr/>
    </dgm:pt>
    <dgm:pt modelId="{98BD3B42-5225-F645-991A-ABCB71D89675}" type="pres">
      <dgm:prSet presAssocID="{C5B44C93-7ED5-BF4A-AB83-CA44E6732863}" presName="horz1" presStyleCnt="0"/>
      <dgm:spPr/>
    </dgm:pt>
    <dgm:pt modelId="{7BD293BE-1B1E-FC4C-AB29-D10FE582F119}" type="pres">
      <dgm:prSet presAssocID="{C5B44C93-7ED5-BF4A-AB83-CA44E6732863}" presName="tx1" presStyleLbl="revTx" presStyleIdx="2" presStyleCnt="5" custScaleY="70133"/>
      <dgm:spPr/>
    </dgm:pt>
    <dgm:pt modelId="{398114DA-AEF7-5346-8AB2-A67753FB78F5}" type="pres">
      <dgm:prSet presAssocID="{C5B44C93-7ED5-BF4A-AB83-CA44E6732863}" presName="vert1" presStyleCnt="0"/>
      <dgm:spPr/>
    </dgm:pt>
    <dgm:pt modelId="{5DAEF70A-EDC1-C848-9EE6-BB04467A7EFA}" type="pres">
      <dgm:prSet presAssocID="{1D7BB128-C2DA-8940-A1BB-E3B4E138152B}" presName="thickLine" presStyleLbl="alignNode1" presStyleIdx="3" presStyleCnt="5"/>
      <dgm:spPr/>
    </dgm:pt>
    <dgm:pt modelId="{2B692D3D-D628-2E4E-8324-4BBE690BE9F3}" type="pres">
      <dgm:prSet presAssocID="{1D7BB128-C2DA-8940-A1BB-E3B4E138152B}" presName="horz1" presStyleCnt="0"/>
      <dgm:spPr/>
    </dgm:pt>
    <dgm:pt modelId="{4FF13B5A-4CA7-1340-BFAA-249D355BB064}" type="pres">
      <dgm:prSet presAssocID="{1D7BB128-C2DA-8940-A1BB-E3B4E138152B}" presName="tx1" presStyleLbl="revTx" presStyleIdx="3" presStyleCnt="5" custScaleY="66596"/>
      <dgm:spPr/>
    </dgm:pt>
    <dgm:pt modelId="{6AAE322A-6E64-3B4A-896A-E2A47BC95F93}" type="pres">
      <dgm:prSet presAssocID="{1D7BB128-C2DA-8940-A1BB-E3B4E138152B}" presName="vert1" presStyleCnt="0"/>
      <dgm:spPr/>
    </dgm:pt>
    <dgm:pt modelId="{B463EB9E-6249-B34E-9FA2-9CB6A5F6F6B4}" type="pres">
      <dgm:prSet presAssocID="{1CCEB071-4FA6-F141-8A3A-1F4B09D97C68}" presName="thickLine" presStyleLbl="alignNode1" presStyleIdx="4" presStyleCnt="5"/>
      <dgm:spPr/>
    </dgm:pt>
    <dgm:pt modelId="{63A122FA-D40A-8249-A631-B867BDE36BBB}" type="pres">
      <dgm:prSet presAssocID="{1CCEB071-4FA6-F141-8A3A-1F4B09D97C68}" presName="horz1" presStyleCnt="0"/>
      <dgm:spPr/>
    </dgm:pt>
    <dgm:pt modelId="{C142491D-4BC9-6E4F-8DE3-3A1745144383}" type="pres">
      <dgm:prSet presAssocID="{1CCEB071-4FA6-F141-8A3A-1F4B09D97C68}" presName="tx1" presStyleLbl="revTx" presStyleIdx="4" presStyleCnt="5"/>
      <dgm:spPr/>
    </dgm:pt>
    <dgm:pt modelId="{81059C7A-5DAF-A843-B527-D3A3CE5A6CE7}" type="pres">
      <dgm:prSet presAssocID="{1CCEB071-4FA6-F141-8A3A-1F4B09D97C68}" presName="vert1" presStyleCnt="0"/>
      <dgm:spPr/>
    </dgm:pt>
  </dgm:ptLst>
  <dgm:cxnLst>
    <dgm:cxn modelId="{72B08F16-F61F-4A8E-BC59-FEAB5B3D71AD}" srcId="{7F340C66-1E59-6049-B3EF-14996C53765F}" destId="{03B86FE4-3237-FA45-ACB9-F259F95ACCB4}" srcOrd="1" destOrd="0" parTransId="{9A0B4130-618D-C941-9801-B0ED43B3A7D2}" sibTransId="{721C5D1B-050F-1B4A-8A34-810D30A525B1}"/>
    <dgm:cxn modelId="{14B32820-EA40-426F-8CEB-1CAE0085ED65}" srcId="{7F340C66-1E59-6049-B3EF-14996C53765F}" destId="{3A3D7987-7CDF-C84E-ADCB-20101E520CD5}" srcOrd="0" destOrd="0" parTransId="{A965C164-AEC7-6645-855F-F3B16363822F}" sibTransId="{D221B70E-0A0F-B041-A6B0-F1643F21E1E1}"/>
    <dgm:cxn modelId="{E432F925-54BB-4D79-BBA9-A51D45C72237}" type="presOf" srcId="{1CCEB071-4FA6-F141-8A3A-1F4B09D97C68}" destId="{C142491D-4BC9-6E4F-8DE3-3A1745144383}" srcOrd="0" destOrd="0" presId="urn:microsoft.com/office/officeart/2008/layout/LinedList"/>
    <dgm:cxn modelId="{BAF3EA37-8E98-4D6F-9C0C-56676ED8B5CD}" type="presOf" srcId="{1D7BB128-C2DA-8940-A1BB-E3B4E138152B}" destId="{4FF13B5A-4CA7-1340-BFAA-249D355BB064}" srcOrd="0" destOrd="0" presId="urn:microsoft.com/office/officeart/2008/layout/LinedList"/>
    <dgm:cxn modelId="{93DDAC38-72EC-4CB3-8927-F3166407F127}" srcId="{7F340C66-1E59-6049-B3EF-14996C53765F}" destId="{C5B44C93-7ED5-BF4A-AB83-CA44E6732863}" srcOrd="2" destOrd="0" parTransId="{6174C45A-3943-194F-91E8-1ED49C238FFB}" sibTransId="{461B507B-338F-F84A-B28B-4C5A35429709}"/>
    <dgm:cxn modelId="{0D448959-455C-49D3-8A58-DBBC7D6E5655}" type="presOf" srcId="{3A3D7987-7CDF-C84E-ADCB-20101E520CD5}" destId="{9739D60F-0C26-1F46-8511-AFC9D54EE54B}" srcOrd="0" destOrd="0" presId="urn:microsoft.com/office/officeart/2008/layout/LinedList"/>
    <dgm:cxn modelId="{FE5D545C-CC88-45F6-9825-40A2E9B1F6F3}" type="presOf" srcId="{03B86FE4-3237-FA45-ACB9-F259F95ACCB4}" destId="{FCC84049-7279-F44F-9517-C4C94A438572}" srcOrd="0" destOrd="0" presId="urn:microsoft.com/office/officeart/2008/layout/LinedList"/>
    <dgm:cxn modelId="{9A57668E-C91E-4595-9166-6F34CED19BDB}" type="presOf" srcId="{7F340C66-1E59-6049-B3EF-14996C53765F}" destId="{2DD3DD77-04A9-2440-93D7-BD1E4AB4183F}" srcOrd="0" destOrd="0" presId="urn:microsoft.com/office/officeart/2008/layout/LinedList"/>
    <dgm:cxn modelId="{E4FFD195-28E2-4AB4-B9FA-445C26D52338}" srcId="{7F340C66-1E59-6049-B3EF-14996C53765F}" destId="{1D7BB128-C2DA-8940-A1BB-E3B4E138152B}" srcOrd="3" destOrd="0" parTransId="{BE870A28-9FCD-6A48-96C0-0D4C0E8F6535}" sibTransId="{3B22200D-9705-1D4E-ACBE-762E2A350560}"/>
    <dgm:cxn modelId="{8007EFBD-5663-4BDE-A029-32D3BD0006D2}" type="presOf" srcId="{C5B44C93-7ED5-BF4A-AB83-CA44E6732863}" destId="{7BD293BE-1B1E-FC4C-AB29-D10FE582F119}" srcOrd="0" destOrd="0" presId="urn:microsoft.com/office/officeart/2008/layout/LinedList"/>
    <dgm:cxn modelId="{0AB9C2BE-9035-4C66-BF37-3757B45224FB}" srcId="{7F340C66-1E59-6049-B3EF-14996C53765F}" destId="{1CCEB071-4FA6-F141-8A3A-1F4B09D97C68}" srcOrd="4" destOrd="0" parTransId="{D44B6B9B-A3E8-DB48-9267-210630FA8995}" sibTransId="{0213750F-E3D2-DA4D-BBA2-089E03C71BD3}"/>
    <dgm:cxn modelId="{D0790FAF-85EB-45FA-B625-2D0BE52199A7}" type="presParOf" srcId="{2DD3DD77-04A9-2440-93D7-BD1E4AB4183F}" destId="{1A1BBA68-AB4E-2241-B20E-8B9B2AB90CE7}" srcOrd="0" destOrd="0" presId="urn:microsoft.com/office/officeart/2008/layout/LinedList"/>
    <dgm:cxn modelId="{686F355D-4CD7-435B-98DD-53ED48475494}" type="presParOf" srcId="{2DD3DD77-04A9-2440-93D7-BD1E4AB4183F}" destId="{00A6B7ED-0705-3E41-BB54-6D0E710BFAC6}" srcOrd="1" destOrd="0" presId="urn:microsoft.com/office/officeart/2008/layout/LinedList"/>
    <dgm:cxn modelId="{561CC99A-3AD9-4BAE-A067-9C79E4211AF1}" type="presParOf" srcId="{00A6B7ED-0705-3E41-BB54-6D0E710BFAC6}" destId="{9739D60F-0C26-1F46-8511-AFC9D54EE54B}" srcOrd="0" destOrd="0" presId="urn:microsoft.com/office/officeart/2008/layout/LinedList"/>
    <dgm:cxn modelId="{7D9F8545-0A64-4EBC-AC43-71FB6F48EF01}" type="presParOf" srcId="{00A6B7ED-0705-3E41-BB54-6D0E710BFAC6}" destId="{AB85F13E-BD74-1F43-B50A-AF1C002CCE3A}" srcOrd="1" destOrd="0" presId="urn:microsoft.com/office/officeart/2008/layout/LinedList"/>
    <dgm:cxn modelId="{DB279667-3054-48F2-8DEF-30D0B86C4555}" type="presParOf" srcId="{2DD3DD77-04A9-2440-93D7-BD1E4AB4183F}" destId="{4D6B2717-22C3-6348-9C91-5B15DA7E65E9}" srcOrd="2" destOrd="0" presId="urn:microsoft.com/office/officeart/2008/layout/LinedList"/>
    <dgm:cxn modelId="{C26EABDA-F622-466A-989C-CC0AC984A67A}" type="presParOf" srcId="{2DD3DD77-04A9-2440-93D7-BD1E4AB4183F}" destId="{C35AFDD9-2EBD-B14B-A1D1-FFEBAC332094}" srcOrd="3" destOrd="0" presId="urn:microsoft.com/office/officeart/2008/layout/LinedList"/>
    <dgm:cxn modelId="{8524CF16-10A8-4B39-A8CB-8A2DB695062A}" type="presParOf" srcId="{C35AFDD9-2EBD-B14B-A1D1-FFEBAC332094}" destId="{FCC84049-7279-F44F-9517-C4C94A438572}" srcOrd="0" destOrd="0" presId="urn:microsoft.com/office/officeart/2008/layout/LinedList"/>
    <dgm:cxn modelId="{79448801-7992-45E2-8B13-08CA478CDD4E}" type="presParOf" srcId="{C35AFDD9-2EBD-B14B-A1D1-FFEBAC332094}" destId="{6B154298-F1F9-6C4D-BC4D-7998888F413B}" srcOrd="1" destOrd="0" presId="urn:microsoft.com/office/officeart/2008/layout/LinedList"/>
    <dgm:cxn modelId="{C0C235C6-D8F0-45F1-9F17-2E4D25EB5F4C}" type="presParOf" srcId="{2DD3DD77-04A9-2440-93D7-BD1E4AB4183F}" destId="{893E7CA4-E663-374D-AE94-8BA0C0205525}" srcOrd="4" destOrd="0" presId="urn:microsoft.com/office/officeart/2008/layout/LinedList"/>
    <dgm:cxn modelId="{003CF97B-6521-4D5D-A1AC-FACFA9EFB01A}" type="presParOf" srcId="{2DD3DD77-04A9-2440-93D7-BD1E4AB4183F}" destId="{98BD3B42-5225-F645-991A-ABCB71D89675}" srcOrd="5" destOrd="0" presId="urn:microsoft.com/office/officeart/2008/layout/LinedList"/>
    <dgm:cxn modelId="{3AB9435D-F6E2-487C-87EF-E2833D78CBC8}" type="presParOf" srcId="{98BD3B42-5225-F645-991A-ABCB71D89675}" destId="{7BD293BE-1B1E-FC4C-AB29-D10FE582F119}" srcOrd="0" destOrd="0" presId="urn:microsoft.com/office/officeart/2008/layout/LinedList"/>
    <dgm:cxn modelId="{2424495D-7647-497A-BB9C-B8ECBFD41AE6}" type="presParOf" srcId="{98BD3B42-5225-F645-991A-ABCB71D89675}" destId="{398114DA-AEF7-5346-8AB2-A67753FB78F5}" srcOrd="1" destOrd="0" presId="urn:microsoft.com/office/officeart/2008/layout/LinedList"/>
    <dgm:cxn modelId="{E6366A76-7CC7-41F4-A36B-0BE2039AD316}" type="presParOf" srcId="{2DD3DD77-04A9-2440-93D7-BD1E4AB4183F}" destId="{5DAEF70A-EDC1-C848-9EE6-BB04467A7EFA}" srcOrd="6" destOrd="0" presId="urn:microsoft.com/office/officeart/2008/layout/LinedList"/>
    <dgm:cxn modelId="{4A1C1B10-9F91-4900-8CA7-DAE15071984A}" type="presParOf" srcId="{2DD3DD77-04A9-2440-93D7-BD1E4AB4183F}" destId="{2B692D3D-D628-2E4E-8324-4BBE690BE9F3}" srcOrd="7" destOrd="0" presId="urn:microsoft.com/office/officeart/2008/layout/LinedList"/>
    <dgm:cxn modelId="{FD8AFFDA-60CA-4155-9943-254F1DBAB6F9}" type="presParOf" srcId="{2B692D3D-D628-2E4E-8324-4BBE690BE9F3}" destId="{4FF13B5A-4CA7-1340-BFAA-249D355BB064}" srcOrd="0" destOrd="0" presId="urn:microsoft.com/office/officeart/2008/layout/LinedList"/>
    <dgm:cxn modelId="{A2C404D3-495E-4A0E-906A-E2B223C5DA0D}" type="presParOf" srcId="{2B692D3D-D628-2E4E-8324-4BBE690BE9F3}" destId="{6AAE322A-6E64-3B4A-896A-E2A47BC95F93}" srcOrd="1" destOrd="0" presId="urn:microsoft.com/office/officeart/2008/layout/LinedList"/>
    <dgm:cxn modelId="{25A806AD-C3CC-4502-9F7F-016AA0652C30}" type="presParOf" srcId="{2DD3DD77-04A9-2440-93D7-BD1E4AB4183F}" destId="{B463EB9E-6249-B34E-9FA2-9CB6A5F6F6B4}" srcOrd="8" destOrd="0" presId="urn:microsoft.com/office/officeart/2008/layout/LinedList"/>
    <dgm:cxn modelId="{C0465D83-54BF-4621-99C3-7F40379B8E0B}" type="presParOf" srcId="{2DD3DD77-04A9-2440-93D7-BD1E4AB4183F}" destId="{63A122FA-D40A-8249-A631-B867BDE36BBB}" srcOrd="9" destOrd="0" presId="urn:microsoft.com/office/officeart/2008/layout/LinedList"/>
    <dgm:cxn modelId="{8E37774D-8C2E-4599-9AED-361434C15D27}" type="presParOf" srcId="{63A122FA-D40A-8249-A631-B867BDE36BBB}" destId="{C142491D-4BC9-6E4F-8DE3-3A1745144383}" srcOrd="0" destOrd="0" presId="urn:microsoft.com/office/officeart/2008/layout/LinedList"/>
    <dgm:cxn modelId="{A4EF9F38-9B82-4100-88DF-3B9FE1DF1FBC}" type="presParOf" srcId="{63A122FA-D40A-8249-A631-B867BDE36BBB}" destId="{81059C7A-5DAF-A843-B527-D3A3CE5A6CE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5566D6-F954-2E46-85A6-BFE4AC600E84}" type="doc">
      <dgm:prSet loTypeId="urn:microsoft.com/office/officeart/2008/layout/LinedList" loCatId="list" qsTypeId="urn:microsoft.com/office/officeart/2005/8/quickstyle/simple1#33" qsCatId="simple" csTypeId="urn:microsoft.com/office/officeart/2005/8/colors/colorful1#17" csCatId="colorful" phldr="1"/>
      <dgm:spPr/>
      <dgm:t>
        <a:bodyPr/>
        <a:lstStyle/>
        <a:p>
          <a:endParaRPr lang="zh-CN" altLang="en-US"/>
        </a:p>
      </dgm:t>
    </dgm:pt>
    <dgm:pt modelId="{9586E051-61AC-4649-A6B3-AC9282001A9B}">
      <dgm:prSet phldrT="[文本]"/>
      <dgm:spPr/>
      <dgm:t>
        <a:bodyPr/>
        <a:lstStyle/>
        <a:p>
          <a:r>
            <a:rPr lang="zh-CN" altLang="en-US" dirty="0"/>
            <a:t>再抵押价值</a:t>
          </a:r>
          <a:r>
            <a:rPr lang="en-US" altLang="zh-CN" dirty="0"/>
            <a:t>=</a:t>
          </a:r>
          <a:r>
            <a:rPr lang="zh-CN" altLang="en-US" dirty="0"/>
            <a:t>未设立法定优先受偿权下的价值</a:t>
          </a:r>
          <a:r>
            <a:rPr lang="en-US" altLang="zh-CN" dirty="0"/>
            <a:t>-</a:t>
          </a:r>
          <a:r>
            <a:rPr lang="zh-CN" altLang="en-US" dirty="0"/>
            <a:t>一抵押贷款余额</a:t>
          </a:r>
          <a:r>
            <a:rPr lang="en-US" altLang="zh-CN" dirty="0"/>
            <a:t>/</a:t>
          </a:r>
          <a:r>
            <a:rPr lang="zh-CN" altLang="en-US" dirty="0"/>
            <a:t>社会一般抵押率</a:t>
          </a:r>
          <a:r>
            <a:rPr lang="en-US" altLang="zh-CN" dirty="0"/>
            <a:t>-</a:t>
          </a:r>
          <a:r>
            <a:rPr lang="zh-CN" altLang="en-US" dirty="0"/>
            <a:t>拖欠的建设工程价款</a:t>
          </a:r>
          <a:r>
            <a:rPr lang="en-US" altLang="zh-CN" dirty="0"/>
            <a:t>-</a:t>
          </a:r>
          <a:r>
            <a:rPr lang="zh-CN" altLang="en-US" dirty="0"/>
            <a:t>其他法定优先受偿款</a:t>
          </a:r>
        </a:p>
      </dgm:t>
    </dgm:pt>
    <dgm:pt modelId="{78C8662E-BD37-DA4B-8CA2-07775E16C99C}" type="parTrans" cxnId="{5B0245B5-1E9A-436C-A358-0C665DF8FAC7}">
      <dgm:prSet/>
      <dgm:spPr/>
      <dgm:t>
        <a:bodyPr/>
        <a:lstStyle/>
        <a:p>
          <a:endParaRPr lang="zh-CN" altLang="en-US"/>
        </a:p>
      </dgm:t>
    </dgm:pt>
    <dgm:pt modelId="{65523022-A000-7E4F-BC30-FC18E70ECE52}" type="sibTrans" cxnId="{5B0245B5-1E9A-436C-A358-0C665DF8FAC7}">
      <dgm:prSet/>
      <dgm:spPr/>
      <dgm:t>
        <a:bodyPr/>
        <a:lstStyle/>
        <a:p>
          <a:endParaRPr lang="zh-CN" altLang="en-US"/>
        </a:p>
      </dgm:t>
    </dgm:pt>
    <dgm:pt modelId="{4D4426F1-8A4C-CC4F-8EC6-DE47277E1BD8}">
      <dgm:prSet phldrT="[文本]" phldr="0" custT="0"/>
      <dgm:spPr/>
      <dgm:t>
        <a:bodyPr vert="horz" wrap="square"/>
        <a:lstStyle/>
        <a:p>
          <a:pPr>
            <a:lnSpc>
              <a:spcPct val="100000"/>
            </a:lnSpc>
            <a:spcBef>
              <a:spcPct val="0"/>
            </a:spcBef>
            <a:spcAft>
              <a:spcPct val="35000"/>
            </a:spcAft>
          </a:pPr>
          <a:r>
            <a:rPr lang="zh-CN" altLang="en-US" dirty="0"/>
            <a:t>例题</a:t>
          </a:r>
          <a:r>
            <a:rPr lang="en-US" altLang="zh-CN" dirty="0"/>
            <a:t>10</a:t>
          </a:r>
          <a:r>
            <a:rPr lang="zh-CN" altLang="en-US" dirty="0"/>
            <a:t>：某项在建工程用地面积</a:t>
          </a:r>
          <a:r>
            <a:rPr lang="en-US" altLang="zh-CN" dirty="0"/>
            <a:t>10000</a:t>
          </a:r>
          <a:r>
            <a:rPr lang="zh-CN" altLang="en-US" dirty="0"/>
            <a:t>平方米，容积率</a:t>
          </a:r>
          <a:r>
            <a:rPr lang="en-US" altLang="zh-CN" dirty="0"/>
            <a:t>2.5</a:t>
          </a:r>
          <a:r>
            <a:rPr lang="zh-CN" altLang="en-US" dirty="0"/>
            <a:t>。该工程已完工</a:t>
          </a:r>
          <a:r>
            <a:rPr lang="en-US" altLang="zh-CN" dirty="0"/>
            <a:t>80%</a:t>
          </a:r>
          <a:r>
            <a:rPr lang="zh-CN" altLang="en-US" dirty="0"/>
            <a:t>，并以</a:t>
          </a:r>
          <a:r>
            <a:rPr lang="en-US" altLang="zh-CN" dirty="0"/>
            <a:t>5000</a:t>
          </a:r>
          <a:r>
            <a:rPr lang="zh-CN" altLang="en-US" dirty="0"/>
            <a:t>元</a:t>
          </a:r>
          <a:r>
            <a:rPr lang="en-US" altLang="zh-CN" dirty="0"/>
            <a:t>/</a:t>
          </a:r>
          <a:r>
            <a:rPr lang="zh-CN" altLang="en-US" dirty="0"/>
            <a:t>平方米的价格预售了其中全部面积的</a:t>
          </a:r>
          <a:r>
            <a:rPr lang="en-US" altLang="zh-CN" dirty="0"/>
            <a:t>30%</a:t>
          </a:r>
          <a:r>
            <a:rPr lang="zh-CN" altLang="en-US" dirty="0"/>
            <a:t>，并办理了</a:t>
          </a:r>
          <a:r>
            <a:rPr lang="en-US" altLang="zh-CN" dirty="0"/>
            <a:t>70%</a:t>
          </a:r>
          <a:r>
            <a:rPr lang="zh-CN" altLang="en-US" dirty="0"/>
            <a:t>房价的住房抵押贷款。房地产开发企业层以本项目办理了</a:t>
          </a:r>
          <a:r>
            <a:rPr lang="en-US" altLang="zh-CN" dirty="0"/>
            <a:t>2000</a:t>
          </a:r>
          <a:r>
            <a:rPr lang="zh-CN" altLang="en-US" dirty="0"/>
            <a:t>万元的抵押贷款，还剩</a:t>
          </a:r>
          <a:r>
            <a:rPr lang="en-US" altLang="zh-CN" dirty="0"/>
            <a:t>1600</a:t>
          </a:r>
          <a:r>
            <a:rPr lang="zh-CN" altLang="en-US" dirty="0"/>
            <a:t>万元未偿还。无其他法定优先受偿款，工程款按时支付经调查同类项目开发贷款比率为</a:t>
          </a:r>
          <a:r>
            <a:rPr lang="en-US" altLang="zh-CN" dirty="0"/>
            <a:t>50%</a:t>
          </a:r>
          <a:r>
            <a:rPr lang="zh-CN" altLang="en-US" dirty="0"/>
            <a:t>，同类房地产单价为</a:t>
          </a:r>
          <a:r>
            <a:rPr lang="en-US" altLang="zh-CN" dirty="0"/>
            <a:t>5000</a:t>
          </a:r>
          <a:r>
            <a:rPr lang="zh-CN" altLang="en-US" dirty="0"/>
            <a:t>元</a:t>
          </a:r>
          <a:r>
            <a:rPr lang="en-US" altLang="zh-CN" dirty="0"/>
            <a:t>/</a:t>
          </a:r>
          <a:r>
            <a:rPr lang="zh-CN" altLang="en-US" dirty="0"/>
            <a:t>平方米。求其再抵押价值。</a:t>
          </a:r>
          <a:endParaRPr/>
        </a:p>
      </dgm:t>
    </dgm:pt>
    <dgm:pt modelId="{7BE1C3DD-2772-9047-B9FC-E21CCC3B7C26}" type="parTrans" cxnId="{B9C36F48-8D68-46ED-A70C-99617172CED3}">
      <dgm:prSet/>
      <dgm:spPr/>
      <dgm:t>
        <a:bodyPr/>
        <a:lstStyle/>
        <a:p>
          <a:endParaRPr lang="zh-CN" altLang="en-US"/>
        </a:p>
      </dgm:t>
    </dgm:pt>
    <dgm:pt modelId="{E8743342-A04E-764F-A906-4B215B72C4E6}" type="sibTrans" cxnId="{B9C36F48-8D68-46ED-A70C-99617172CED3}">
      <dgm:prSet/>
      <dgm:spPr/>
      <dgm:t>
        <a:bodyPr/>
        <a:lstStyle/>
        <a:p>
          <a:endParaRPr lang="zh-CN" altLang="en-US"/>
        </a:p>
      </dgm:t>
    </dgm:pt>
    <dgm:pt modelId="{F84642DE-E1D2-3E42-AEC0-C52C1FE6CF81}">
      <dgm:prSet phldrT="[文本]"/>
      <dgm:spPr/>
      <dgm:t>
        <a:bodyPr/>
        <a:lstStyle/>
        <a:p>
          <a:r>
            <a:rPr lang="zh-CN" altLang="en-US" dirty="0"/>
            <a:t>再抵押价值</a:t>
          </a:r>
          <a:r>
            <a:rPr lang="en-US" altLang="zh-CN" dirty="0"/>
            <a:t>=5000</a:t>
          </a:r>
          <a:r>
            <a:rPr lang="zh-CN" altLang="en-US" dirty="0"/>
            <a:t>*</a:t>
          </a:r>
          <a:r>
            <a:rPr lang="en-US" altLang="zh-CN" dirty="0"/>
            <a:t>10000</a:t>
          </a:r>
          <a:r>
            <a:rPr lang="zh-CN" altLang="en-US" dirty="0"/>
            <a:t>*</a:t>
          </a:r>
          <a:r>
            <a:rPr lang="en-US" altLang="zh-CN" dirty="0"/>
            <a:t>2.5</a:t>
          </a:r>
          <a:r>
            <a:rPr lang="zh-CN" altLang="en-US" dirty="0"/>
            <a:t>*（</a:t>
          </a:r>
          <a:r>
            <a:rPr lang="en-US" altLang="zh-CN" dirty="0"/>
            <a:t>1-30%</a:t>
          </a:r>
          <a:r>
            <a:rPr lang="zh-CN" altLang="en-US" dirty="0"/>
            <a:t>）</a:t>
          </a:r>
          <a:r>
            <a:rPr lang="en-US" altLang="zh-CN" dirty="0"/>
            <a:t>/10000-1600/50%-0-0=5550</a:t>
          </a:r>
          <a:r>
            <a:rPr lang="zh-CN" altLang="en-US" dirty="0"/>
            <a:t>万元</a:t>
          </a:r>
        </a:p>
      </dgm:t>
    </dgm:pt>
    <dgm:pt modelId="{797402C4-147D-E146-9A67-131ADFE60835}" type="parTrans" cxnId="{BB0F5FB8-EC7F-4BBA-A1AC-DEF0ABE6038C}">
      <dgm:prSet/>
      <dgm:spPr/>
      <dgm:t>
        <a:bodyPr/>
        <a:lstStyle/>
        <a:p>
          <a:endParaRPr lang="zh-CN" altLang="en-US"/>
        </a:p>
      </dgm:t>
    </dgm:pt>
    <dgm:pt modelId="{0E368FCF-E1E2-2A49-BFA8-33ED00FC1C7D}" type="sibTrans" cxnId="{BB0F5FB8-EC7F-4BBA-A1AC-DEF0ABE6038C}">
      <dgm:prSet/>
      <dgm:spPr/>
      <dgm:t>
        <a:bodyPr/>
        <a:lstStyle/>
        <a:p>
          <a:endParaRPr lang="zh-CN" altLang="en-US"/>
        </a:p>
      </dgm:t>
    </dgm:pt>
    <dgm:pt modelId="{9F099F77-D6D2-9F40-BFA0-67F57440733D}" type="pres">
      <dgm:prSet presAssocID="{BD5566D6-F954-2E46-85A6-BFE4AC600E84}" presName="vert0" presStyleCnt="0">
        <dgm:presLayoutVars>
          <dgm:dir/>
          <dgm:animOne val="branch"/>
          <dgm:animLvl val="lvl"/>
        </dgm:presLayoutVars>
      </dgm:prSet>
      <dgm:spPr/>
    </dgm:pt>
    <dgm:pt modelId="{1FE2233D-916E-9144-B7BA-0D1A0843727A}" type="pres">
      <dgm:prSet presAssocID="{9586E051-61AC-4649-A6B3-AC9282001A9B}" presName="thickLine" presStyleLbl="alignNode1" presStyleIdx="0" presStyleCnt="3"/>
      <dgm:spPr/>
    </dgm:pt>
    <dgm:pt modelId="{A903638A-51CE-B945-B7F2-C631B0C20D61}" type="pres">
      <dgm:prSet presAssocID="{9586E051-61AC-4649-A6B3-AC9282001A9B}" presName="horz1" presStyleCnt="0"/>
      <dgm:spPr/>
    </dgm:pt>
    <dgm:pt modelId="{6DD0FDC7-F513-4E46-B21F-FA24542552F6}" type="pres">
      <dgm:prSet presAssocID="{9586E051-61AC-4649-A6B3-AC9282001A9B}" presName="tx1" presStyleLbl="revTx" presStyleIdx="0" presStyleCnt="3" custScaleY="48377"/>
      <dgm:spPr/>
    </dgm:pt>
    <dgm:pt modelId="{F6B24B08-D41A-2849-B412-BB86647266BF}" type="pres">
      <dgm:prSet presAssocID="{9586E051-61AC-4649-A6B3-AC9282001A9B}" presName="vert1" presStyleCnt="0"/>
      <dgm:spPr/>
    </dgm:pt>
    <dgm:pt modelId="{4F5D5DD0-53D8-8C4C-8EB4-742315931168}" type="pres">
      <dgm:prSet presAssocID="{4D4426F1-8A4C-CC4F-8EC6-DE47277E1BD8}" presName="thickLine" presStyleLbl="alignNode1" presStyleIdx="1" presStyleCnt="3"/>
      <dgm:spPr/>
    </dgm:pt>
    <dgm:pt modelId="{AF1A46A2-2D31-4B45-A28B-848F8EF31311}" type="pres">
      <dgm:prSet presAssocID="{4D4426F1-8A4C-CC4F-8EC6-DE47277E1BD8}" presName="horz1" presStyleCnt="0"/>
      <dgm:spPr/>
    </dgm:pt>
    <dgm:pt modelId="{19925F3B-C24B-1E42-B19F-0B32F78F8C82}" type="pres">
      <dgm:prSet presAssocID="{4D4426F1-8A4C-CC4F-8EC6-DE47277E1BD8}" presName="tx1" presStyleLbl="revTx" presStyleIdx="1" presStyleCnt="3" custScaleY="114823"/>
      <dgm:spPr/>
    </dgm:pt>
    <dgm:pt modelId="{6EE7D6C5-62B0-814F-91D4-B7BE4F280100}" type="pres">
      <dgm:prSet presAssocID="{4D4426F1-8A4C-CC4F-8EC6-DE47277E1BD8}" presName="vert1" presStyleCnt="0"/>
      <dgm:spPr/>
    </dgm:pt>
    <dgm:pt modelId="{D2509A7D-EFDC-3F4C-882F-8FEA1BDEAE22}" type="pres">
      <dgm:prSet presAssocID="{F84642DE-E1D2-3E42-AEC0-C52C1FE6CF81}" presName="thickLine" presStyleLbl="alignNode1" presStyleIdx="2" presStyleCnt="3"/>
      <dgm:spPr/>
    </dgm:pt>
    <dgm:pt modelId="{E1795396-2161-E04B-B251-0254FA90AC9F}" type="pres">
      <dgm:prSet presAssocID="{F84642DE-E1D2-3E42-AEC0-C52C1FE6CF81}" presName="horz1" presStyleCnt="0"/>
      <dgm:spPr/>
    </dgm:pt>
    <dgm:pt modelId="{1313CD4E-9025-9847-98CD-F3A2D2F1C622}" type="pres">
      <dgm:prSet presAssocID="{F84642DE-E1D2-3E42-AEC0-C52C1FE6CF81}" presName="tx1" presStyleLbl="revTx" presStyleIdx="2" presStyleCnt="3"/>
      <dgm:spPr/>
    </dgm:pt>
    <dgm:pt modelId="{165A0B88-716A-F443-A620-9CA6FC887321}" type="pres">
      <dgm:prSet presAssocID="{F84642DE-E1D2-3E42-AEC0-C52C1FE6CF81}" presName="vert1" presStyleCnt="0"/>
      <dgm:spPr/>
    </dgm:pt>
  </dgm:ptLst>
  <dgm:cxnLst>
    <dgm:cxn modelId="{11BA5126-7169-451C-98AF-E5F08DC639F9}" type="presOf" srcId="{F84642DE-E1D2-3E42-AEC0-C52C1FE6CF81}" destId="{1313CD4E-9025-9847-98CD-F3A2D2F1C622}" srcOrd="0" destOrd="0" presId="urn:microsoft.com/office/officeart/2008/layout/LinedList"/>
    <dgm:cxn modelId="{B9C36F48-8D68-46ED-A70C-99617172CED3}" srcId="{BD5566D6-F954-2E46-85A6-BFE4AC600E84}" destId="{4D4426F1-8A4C-CC4F-8EC6-DE47277E1BD8}" srcOrd="1" destOrd="0" parTransId="{7BE1C3DD-2772-9047-B9FC-E21CCC3B7C26}" sibTransId="{E8743342-A04E-764F-A906-4B215B72C4E6}"/>
    <dgm:cxn modelId="{13E7EA4C-0702-4D81-8EDE-021950C550A4}" type="presOf" srcId="{9586E051-61AC-4649-A6B3-AC9282001A9B}" destId="{6DD0FDC7-F513-4E46-B21F-FA24542552F6}" srcOrd="0" destOrd="0" presId="urn:microsoft.com/office/officeart/2008/layout/LinedList"/>
    <dgm:cxn modelId="{2F5A6975-16CD-4404-86A2-372571A762E9}" type="presOf" srcId="{BD5566D6-F954-2E46-85A6-BFE4AC600E84}" destId="{9F099F77-D6D2-9F40-BFA0-67F57440733D}" srcOrd="0" destOrd="0" presId="urn:microsoft.com/office/officeart/2008/layout/LinedList"/>
    <dgm:cxn modelId="{E7574DA2-F9FA-43C2-B431-EEAB8AD59753}" type="presOf" srcId="{4D4426F1-8A4C-CC4F-8EC6-DE47277E1BD8}" destId="{19925F3B-C24B-1E42-B19F-0B32F78F8C82}" srcOrd="0" destOrd="0" presId="urn:microsoft.com/office/officeart/2008/layout/LinedList"/>
    <dgm:cxn modelId="{5B0245B5-1E9A-436C-A358-0C665DF8FAC7}" srcId="{BD5566D6-F954-2E46-85A6-BFE4AC600E84}" destId="{9586E051-61AC-4649-A6B3-AC9282001A9B}" srcOrd="0" destOrd="0" parTransId="{78C8662E-BD37-DA4B-8CA2-07775E16C99C}" sibTransId="{65523022-A000-7E4F-BC30-FC18E70ECE52}"/>
    <dgm:cxn modelId="{BB0F5FB8-EC7F-4BBA-A1AC-DEF0ABE6038C}" srcId="{BD5566D6-F954-2E46-85A6-BFE4AC600E84}" destId="{F84642DE-E1D2-3E42-AEC0-C52C1FE6CF81}" srcOrd="2" destOrd="0" parTransId="{797402C4-147D-E146-9A67-131ADFE60835}" sibTransId="{0E368FCF-E1E2-2A49-BFA8-33ED00FC1C7D}"/>
    <dgm:cxn modelId="{28D64909-9D13-4825-8D9F-1260E83B7EB0}" type="presParOf" srcId="{9F099F77-D6D2-9F40-BFA0-67F57440733D}" destId="{1FE2233D-916E-9144-B7BA-0D1A0843727A}" srcOrd="0" destOrd="0" presId="urn:microsoft.com/office/officeart/2008/layout/LinedList"/>
    <dgm:cxn modelId="{F56347AA-40CA-4F31-B920-51A07CF9C15E}" type="presParOf" srcId="{9F099F77-D6D2-9F40-BFA0-67F57440733D}" destId="{A903638A-51CE-B945-B7F2-C631B0C20D61}" srcOrd="1" destOrd="0" presId="urn:microsoft.com/office/officeart/2008/layout/LinedList"/>
    <dgm:cxn modelId="{60C2B45A-3889-41E6-BE9A-42310AFD00BB}" type="presParOf" srcId="{A903638A-51CE-B945-B7F2-C631B0C20D61}" destId="{6DD0FDC7-F513-4E46-B21F-FA24542552F6}" srcOrd="0" destOrd="0" presId="urn:microsoft.com/office/officeart/2008/layout/LinedList"/>
    <dgm:cxn modelId="{ABDF2EAE-261D-4A9C-A241-CA2361D92395}" type="presParOf" srcId="{A903638A-51CE-B945-B7F2-C631B0C20D61}" destId="{F6B24B08-D41A-2849-B412-BB86647266BF}" srcOrd="1" destOrd="0" presId="urn:microsoft.com/office/officeart/2008/layout/LinedList"/>
    <dgm:cxn modelId="{17EC1021-996D-43E9-B843-E016B7F3D012}" type="presParOf" srcId="{9F099F77-D6D2-9F40-BFA0-67F57440733D}" destId="{4F5D5DD0-53D8-8C4C-8EB4-742315931168}" srcOrd="2" destOrd="0" presId="urn:microsoft.com/office/officeart/2008/layout/LinedList"/>
    <dgm:cxn modelId="{82D06F7A-7F0C-4125-80ED-84B60092E6FC}" type="presParOf" srcId="{9F099F77-D6D2-9F40-BFA0-67F57440733D}" destId="{AF1A46A2-2D31-4B45-A28B-848F8EF31311}" srcOrd="3" destOrd="0" presId="urn:microsoft.com/office/officeart/2008/layout/LinedList"/>
    <dgm:cxn modelId="{E79FEB7D-DB43-4B57-A6DA-A9841FE19A06}" type="presParOf" srcId="{AF1A46A2-2D31-4B45-A28B-848F8EF31311}" destId="{19925F3B-C24B-1E42-B19F-0B32F78F8C82}" srcOrd="0" destOrd="0" presId="urn:microsoft.com/office/officeart/2008/layout/LinedList"/>
    <dgm:cxn modelId="{5B968D83-FFA3-4F6E-BFB0-78F77EEE8348}" type="presParOf" srcId="{AF1A46A2-2D31-4B45-A28B-848F8EF31311}" destId="{6EE7D6C5-62B0-814F-91D4-B7BE4F280100}" srcOrd="1" destOrd="0" presId="urn:microsoft.com/office/officeart/2008/layout/LinedList"/>
    <dgm:cxn modelId="{4090EC02-68DE-42DC-8A09-05C53422C2E4}" type="presParOf" srcId="{9F099F77-D6D2-9F40-BFA0-67F57440733D}" destId="{D2509A7D-EFDC-3F4C-882F-8FEA1BDEAE22}" srcOrd="4" destOrd="0" presId="urn:microsoft.com/office/officeart/2008/layout/LinedList"/>
    <dgm:cxn modelId="{C62B186A-C237-434D-AD43-84074A3FD863}" type="presParOf" srcId="{9F099F77-D6D2-9F40-BFA0-67F57440733D}" destId="{E1795396-2161-E04B-B251-0254FA90AC9F}" srcOrd="5" destOrd="0" presId="urn:microsoft.com/office/officeart/2008/layout/LinedList"/>
    <dgm:cxn modelId="{FC3EE0D8-B72B-4667-BC6E-5C23C27FA2D2}" type="presParOf" srcId="{E1795396-2161-E04B-B251-0254FA90AC9F}" destId="{1313CD4E-9025-9847-98CD-F3A2D2F1C622}" srcOrd="0" destOrd="0" presId="urn:microsoft.com/office/officeart/2008/layout/LinedList"/>
    <dgm:cxn modelId="{F86C9199-BCC9-4E2B-9C7C-97FF1B525E3A}" type="presParOf" srcId="{E1795396-2161-E04B-B251-0254FA90AC9F}" destId="{165A0B88-716A-F443-A620-9CA6FC88732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7E361-B03D-434C-8977-CBDE5FAB83F6}">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BB778A-1EC2-624D-B969-D74D4E1A5F18}">
      <dsp:nvSpPr>
        <dsp:cNvPr id="0" name=""/>
        <dsp:cNvSpPr/>
      </dsp:nvSpPr>
      <dsp:spPr>
        <a:xfrm>
          <a:off x="0" y="0"/>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zh-CN" altLang="en-US" sz="1900" kern="1200" dirty="0"/>
            <a:t>例</a:t>
          </a:r>
          <a:r>
            <a:rPr kumimoji="1" lang="en-US" altLang="zh-CN" sz="1900" kern="1200" dirty="0"/>
            <a:t>1.</a:t>
          </a:r>
          <a:r>
            <a:rPr kumimoji="1" lang="zh-CN" altLang="en-US" sz="1900" kern="1200" dirty="0"/>
            <a:t>某宗房地产建筑面积</a:t>
          </a:r>
          <a:r>
            <a:rPr kumimoji="1" lang="en-US" altLang="zh-CN" sz="1900" kern="1200" dirty="0"/>
            <a:t>2500</a:t>
          </a:r>
          <a:r>
            <a:rPr kumimoji="1" lang="zh-CN" altLang="en-US" sz="1900" kern="1200" dirty="0"/>
            <a:t>平方米，土地面积</a:t>
          </a:r>
          <a:r>
            <a:rPr kumimoji="1" lang="en-US" altLang="zh-CN" sz="1900" kern="1200" dirty="0"/>
            <a:t>3600</a:t>
          </a:r>
          <a:r>
            <a:rPr kumimoji="1" lang="zh-CN" altLang="en-US" sz="1900" kern="1200" dirty="0"/>
            <a:t>平方米，建筑物的外观、结构合并设施设备均已经老旧过时，有待拆除重建。预计建筑物的残值和清理费用分别为每平方米</a:t>
          </a:r>
          <a:r>
            <a:rPr kumimoji="1" lang="en-US" altLang="zh-CN" sz="1900" kern="1200" dirty="0"/>
            <a:t>60</a:t>
          </a:r>
          <a:r>
            <a:rPr kumimoji="1" lang="zh-CN" altLang="en-US" sz="1900" kern="1200" dirty="0"/>
            <a:t>元和</a:t>
          </a:r>
          <a:r>
            <a:rPr kumimoji="1" lang="en-US" altLang="zh-CN" sz="1900" kern="1200" dirty="0"/>
            <a:t>300</a:t>
          </a:r>
          <a:r>
            <a:rPr kumimoji="1" lang="zh-CN" altLang="en-US" sz="1900" kern="1200" dirty="0"/>
            <a:t>元。空地价格为</a:t>
          </a:r>
          <a:r>
            <a:rPr kumimoji="1" lang="en-US" altLang="zh-CN" sz="1900" kern="1200" dirty="0"/>
            <a:t>3000</a:t>
          </a:r>
          <a:r>
            <a:rPr kumimoji="1" lang="zh-CN" altLang="en-US" sz="1900" kern="1200" dirty="0"/>
            <a:t>元</a:t>
          </a:r>
          <a:r>
            <a:rPr kumimoji="1" lang="en-US" altLang="zh-CN" sz="1900" kern="1200" dirty="0"/>
            <a:t>/</a:t>
          </a:r>
          <a:r>
            <a:rPr kumimoji="1" lang="zh-CN" altLang="en-US" sz="1900" kern="1200" dirty="0"/>
            <a:t>平方米。则：土地价值为多少？</a:t>
          </a:r>
          <a:endParaRPr lang="zh-CN" altLang="en-US" sz="1900" kern="1200" dirty="0"/>
        </a:p>
      </dsp:txBody>
      <dsp:txXfrm>
        <a:off x="0" y="0"/>
        <a:ext cx="10515600" cy="1088136"/>
      </dsp:txXfrm>
    </dsp:sp>
    <dsp:sp modelId="{25058C44-E685-E145-A71A-F4D4E3689B49}">
      <dsp:nvSpPr>
        <dsp:cNvPr id="0" name=""/>
        <dsp:cNvSpPr/>
      </dsp:nvSpPr>
      <dsp:spPr>
        <a:xfrm>
          <a:off x="0" y="108813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05E73-89E8-7541-A38E-A09FD761B7C3}">
      <dsp:nvSpPr>
        <dsp:cNvPr id="0" name=""/>
        <dsp:cNvSpPr/>
      </dsp:nvSpPr>
      <dsp:spPr>
        <a:xfrm>
          <a:off x="0" y="1088136"/>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altLang="zh-CN" sz="1900" kern="1200" dirty="0"/>
            <a:t>1.</a:t>
          </a:r>
          <a:r>
            <a:rPr lang="zh-CN" altLang="en-US" sz="1900" kern="1200" dirty="0"/>
            <a:t>净地价值</a:t>
          </a:r>
          <a:r>
            <a:rPr lang="en-US" altLang="zh-CN" sz="1900" kern="1200" dirty="0"/>
            <a:t>=3000</a:t>
          </a:r>
          <a:r>
            <a:rPr lang="zh-CN" altLang="en-US" sz="1900" kern="1200" dirty="0"/>
            <a:t>*</a:t>
          </a:r>
          <a:r>
            <a:rPr lang="en-US" altLang="zh-CN" sz="1900" kern="1200" dirty="0"/>
            <a:t>3600/10000=1080</a:t>
          </a:r>
          <a:r>
            <a:rPr lang="zh-CN" altLang="en-US" sz="1900" kern="1200" dirty="0"/>
            <a:t>万元</a:t>
          </a:r>
        </a:p>
      </dsp:txBody>
      <dsp:txXfrm>
        <a:off x="0" y="1088136"/>
        <a:ext cx="10515600" cy="1088136"/>
      </dsp:txXfrm>
    </dsp:sp>
    <dsp:sp modelId="{1534C07D-FA23-834E-B996-C3C9510CBC37}">
      <dsp:nvSpPr>
        <dsp:cNvPr id="0" name=""/>
        <dsp:cNvSpPr/>
      </dsp:nvSpPr>
      <dsp:spPr>
        <a:xfrm>
          <a:off x="0" y="2176272"/>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5B9BC5-5F7E-6544-87C8-35ADFB513E21}">
      <dsp:nvSpPr>
        <dsp:cNvPr id="0" name=""/>
        <dsp:cNvSpPr/>
      </dsp:nvSpPr>
      <dsp:spPr>
        <a:xfrm>
          <a:off x="0" y="2176272"/>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altLang="zh-CN" sz="1900" kern="1200" dirty="0"/>
            <a:t>2.</a:t>
          </a:r>
          <a:r>
            <a:rPr lang="zh-CN" altLang="en-US" sz="1900" kern="1200" dirty="0"/>
            <a:t>建筑减损额</a:t>
          </a:r>
          <a:r>
            <a:rPr lang="en-US" altLang="zh-CN" sz="1900" kern="1200" dirty="0"/>
            <a:t>=</a:t>
          </a:r>
          <a:r>
            <a:rPr lang="zh-CN" altLang="en-US" sz="1900" kern="1200" dirty="0"/>
            <a:t>（</a:t>
          </a:r>
          <a:r>
            <a:rPr lang="en-US" altLang="zh-CN" sz="1900" kern="1200" dirty="0"/>
            <a:t>300-60</a:t>
          </a:r>
          <a:r>
            <a:rPr lang="zh-CN" altLang="en-US" sz="1900" kern="1200" dirty="0"/>
            <a:t>）*</a:t>
          </a:r>
          <a:r>
            <a:rPr lang="en-US" altLang="zh-CN" sz="1900" kern="1200" dirty="0"/>
            <a:t>2500/10000=60</a:t>
          </a:r>
          <a:r>
            <a:rPr lang="zh-CN" altLang="en-US" sz="1900" kern="1200" dirty="0"/>
            <a:t>万元</a:t>
          </a:r>
        </a:p>
      </dsp:txBody>
      <dsp:txXfrm>
        <a:off x="0" y="2176272"/>
        <a:ext cx="10515600" cy="1088136"/>
      </dsp:txXfrm>
    </dsp:sp>
    <dsp:sp modelId="{3996FA81-FFA3-0C47-813C-03F8EE7B4EEC}">
      <dsp:nvSpPr>
        <dsp:cNvPr id="0" name=""/>
        <dsp:cNvSpPr/>
      </dsp:nvSpPr>
      <dsp:spPr>
        <a:xfrm>
          <a:off x="0" y="3264408"/>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2EE5B6-CD41-3042-A493-9170D6C5BB3A}">
      <dsp:nvSpPr>
        <dsp:cNvPr id="0" name=""/>
        <dsp:cNvSpPr/>
      </dsp:nvSpPr>
      <dsp:spPr>
        <a:xfrm>
          <a:off x="0" y="3264408"/>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altLang="zh-CN" sz="1900" kern="1200" dirty="0"/>
            <a:t>3.</a:t>
          </a:r>
          <a:r>
            <a:rPr lang="zh-CN" altLang="en-US" sz="1900" kern="1200" dirty="0"/>
            <a:t>土地价值</a:t>
          </a:r>
          <a:r>
            <a:rPr lang="en-US" altLang="zh-CN" sz="1900" kern="1200" dirty="0"/>
            <a:t>=1080-60=1020</a:t>
          </a:r>
          <a:r>
            <a:rPr lang="zh-CN" altLang="en-US" sz="1900" kern="1200" dirty="0"/>
            <a:t>万元</a:t>
          </a:r>
        </a:p>
      </dsp:txBody>
      <dsp:txXfrm>
        <a:off x="0" y="3264408"/>
        <a:ext cx="10515600" cy="1088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DEB7B-D043-F444-BFA6-94415B198D14}">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7601DD-C08E-CE49-94FD-6D38B9285D7F}">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zh-CN" altLang="en-US" sz="3400" kern="1200" dirty="0"/>
            <a:t>属于房屋建设工程的项目转让，应完成投资总额的</a:t>
          </a:r>
          <a:r>
            <a:rPr lang="en-US" altLang="zh-CN" sz="3400" kern="1200" dirty="0"/>
            <a:t>25%</a:t>
          </a:r>
          <a:r>
            <a:rPr lang="zh-CN" altLang="en-US" sz="3400" kern="1200" dirty="0"/>
            <a:t>以上。</a:t>
          </a:r>
        </a:p>
      </dsp:txBody>
      <dsp:txXfrm>
        <a:off x="0" y="2124"/>
        <a:ext cx="10515600" cy="1449029"/>
      </dsp:txXfrm>
    </dsp:sp>
    <dsp:sp modelId="{6EADE78D-A09F-064E-9F2A-D215686EAD36}">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73DEDA-88DB-714D-9FC3-F74AF6E7E918}">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100000"/>
            </a:lnSpc>
            <a:spcBef>
              <a:spcPct val="0"/>
            </a:spcBef>
            <a:spcAft>
              <a:spcPct val="35000"/>
            </a:spcAft>
            <a:buNone/>
          </a:pPr>
          <a:r>
            <a:rPr lang="zh-CN" altLang="en-US" sz="3400" kern="1200" dirty="0"/>
            <a:t>例题</a:t>
          </a:r>
          <a:r>
            <a:rPr lang="en-US" altLang="zh-CN" sz="3400" kern="1200" dirty="0"/>
            <a:t>11</a:t>
          </a:r>
          <a:r>
            <a:rPr lang="zh-CN" altLang="en-US" sz="3400" kern="1200" dirty="0"/>
            <a:t>：某项目土地面积</a:t>
          </a:r>
          <a:r>
            <a:rPr lang="en-US" altLang="zh-CN" sz="3400" kern="1200" dirty="0"/>
            <a:t>10000</a:t>
          </a:r>
          <a:r>
            <a:rPr lang="zh-CN" altLang="en-US" sz="3400" kern="1200" dirty="0"/>
            <a:t>平方米，合同约定总投资</a:t>
          </a:r>
          <a:r>
            <a:rPr lang="en-US" altLang="zh-CN" sz="3400" kern="1200" dirty="0"/>
            <a:t>15</a:t>
          </a:r>
          <a:r>
            <a:rPr lang="zh-CN" altLang="en-US" sz="3400" kern="1200" dirty="0"/>
            <a:t>亿元，该项目拟转让，则求需要达到投资的金额。</a:t>
          </a:r>
          <a:endParaRPr sz="3400" kern="1200"/>
        </a:p>
      </dsp:txBody>
      <dsp:txXfrm>
        <a:off x="0" y="1451154"/>
        <a:ext cx="10515600" cy="1449029"/>
      </dsp:txXfrm>
    </dsp:sp>
    <dsp:sp modelId="{186667A1-6E68-A148-AE39-78C6CF463AEC}">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583AD-D464-E141-94FD-A26E4E66232E}">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zh-CN" altLang="en-US" sz="3400" kern="1200" dirty="0"/>
            <a:t>应达到的投资额</a:t>
          </a:r>
          <a:r>
            <a:rPr lang="en-US" altLang="zh-CN" sz="3400" kern="1200" dirty="0"/>
            <a:t>=15</a:t>
          </a:r>
          <a:r>
            <a:rPr lang="zh-CN" altLang="en-US" sz="3400" kern="1200" dirty="0"/>
            <a:t>*</a:t>
          </a:r>
          <a:r>
            <a:rPr lang="en-US" altLang="zh-CN" sz="3400" kern="1200" dirty="0"/>
            <a:t>25%=3.75</a:t>
          </a:r>
          <a:r>
            <a:rPr lang="zh-CN" altLang="en-US" sz="3400" kern="1200" dirty="0"/>
            <a:t>亿元</a:t>
          </a:r>
        </a:p>
      </dsp:txBody>
      <dsp:txXfrm>
        <a:off x="0" y="2900183"/>
        <a:ext cx="10515600" cy="14490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8DB3F-96F5-1643-AB99-E4650D0C4EA5}">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11B827-4738-824A-985C-5A9718B8B77C}">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考点：可比实例的规模为估价对象规模的</a:t>
          </a:r>
          <a:r>
            <a:rPr lang="en-US" altLang="zh-CN" sz="2200" kern="1200" dirty="0"/>
            <a:t>0.5-2</a:t>
          </a:r>
          <a:r>
            <a:rPr lang="zh-CN" altLang="en-US" sz="2200" kern="1200" dirty="0"/>
            <a:t>倍</a:t>
          </a:r>
        </a:p>
      </dsp:txBody>
      <dsp:txXfrm>
        <a:off x="0" y="2703"/>
        <a:ext cx="6900512" cy="1843578"/>
      </dsp:txXfrm>
    </dsp:sp>
    <dsp:sp modelId="{0D62D7A8-09AA-8C44-92B2-6162340C7712}">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CDDB3B-3A43-5F4A-9BBB-62FCA06904A2}">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100000"/>
            </a:lnSpc>
            <a:spcBef>
              <a:spcPct val="0"/>
            </a:spcBef>
            <a:spcAft>
              <a:spcPct val="35000"/>
            </a:spcAft>
            <a:buNone/>
          </a:pPr>
          <a:r>
            <a:rPr lang="zh-CN" altLang="en-US" sz="2200" kern="1200" dirty="0"/>
            <a:t>例题</a:t>
          </a:r>
          <a:r>
            <a:rPr lang="en-US" altLang="zh-CN" sz="2200" kern="1200" dirty="0"/>
            <a:t>12.</a:t>
          </a:r>
          <a:r>
            <a:rPr lang="zh-CN" altLang="en-US" sz="2200" kern="1200" dirty="0"/>
            <a:t>估价对象建筑面积</a:t>
          </a:r>
          <a:r>
            <a:rPr lang="en-US" altLang="zh-CN" sz="2200" kern="1200" dirty="0"/>
            <a:t>200</a:t>
          </a:r>
          <a:r>
            <a:rPr lang="zh-CN" altLang="en-US" sz="2200" kern="1200" dirty="0"/>
            <a:t>平方米，以下案例可以选取可比实例的有：</a:t>
          </a:r>
          <a:endParaRPr lang="en-US" altLang="zh-CN" sz="2200" kern="1200" dirty="0"/>
        </a:p>
        <a:p>
          <a:pPr marL="0" lvl="0" indent="0" algn="l" defTabSz="977900">
            <a:lnSpc>
              <a:spcPct val="100000"/>
            </a:lnSpc>
            <a:spcBef>
              <a:spcPct val="0"/>
            </a:spcBef>
            <a:spcAft>
              <a:spcPct val="35000"/>
            </a:spcAft>
            <a:buNone/>
          </a:pPr>
          <a:r>
            <a:rPr lang="en-US" altLang="zh-CN" sz="2200" kern="1200" dirty="0"/>
            <a:t>A.</a:t>
          </a:r>
          <a:r>
            <a:rPr lang="zh-CN" altLang="en-US" sz="2200" kern="1200" dirty="0"/>
            <a:t>建筑面积</a:t>
          </a:r>
          <a:r>
            <a:rPr lang="en-US" altLang="zh-CN" sz="2200" kern="1200" dirty="0"/>
            <a:t>150</a:t>
          </a:r>
          <a:r>
            <a:rPr lang="zh-CN" altLang="en-US" sz="2200" kern="1200" dirty="0"/>
            <a:t>平方米，</a:t>
          </a:r>
          <a:r>
            <a:rPr lang="en-US" altLang="zh-CN" sz="2200" kern="1200" dirty="0"/>
            <a:t>B.</a:t>
          </a:r>
          <a:r>
            <a:rPr lang="zh-CN" altLang="en-US" sz="2200" kern="1200" dirty="0"/>
            <a:t>建筑面积</a:t>
          </a:r>
          <a:r>
            <a:rPr lang="en-US" altLang="zh-CN" sz="2200" kern="1200" dirty="0"/>
            <a:t>350</a:t>
          </a:r>
          <a:r>
            <a:rPr lang="zh-CN" altLang="en-US" sz="2200" kern="1200" dirty="0"/>
            <a:t>平方米，</a:t>
          </a:r>
          <a:r>
            <a:rPr lang="en-US" altLang="zh-CN" sz="2200" kern="1200" dirty="0"/>
            <a:t>C.</a:t>
          </a:r>
          <a:r>
            <a:rPr lang="zh-CN" altLang="en-US" sz="2200" kern="1200" dirty="0"/>
            <a:t>建筑面积</a:t>
          </a:r>
          <a:r>
            <a:rPr lang="en-US" altLang="zh-CN" sz="2200" kern="1200" dirty="0"/>
            <a:t>420</a:t>
          </a:r>
          <a:r>
            <a:rPr lang="zh-CN" altLang="en-US" sz="2200" kern="1200" dirty="0"/>
            <a:t>平方米</a:t>
          </a:r>
          <a:endParaRPr sz="2200" kern="1200"/>
        </a:p>
      </dsp:txBody>
      <dsp:txXfrm>
        <a:off x="0" y="1846281"/>
        <a:ext cx="6900512" cy="1843578"/>
      </dsp:txXfrm>
    </dsp:sp>
    <dsp:sp modelId="{DB762C1B-3931-F644-B5E9-FFCDB0F73694}">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FD7921-6447-F944-ACFB-E29FFB882A75}">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A</a:t>
          </a:r>
          <a:r>
            <a:rPr lang="zh-CN" altLang="en-US" sz="2200" kern="1200" dirty="0"/>
            <a:t>和</a:t>
          </a:r>
          <a:r>
            <a:rPr lang="en-US" altLang="zh-CN" sz="2200" kern="1200" dirty="0"/>
            <a:t>B</a:t>
          </a:r>
        </a:p>
      </dsp:txBody>
      <dsp:txXfrm>
        <a:off x="0" y="3689859"/>
        <a:ext cx="6900512" cy="18435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08BF3-3945-C741-8526-2A2E6FEAEA4A}">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F9D71-4781-7D45-8A1C-6C193A417686}">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zh-CN" altLang="en-US" sz="2000" kern="1200" dirty="0"/>
            <a:t>例题</a:t>
          </a:r>
          <a:r>
            <a:rPr lang="en-US" altLang="zh-CN" sz="2000" kern="1200" dirty="0"/>
            <a:t>13</a:t>
          </a:r>
          <a:r>
            <a:rPr lang="zh-CN" altLang="en-US" sz="2000" kern="1200" dirty="0"/>
            <a:t>：某宗房地产合同价格</a:t>
          </a:r>
          <a:r>
            <a:rPr lang="en-US" altLang="zh-CN" sz="2000" kern="1200" dirty="0"/>
            <a:t>200</a:t>
          </a:r>
          <a:r>
            <a:rPr lang="zh-CN" altLang="en-US" sz="2000" kern="1200" dirty="0"/>
            <a:t>万元，其中首付款</a:t>
          </a:r>
          <a:r>
            <a:rPr lang="en-US" altLang="zh-CN" sz="2000" kern="1200" dirty="0"/>
            <a:t>30%</a:t>
          </a:r>
          <a:r>
            <a:rPr lang="zh-CN" altLang="en-US" sz="2000" kern="1200" dirty="0"/>
            <a:t>，半年后支付</a:t>
          </a:r>
          <a:r>
            <a:rPr lang="en-US" altLang="zh-CN" sz="2000" kern="1200" dirty="0"/>
            <a:t>40%</a:t>
          </a:r>
          <a:r>
            <a:rPr lang="zh-CN" altLang="en-US" sz="2000" kern="1200" dirty="0"/>
            <a:t>，一年后支付</a:t>
          </a:r>
          <a:r>
            <a:rPr lang="en-US" altLang="zh-CN" sz="2000" kern="1200" dirty="0"/>
            <a:t>30%</a:t>
          </a:r>
          <a:r>
            <a:rPr lang="zh-CN" altLang="en-US" sz="2000" kern="1200" dirty="0"/>
            <a:t>，求一次性付清的价格。月利率</a:t>
          </a:r>
          <a:r>
            <a:rPr lang="en-US" altLang="zh-CN" sz="2000" kern="1200" dirty="0"/>
            <a:t>0.5%</a:t>
          </a:r>
          <a:r>
            <a:rPr lang="zh-CN" altLang="en-US" sz="2000" kern="1200" dirty="0"/>
            <a:t>。</a:t>
          </a:r>
          <a:endParaRPr sz="2000" kern="1200"/>
        </a:p>
      </dsp:txBody>
      <dsp:txXfrm>
        <a:off x="0" y="2703"/>
        <a:ext cx="6900512" cy="1843578"/>
      </dsp:txXfrm>
    </dsp:sp>
    <dsp:sp modelId="{2DFA9845-ED48-3F44-977B-B4216006B4D9}">
      <dsp:nvSpPr>
        <dsp:cNvPr id="0" name=""/>
        <dsp:cNvSpPr/>
      </dsp:nvSpPr>
      <dsp:spPr>
        <a:xfrm>
          <a:off x="0" y="184628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AD936C-CDFD-6A49-9567-AE303CF7F107}">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t>三次支付的价款额：</a:t>
          </a:r>
          <a:endParaRPr lang="en-US" altLang="zh-CN" sz="2000" kern="1200" dirty="0"/>
        </a:p>
        <a:p>
          <a:pPr marL="0" lvl="0" indent="0" algn="l" defTabSz="889000">
            <a:lnSpc>
              <a:spcPct val="90000"/>
            </a:lnSpc>
            <a:spcBef>
              <a:spcPct val="0"/>
            </a:spcBef>
            <a:spcAft>
              <a:spcPct val="35000"/>
            </a:spcAft>
            <a:buNone/>
          </a:pPr>
          <a:r>
            <a:rPr lang="en-US" altLang="zh-CN" sz="2000" kern="1200" dirty="0"/>
            <a:t>1.</a:t>
          </a:r>
          <a:r>
            <a:rPr lang="zh-CN" altLang="en-US" sz="2000" kern="1200" dirty="0"/>
            <a:t>第一次</a:t>
          </a:r>
          <a:r>
            <a:rPr lang="en-US" altLang="zh-CN" sz="2000" kern="1200" dirty="0"/>
            <a:t>60</a:t>
          </a:r>
          <a:r>
            <a:rPr lang="zh-CN" altLang="en-US" sz="2000" kern="1200" dirty="0"/>
            <a:t>万元，</a:t>
          </a:r>
          <a:endParaRPr lang="en-US" altLang="zh-CN" sz="2000" kern="1200" dirty="0"/>
        </a:p>
        <a:p>
          <a:pPr marL="0" lvl="0" indent="0" algn="l" defTabSz="889000">
            <a:lnSpc>
              <a:spcPct val="90000"/>
            </a:lnSpc>
            <a:spcBef>
              <a:spcPct val="0"/>
            </a:spcBef>
            <a:spcAft>
              <a:spcPct val="35000"/>
            </a:spcAft>
            <a:buNone/>
          </a:pPr>
          <a:r>
            <a:rPr lang="en-US" altLang="zh-CN" sz="2000" kern="1200" dirty="0"/>
            <a:t>2.</a:t>
          </a:r>
          <a:r>
            <a:rPr lang="zh-CN" altLang="en-US" sz="2000" kern="1200" dirty="0"/>
            <a:t>第二次</a:t>
          </a:r>
          <a:r>
            <a:rPr lang="en-US" altLang="zh-CN" sz="2000" kern="1200" dirty="0"/>
            <a:t>80</a:t>
          </a:r>
          <a:r>
            <a:rPr lang="zh-CN" altLang="en-US" sz="2000" kern="1200" dirty="0"/>
            <a:t>万元，</a:t>
          </a:r>
          <a:endParaRPr lang="en-US" altLang="zh-CN" sz="2000" kern="1200" dirty="0"/>
        </a:p>
        <a:p>
          <a:pPr marL="0" lvl="0" indent="0" algn="l" defTabSz="889000">
            <a:lnSpc>
              <a:spcPct val="90000"/>
            </a:lnSpc>
            <a:spcBef>
              <a:spcPct val="0"/>
            </a:spcBef>
            <a:spcAft>
              <a:spcPct val="35000"/>
            </a:spcAft>
            <a:buNone/>
          </a:pPr>
          <a:r>
            <a:rPr lang="en-US" altLang="zh-CN" sz="2000" kern="1200" dirty="0"/>
            <a:t>3.</a:t>
          </a:r>
          <a:r>
            <a:rPr lang="zh-CN" altLang="en-US" sz="2000" kern="1200" dirty="0"/>
            <a:t>第三次</a:t>
          </a:r>
          <a:r>
            <a:rPr lang="en-US" altLang="zh-CN" sz="2000" kern="1200" dirty="0"/>
            <a:t>60</a:t>
          </a:r>
          <a:r>
            <a:rPr lang="zh-CN" altLang="en-US" sz="2000" kern="1200" dirty="0"/>
            <a:t>万元</a:t>
          </a:r>
        </a:p>
      </dsp:txBody>
      <dsp:txXfrm>
        <a:off x="0" y="1846281"/>
        <a:ext cx="6900512" cy="1843578"/>
      </dsp:txXfrm>
    </dsp:sp>
    <dsp:sp modelId="{A7FF704F-258B-C14B-805F-60FE441B4F8F}">
      <dsp:nvSpPr>
        <dsp:cNvPr id="0" name=""/>
        <dsp:cNvSpPr/>
      </dsp:nvSpPr>
      <dsp:spPr>
        <a:xfrm>
          <a:off x="0" y="3689859"/>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D91820-8C1A-B744-B99F-D34AB64B6CE4}">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kern="1200" dirty="0"/>
            <a:t>4.</a:t>
          </a:r>
          <a:r>
            <a:rPr lang="zh-CN" altLang="en-US" sz="2000" kern="1200" dirty="0"/>
            <a:t>一次性付清的价格</a:t>
          </a:r>
          <a:r>
            <a:rPr lang="en-US" altLang="zh-CN" sz="2000" kern="1200" dirty="0"/>
            <a:t>=60/</a:t>
          </a:r>
          <a:r>
            <a:rPr lang="zh-CN" altLang="en-US" sz="2000" kern="1200" dirty="0"/>
            <a:t>（</a:t>
          </a:r>
          <a:r>
            <a:rPr lang="en-US" altLang="zh-CN" sz="2000" kern="1200" dirty="0"/>
            <a:t>1+0.5%</a:t>
          </a:r>
          <a:r>
            <a:rPr lang="zh-CN" altLang="en-US" sz="2000" kern="1200" dirty="0"/>
            <a:t>）</a:t>
          </a:r>
          <a:r>
            <a:rPr lang="en-US" altLang="zh-CN" sz="2000" kern="1200" baseline="30000" dirty="0"/>
            <a:t>0</a:t>
          </a:r>
          <a:r>
            <a:rPr lang="en-US" altLang="zh-CN" sz="2000" kern="1200" dirty="0"/>
            <a:t>+80/</a:t>
          </a:r>
          <a:r>
            <a:rPr lang="zh-CN" altLang="en-US" sz="2000" kern="1200" dirty="0"/>
            <a:t>（</a:t>
          </a:r>
          <a:r>
            <a:rPr lang="en-US" altLang="zh-CN" sz="2000" kern="1200" dirty="0"/>
            <a:t>1+0.5</a:t>
          </a:r>
          <a:r>
            <a:rPr lang="zh-CN" altLang="en-US" sz="2000" kern="1200" dirty="0"/>
            <a:t>）</a:t>
          </a:r>
          <a:r>
            <a:rPr lang="en-US" altLang="zh-CN" sz="2000" kern="1200" baseline="30000" dirty="0"/>
            <a:t>6</a:t>
          </a:r>
          <a:r>
            <a:rPr lang="en-US" altLang="zh-CN" sz="2000" kern="1200" dirty="0"/>
            <a:t>+60/</a:t>
          </a:r>
          <a:r>
            <a:rPr lang="zh-CN" altLang="en-US" sz="2000" kern="1200" dirty="0"/>
            <a:t>（</a:t>
          </a:r>
          <a:r>
            <a:rPr lang="en-US" altLang="zh-CN" sz="2000" kern="1200" dirty="0"/>
            <a:t>1+0.5%</a:t>
          </a:r>
          <a:r>
            <a:rPr lang="zh-CN" altLang="en-US" sz="2000" kern="1200" dirty="0"/>
            <a:t>）</a:t>
          </a:r>
          <a:r>
            <a:rPr lang="en-US" altLang="zh-CN" sz="2000" kern="1200" baseline="30000" dirty="0"/>
            <a:t>12</a:t>
          </a:r>
          <a:r>
            <a:rPr lang="en-US" altLang="zh-CN" sz="2000" kern="1200" dirty="0"/>
            <a:t>=194.16</a:t>
          </a:r>
          <a:r>
            <a:rPr lang="zh-CN" altLang="en-US" sz="2000" kern="1200" dirty="0"/>
            <a:t>万元</a:t>
          </a:r>
        </a:p>
      </dsp:txBody>
      <dsp:txXfrm>
        <a:off x="0" y="3689859"/>
        <a:ext cx="6900512" cy="18435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8F11B-910D-6F4A-9351-78D1894C7E42}">
      <dsp:nvSpPr>
        <dsp:cNvPr id="0" name=""/>
        <dsp:cNvSpPr/>
      </dsp:nvSpPr>
      <dsp:spPr>
        <a:xfrm>
          <a:off x="0" y="1700"/>
          <a:ext cx="678425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8FD41C-F48D-C145-90E7-524162691F1D}">
      <dsp:nvSpPr>
        <dsp:cNvPr id="0" name=""/>
        <dsp:cNvSpPr/>
      </dsp:nvSpPr>
      <dsp:spPr>
        <a:xfrm>
          <a:off x="0" y="1700"/>
          <a:ext cx="6784259" cy="903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zh-CN" altLang="en-US" sz="1300" kern="1200" dirty="0"/>
            <a:t>总价</a:t>
          </a:r>
          <a:r>
            <a:rPr lang="en-US" altLang="zh-CN" sz="1300" kern="1200" dirty="0"/>
            <a:t>=</a:t>
          </a:r>
          <a:r>
            <a:rPr lang="zh-CN" altLang="en-US" sz="1300" kern="1200" dirty="0"/>
            <a:t>建筑面积单价*建筑面积</a:t>
          </a:r>
          <a:r>
            <a:rPr lang="en-US" altLang="zh-CN" sz="1300" kern="1200" dirty="0"/>
            <a:t>=</a:t>
          </a:r>
          <a:r>
            <a:rPr lang="zh-CN" altLang="en-US" sz="1300" kern="1200" dirty="0"/>
            <a:t>套内建筑面积单价*套内建筑面积</a:t>
          </a:r>
          <a:r>
            <a:rPr lang="en-US" altLang="zh-CN" sz="1300" kern="1200" dirty="0"/>
            <a:t>=</a:t>
          </a:r>
          <a:r>
            <a:rPr lang="zh-CN" altLang="en-US" sz="1300" kern="1200" dirty="0"/>
            <a:t>使用面积单价*使用面积</a:t>
          </a:r>
          <a:endParaRPr lang="en-US" altLang="zh-CN" sz="1300" kern="1200" dirty="0"/>
        </a:p>
      </dsp:txBody>
      <dsp:txXfrm>
        <a:off x="0" y="1700"/>
        <a:ext cx="6784259" cy="903493"/>
      </dsp:txXfrm>
    </dsp:sp>
    <dsp:sp modelId="{FEE7AEFD-6D2F-4B47-AF4E-A153EFA57F9C}">
      <dsp:nvSpPr>
        <dsp:cNvPr id="0" name=""/>
        <dsp:cNvSpPr/>
      </dsp:nvSpPr>
      <dsp:spPr>
        <a:xfrm>
          <a:off x="0" y="905194"/>
          <a:ext cx="678425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990569-2FDE-2E45-8E22-992AC43DB532}">
      <dsp:nvSpPr>
        <dsp:cNvPr id="0" name=""/>
        <dsp:cNvSpPr/>
      </dsp:nvSpPr>
      <dsp:spPr>
        <a:xfrm>
          <a:off x="0" y="905194"/>
          <a:ext cx="6784259" cy="903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altLang="zh-CN" sz="1300" kern="1200" dirty="0"/>
            <a:t>1</a:t>
          </a:r>
          <a:r>
            <a:rPr lang="zh-CN" altLang="en-US" sz="1300" kern="1200" dirty="0"/>
            <a:t>公顷</a:t>
          </a:r>
          <a:r>
            <a:rPr lang="en-US" altLang="zh-CN" sz="1300" kern="1200" dirty="0"/>
            <a:t>=15</a:t>
          </a:r>
          <a:r>
            <a:rPr lang="zh-CN" altLang="en-US" sz="1300" kern="1200" dirty="0"/>
            <a:t>亩</a:t>
          </a:r>
          <a:r>
            <a:rPr lang="en-US" altLang="zh-CN" sz="1300" kern="1200" dirty="0"/>
            <a:t>=10000</a:t>
          </a:r>
          <a:r>
            <a:rPr lang="zh-CN" altLang="en-US" sz="1300" kern="1200" dirty="0"/>
            <a:t>平方米</a:t>
          </a:r>
        </a:p>
      </dsp:txBody>
      <dsp:txXfrm>
        <a:off x="0" y="905194"/>
        <a:ext cx="6784259" cy="903493"/>
      </dsp:txXfrm>
    </dsp:sp>
    <dsp:sp modelId="{C38B961F-ACA6-BA4F-A46C-5C63A05A9838}">
      <dsp:nvSpPr>
        <dsp:cNvPr id="0" name=""/>
        <dsp:cNvSpPr/>
      </dsp:nvSpPr>
      <dsp:spPr>
        <a:xfrm>
          <a:off x="0" y="1808687"/>
          <a:ext cx="678425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0FE971-2B3A-E94F-8840-FA2146313CB2}">
      <dsp:nvSpPr>
        <dsp:cNvPr id="0" name=""/>
        <dsp:cNvSpPr/>
      </dsp:nvSpPr>
      <dsp:spPr>
        <a:xfrm>
          <a:off x="0" y="1808687"/>
          <a:ext cx="6784259" cy="56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100000"/>
            </a:lnSpc>
            <a:spcBef>
              <a:spcPct val="0"/>
            </a:spcBef>
            <a:spcAft>
              <a:spcPct val="35000"/>
            </a:spcAft>
            <a:buNone/>
          </a:pPr>
          <a:r>
            <a:rPr lang="zh-CN" altLang="en-US" sz="1300" kern="1200" dirty="0"/>
            <a:t>例题</a:t>
          </a:r>
          <a:r>
            <a:rPr lang="en-US" altLang="zh-CN" sz="1300" kern="1200" dirty="0"/>
            <a:t>14.</a:t>
          </a:r>
          <a:r>
            <a:rPr lang="zh-CN" altLang="en-US" sz="1300" kern="1200" dirty="0"/>
            <a:t>某套住宅建筑面积</a:t>
          </a:r>
          <a:r>
            <a:rPr lang="en-US" altLang="zh-CN" sz="1300" kern="1200" dirty="0"/>
            <a:t>100</a:t>
          </a:r>
          <a:r>
            <a:rPr lang="zh-CN" altLang="en-US" sz="1300" kern="1200" dirty="0"/>
            <a:t>平方米，使用面积</a:t>
          </a:r>
          <a:r>
            <a:rPr lang="en-US" altLang="zh-CN" sz="1300" kern="1200" dirty="0"/>
            <a:t>88</a:t>
          </a:r>
          <a:r>
            <a:rPr lang="zh-CN" altLang="en-US" sz="1300" kern="1200" dirty="0"/>
            <a:t>平方米，套内建筑面积</a:t>
          </a:r>
          <a:r>
            <a:rPr lang="en-US" altLang="zh-CN" sz="1300" kern="1200" dirty="0"/>
            <a:t>70</a:t>
          </a:r>
          <a:r>
            <a:rPr lang="zh-CN" altLang="en-US" sz="1300" kern="1200" dirty="0"/>
            <a:t>平方米，使用面积单价</a:t>
          </a:r>
          <a:r>
            <a:rPr lang="en-US" altLang="zh-CN" sz="1300" kern="1200" dirty="0"/>
            <a:t>12000</a:t>
          </a:r>
          <a:r>
            <a:rPr lang="zh-CN" altLang="en-US" sz="1300" kern="1200" dirty="0"/>
            <a:t>元</a:t>
          </a:r>
          <a:r>
            <a:rPr lang="en-US" altLang="zh-CN" sz="1300" kern="1200" dirty="0"/>
            <a:t>/</a:t>
          </a:r>
          <a:r>
            <a:rPr lang="zh-CN" altLang="en-US" sz="1300" kern="1200" dirty="0"/>
            <a:t>平方米，求套内建筑面积单价、建筑面积单价。</a:t>
          </a:r>
          <a:endParaRPr sz="1300" kern="1200"/>
        </a:p>
      </dsp:txBody>
      <dsp:txXfrm>
        <a:off x="0" y="1808687"/>
        <a:ext cx="6784259" cy="565397"/>
      </dsp:txXfrm>
    </dsp:sp>
    <dsp:sp modelId="{F040EFA1-BE16-284C-A28A-4C4464679870}">
      <dsp:nvSpPr>
        <dsp:cNvPr id="0" name=""/>
        <dsp:cNvSpPr/>
      </dsp:nvSpPr>
      <dsp:spPr>
        <a:xfrm>
          <a:off x="0" y="2374084"/>
          <a:ext cx="678425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CE4A7-0F98-9B48-88AC-0AC9E2A21FB1}">
      <dsp:nvSpPr>
        <dsp:cNvPr id="0" name=""/>
        <dsp:cNvSpPr/>
      </dsp:nvSpPr>
      <dsp:spPr>
        <a:xfrm>
          <a:off x="0" y="2374084"/>
          <a:ext cx="6777633" cy="1499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altLang="zh-CN" sz="1300" kern="1200" dirty="0"/>
            <a:t>1.</a:t>
          </a:r>
          <a:r>
            <a:rPr lang="zh-CN" altLang="en-US" sz="1300" kern="1200" dirty="0"/>
            <a:t>总价</a:t>
          </a:r>
          <a:r>
            <a:rPr lang="en-US" altLang="zh-CN" sz="1300" kern="1200" dirty="0"/>
            <a:t>=12000</a:t>
          </a:r>
          <a:r>
            <a:rPr lang="zh-CN" altLang="en-US" sz="1300" kern="1200" dirty="0"/>
            <a:t>*</a:t>
          </a:r>
          <a:r>
            <a:rPr lang="en-US" altLang="zh-CN" sz="1300" kern="1200" dirty="0"/>
            <a:t>88=1056000</a:t>
          </a:r>
          <a:r>
            <a:rPr lang="zh-CN" altLang="en-US" sz="1300" kern="1200" dirty="0"/>
            <a:t>元</a:t>
          </a:r>
          <a:endParaRPr lang="en-US" altLang="zh-CN" sz="1300" kern="1200" dirty="0"/>
        </a:p>
        <a:p>
          <a:pPr marL="0" lvl="0" indent="0" algn="l" defTabSz="577850">
            <a:lnSpc>
              <a:spcPct val="90000"/>
            </a:lnSpc>
            <a:spcBef>
              <a:spcPct val="0"/>
            </a:spcBef>
            <a:spcAft>
              <a:spcPct val="35000"/>
            </a:spcAft>
            <a:buNone/>
          </a:pPr>
          <a:r>
            <a:rPr lang="en-US" altLang="zh-CN" sz="1300" kern="1200" dirty="0"/>
            <a:t>2.</a:t>
          </a:r>
          <a:r>
            <a:rPr lang="zh-CN" altLang="en-US" sz="1300" kern="1200" dirty="0"/>
            <a:t>套内建筑面积单价</a:t>
          </a:r>
          <a:r>
            <a:rPr lang="en-US" altLang="zh-CN" sz="1300" kern="1200" dirty="0"/>
            <a:t>=1056000/70=15086</a:t>
          </a:r>
          <a:r>
            <a:rPr lang="zh-CN" altLang="en-US" sz="1300" kern="1200" dirty="0"/>
            <a:t>元</a:t>
          </a:r>
          <a:r>
            <a:rPr lang="en-US" altLang="zh-CN" sz="1300" kern="1200" dirty="0"/>
            <a:t>/</a:t>
          </a:r>
          <a:r>
            <a:rPr lang="zh-CN" altLang="en-US" sz="1300" kern="1200" dirty="0"/>
            <a:t>平方米</a:t>
          </a:r>
          <a:endParaRPr lang="en-US" altLang="zh-CN" sz="1300" kern="1200" dirty="0"/>
        </a:p>
        <a:p>
          <a:pPr marL="0" lvl="0" indent="0" algn="l" defTabSz="577850">
            <a:lnSpc>
              <a:spcPct val="90000"/>
            </a:lnSpc>
            <a:spcBef>
              <a:spcPct val="0"/>
            </a:spcBef>
            <a:spcAft>
              <a:spcPct val="35000"/>
            </a:spcAft>
            <a:buNone/>
          </a:pPr>
          <a:r>
            <a:rPr lang="en-US" altLang="zh-CN" sz="1300" kern="1200" dirty="0"/>
            <a:t>3.</a:t>
          </a:r>
          <a:r>
            <a:rPr lang="zh-CN" altLang="en-US" sz="1300" kern="1200" dirty="0"/>
            <a:t>建筑面积单价</a:t>
          </a:r>
          <a:r>
            <a:rPr lang="en-US" altLang="zh-CN" sz="1300" kern="1200" dirty="0"/>
            <a:t>=1056000/100=10560</a:t>
          </a:r>
          <a:r>
            <a:rPr lang="zh-CN" altLang="en-US" sz="1300" kern="1200" dirty="0"/>
            <a:t>元</a:t>
          </a:r>
          <a:r>
            <a:rPr lang="en-US" altLang="zh-CN" sz="1300" kern="1200" dirty="0"/>
            <a:t>/</a:t>
          </a:r>
          <a:r>
            <a:rPr lang="zh-CN" altLang="en-US" sz="1300" kern="1200" dirty="0"/>
            <a:t>平方米</a:t>
          </a:r>
        </a:p>
      </dsp:txBody>
      <dsp:txXfrm>
        <a:off x="0" y="2374084"/>
        <a:ext cx="6777633" cy="14993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5A3B8-2D8F-754E-8A1A-50F7746E03E1}">
      <dsp:nvSpPr>
        <dsp:cNvPr id="0" name=""/>
        <dsp:cNvSpPr/>
      </dsp:nvSpPr>
      <dsp:spPr>
        <a:xfrm>
          <a:off x="0" y="281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AFFEB9-7D34-3F45-B986-AC2C9150C472}">
      <dsp:nvSpPr>
        <dsp:cNvPr id="0" name=""/>
        <dsp:cNvSpPr/>
      </dsp:nvSpPr>
      <dsp:spPr>
        <a:xfrm>
          <a:off x="0" y="2812"/>
          <a:ext cx="6492875" cy="193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t>可比实例正常价格</a:t>
          </a:r>
          <a:r>
            <a:rPr lang="en-US" altLang="zh-CN" sz="2000" kern="1200" dirty="0"/>
            <a:t>=</a:t>
          </a:r>
          <a:r>
            <a:rPr lang="zh-CN" altLang="en-US" sz="2000" kern="1200" dirty="0"/>
            <a:t>可比实例成交价格</a:t>
          </a:r>
          <a:r>
            <a:rPr lang="en-US" altLang="zh-CN" sz="2000" kern="1200" dirty="0"/>
            <a:t>+</a:t>
          </a:r>
          <a:r>
            <a:rPr lang="zh-CN" altLang="en-US" sz="2000" kern="1200" dirty="0"/>
            <a:t>（或</a:t>
          </a:r>
          <a:r>
            <a:rPr lang="en-US" altLang="zh-CN" sz="2000" kern="1200" dirty="0"/>
            <a:t>-</a:t>
          </a:r>
          <a:r>
            <a:rPr lang="zh-CN" altLang="en-US" sz="2000" kern="1200" dirty="0"/>
            <a:t>）交易情况修正金额</a:t>
          </a:r>
          <a:endParaRPr lang="en-US" altLang="zh-CN" sz="2000" kern="1200" dirty="0"/>
        </a:p>
        <a:p>
          <a:pPr marL="0" lvl="0" indent="0" algn="l" defTabSz="889000">
            <a:lnSpc>
              <a:spcPct val="90000"/>
            </a:lnSpc>
            <a:spcBef>
              <a:spcPct val="0"/>
            </a:spcBef>
            <a:spcAft>
              <a:spcPct val="35000"/>
            </a:spcAft>
            <a:buNone/>
          </a:pPr>
          <a:r>
            <a:rPr lang="zh-CN" altLang="en-US" sz="2000" kern="1200" dirty="0"/>
            <a:t>可比实例正常价格</a:t>
          </a:r>
          <a:r>
            <a:rPr lang="en-US" altLang="zh-CN" sz="2000" kern="1200" dirty="0"/>
            <a:t>=</a:t>
          </a:r>
          <a:r>
            <a:rPr lang="zh-CN" altLang="en-US" sz="2000" kern="1200" dirty="0"/>
            <a:t>可比实例成交价格*交易情况修正系数</a:t>
          </a:r>
        </a:p>
      </dsp:txBody>
      <dsp:txXfrm>
        <a:off x="0" y="2812"/>
        <a:ext cx="6492875" cy="1939453"/>
      </dsp:txXfrm>
    </dsp:sp>
    <dsp:sp modelId="{316DDAA5-15C3-D94B-A544-5E10453C683C}">
      <dsp:nvSpPr>
        <dsp:cNvPr id="0" name=""/>
        <dsp:cNvSpPr/>
      </dsp:nvSpPr>
      <dsp:spPr>
        <a:xfrm>
          <a:off x="0" y="1942266"/>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2F209-9828-244F-A158-19C2CEDA36C6}">
      <dsp:nvSpPr>
        <dsp:cNvPr id="0" name=""/>
        <dsp:cNvSpPr/>
      </dsp:nvSpPr>
      <dsp:spPr>
        <a:xfrm>
          <a:off x="0" y="1942266"/>
          <a:ext cx="6492875" cy="1220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zh-CN" altLang="en-US" sz="2000" kern="1200" dirty="0"/>
            <a:t>例题</a:t>
          </a:r>
          <a:r>
            <a:rPr lang="en-US" altLang="zh-CN" sz="2000" kern="1200" dirty="0"/>
            <a:t>15:</a:t>
          </a:r>
          <a:r>
            <a:rPr lang="zh-CN" altLang="en-US" sz="2000" kern="1200" dirty="0"/>
            <a:t>某宗房地产建筑面积</a:t>
          </a:r>
          <a:r>
            <a:rPr lang="en-US" altLang="zh-CN" sz="2000" kern="1200" dirty="0"/>
            <a:t>100</a:t>
          </a:r>
          <a:r>
            <a:rPr lang="zh-CN" altLang="en-US" sz="2000" kern="1200" dirty="0"/>
            <a:t>平方米，成交价格为</a:t>
          </a:r>
          <a:r>
            <a:rPr lang="en-US" altLang="zh-CN" sz="2000" kern="1200" dirty="0"/>
            <a:t>5000</a:t>
          </a:r>
          <a:r>
            <a:rPr lang="zh-CN" altLang="en-US" sz="2000" kern="1200" dirty="0"/>
            <a:t>元</a:t>
          </a:r>
          <a:r>
            <a:rPr lang="en-US" altLang="zh-CN" sz="2000" kern="1200" dirty="0"/>
            <a:t>/</a:t>
          </a:r>
          <a:r>
            <a:rPr lang="zh-CN" altLang="en-US" sz="2000" kern="1200" dirty="0"/>
            <a:t>平方米，交易情况较正常交易情况低</a:t>
          </a:r>
          <a:r>
            <a:rPr lang="en-US" altLang="zh-CN" sz="2000" kern="1200" dirty="0"/>
            <a:t>10%</a:t>
          </a:r>
          <a:r>
            <a:rPr lang="zh-CN" altLang="en-US" sz="2000" kern="1200" dirty="0"/>
            <a:t>。求正常交易价格。</a:t>
          </a:r>
          <a:endParaRPr sz="2000" kern="1200"/>
        </a:p>
      </dsp:txBody>
      <dsp:txXfrm>
        <a:off x="0" y="1942266"/>
        <a:ext cx="6492875" cy="1220866"/>
      </dsp:txXfrm>
    </dsp:sp>
    <dsp:sp modelId="{B51EBB26-3ACD-F44E-B90F-4D3A98105823}">
      <dsp:nvSpPr>
        <dsp:cNvPr id="0" name=""/>
        <dsp:cNvSpPr/>
      </dsp:nvSpPr>
      <dsp:spPr>
        <a:xfrm>
          <a:off x="0" y="3163133"/>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235E37-8CC5-F749-911C-D3320E845B71}">
      <dsp:nvSpPr>
        <dsp:cNvPr id="0" name=""/>
        <dsp:cNvSpPr/>
      </dsp:nvSpPr>
      <dsp:spPr>
        <a:xfrm>
          <a:off x="0" y="3163133"/>
          <a:ext cx="6492875" cy="193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t>正常交易价格*（</a:t>
          </a:r>
          <a:r>
            <a:rPr lang="en-US" altLang="zh-CN" sz="2000" kern="1200" dirty="0"/>
            <a:t>1-10%</a:t>
          </a:r>
          <a:r>
            <a:rPr lang="zh-CN" altLang="en-US" sz="2000" kern="1200" dirty="0"/>
            <a:t>）</a:t>
          </a:r>
          <a:r>
            <a:rPr lang="en-US" altLang="zh-CN" sz="2000" kern="1200" dirty="0"/>
            <a:t>=</a:t>
          </a:r>
          <a:r>
            <a:rPr lang="zh-CN" altLang="en-US" sz="2000" kern="1200" dirty="0"/>
            <a:t>成交价格</a:t>
          </a:r>
          <a:endParaRPr lang="en-US" altLang="zh-CN" sz="2000" kern="1200" dirty="0"/>
        </a:p>
        <a:p>
          <a:pPr marL="0" lvl="0" indent="0" algn="l" defTabSz="889000">
            <a:lnSpc>
              <a:spcPct val="90000"/>
            </a:lnSpc>
            <a:spcBef>
              <a:spcPct val="0"/>
            </a:spcBef>
            <a:spcAft>
              <a:spcPct val="35000"/>
            </a:spcAft>
            <a:buNone/>
          </a:pPr>
          <a:r>
            <a:rPr lang="zh-CN" altLang="en-US" sz="2000" kern="1200" dirty="0"/>
            <a:t>正常交易价格*（</a:t>
          </a:r>
          <a:r>
            <a:rPr lang="en-US" altLang="zh-CN" sz="2000" kern="1200" dirty="0"/>
            <a:t>1-10%</a:t>
          </a:r>
          <a:r>
            <a:rPr lang="zh-CN" altLang="en-US" sz="2000" kern="1200" dirty="0"/>
            <a:t>）</a:t>
          </a:r>
          <a:r>
            <a:rPr lang="en-US" altLang="zh-CN" sz="2000" kern="1200" dirty="0"/>
            <a:t>=5000</a:t>
          </a:r>
        </a:p>
        <a:p>
          <a:pPr marL="0" lvl="0" indent="0" algn="l" defTabSz="889000">
            <a:lnSpc>
              <a:spcPct val="90000"/>
            </a:lnSpc>
            <a:spcBef>
              <a:spcPct val="0"/>
            </a:spcBef>
            <a:spcAft>
              <a:spcPct val="35000"/>
            </a:spcAft>
            <a:buNone/>
          </a:pPr>
          <a:r>
            <a:rPr lang="zh-CN" altLang="en-US" sz="2000" kern="1200" dirty="0"/>
            <a:t>正常交易价格（单价）</a:t>
          </a:r>
          <a:r>
            <a:rPr lang="en-US" altLang="zh-CN" sz="2000" kern="1200" dirty="0"/>
            <a:t>=5000/0.9=5555.56</a:t>
          </a:r>
          <a:r>
            <a:rPr lang="zh-CN" altLang="en-US" sz="2000" kern="1200" dirty="0"/>
            <a:t>元</a:t>
          </a:r>
          <a:r>
            <a:rPr lang="en-US" altLang="zh-CN" sz="2000" kern="1200" dirty="0"/>
            <a:t>/</a:t>
          </a:r>
          <a:r>
            <a:rPr lang="zh-CN" altLang="en-US" sz="2000" kern="1200" dirty="0"/>
            <a:t>平方米</a:t>
          </a:r>
          <a:endParaRPr lang="en-US" altLang="zh-CN" sz="2000" kern="1200" dirty="0"/>
        </a:p>
        <a:p>
          <a:pPr marL="0" lvl="0" indent="0" algn="l" defTabSz="889000">
            <a:lnSpc>
              <a:spcPct val="90000"/>
            </a:lnSpc>
            <a:spcBef>
              <a:spcPct val="0"/>
            </a:spcBef>
            <a:spcAft>
              <a:spcPct val="35000"/>
            </a:spcAft>
            <a:buNone/>
          </a:pPr>
          <a:r>
            <a:rPr lang="zh-CN" altLang="en-US" sz="2000" kern="1200" dirty="0"/>
            <a:t>正常交易价格（总价）</a:t>
          </a:r>
          <a:r>
            <a:rPr lang="en-US" altLang="zh-CN" sz="2000" kern="1200" dirty="0"/>
            <a:t>=5000</a:t>
          </a:r>
          <a:r>
            <a:rPr lang="zh-CN" altLang="en-US" sz="2000" kern="1200" dirty="0"/>
            <a:t>*</a:t>
          </a:r>
          <a:r>
            <a:rPr lang="en-US" altLang="zh-CN" sz="2000" kern="1200" dirty="0"/>
            <a:t>100/0.9=555556</a:t>
          </a:r>
          <a:r>
            <a:rPr lang="zh-CN" altLang="en-US" sz="2000" kern="1200" dirty="0"/>
            <a:t>元</a:t>
          </a:r>
          <a:endParaRPr lang="en-US" altLang="zh-CN" sz="2000" kern="1200" dirty="0"/>
        </a:p>
      </dsp:txBody>
      <dsp:txXfrm>
        <a:off x="0" y="3163133"/>
        <a:ext cx="6492875" cy="19394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2C386-873C-7C41-8D0F-018D9EE48D6B}">
      <dsp:nvSpPr>
        <dsp:cNvPr id="0" name=""/>
        <dsp:cNvSpPr/>
      </dsp:nvSpPr>
      <dsp:spPr>
        <a:xfrm>
          <a:off x="0" y="2065"/>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AD468A-2334-D94A-BEE8-A38B7375C692}">
      <dsp:nvSpPr>
        <dsp:cNvPr id="0" name=""/>
        <dsp:cNvSpPr/>
      </dsp:nvSpPr>
      <dsp:spPr>
        <a:xfrm>
          <a:off x="0" y="2065"/>
          <a:ext cx="10515600" cy="1757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zh-CN" altLang="en-US" sz="1900" kern="1200" dirty="0"/>
            <a:t>可比实例正常价格</a:t>
          </a:r>
          <a:r>
            <a:rPr lang="en-US" altLang="zh-CN" sz="1900" kern="1200" dirty="0"/>
            <a:t>=</a:t>
          </a:r>
          <a:r>
            <a:rPr lang="zh-CN" altLang="en-US" sz="1900" kern="1200" dirty="0"/>
            <a:t>可比实例成交价格</a:t>
          </a:r>
          <a:r>
            <a:rPr lang="en-US" altLang="zh-CN" sz="1900" kern="1200" dirty="0"/>
            <a:t>+</a:t>
          </a:r>
          <a:r>
            <a:rPr lang="zh-CN" altLang="en-US" sz="1900" kern="1200" dirty="0"/>
            <a:t>（或</a:t>
          </a:r>
          <a:r>
            <a:rPr lang="en-US" altLang="zh-CN" sz="1900" kern="1200" dirty="0"/>
            <a:t>-</a:t>
          </a:r>
          <a:r>
            <a:rPr lang="zh-CN" altLang="en-US" sz="1900" kern="1200" dirty="0"/>
            <a:t>）交易情况修正金额</a:t>
          </a:r>
          <a:endParaRPr lang="en-US" altLang="zh-CN" sz="1900" kern="1200" dirty="0"/>
        </a:p>
        <a:p>
          <a:pPr marL="0" lvl="0" indent="0" algn="l" defTabSz="844550">
            <a:lnSpc>
              <a:spcPct val="90000"/>
            </a:lnSpc>
            <a:spcBef>
              <a:spcPct val="0"/>
            </a:spcBef>
            <a:spcAft>
              <a:spcPct val="35000"/>
            </a:spcAft>
            <a:buNone/>
          </a:pPr>
          <a:r>
            <a:rPr lang="zh-CN" altLang="en-US" sz="1900" kern="1200" dirty="0"/>
            <a:t>可比实例正常价格</a:t>
          </a:r>
          <a:r>
            <a:rPr lang="en-US" altLang="zh-CN" sz="1900" kern="1200" dirty="0"/>
            <a:t>=</a:t>
          </a:r>
          <a:r>
            <a:rPr lang="zh-CN" altLang="en-US" sz="1900" kern="1200" dirty="0"/>
            <a:t>可比实例成交价格*交易情况修正系数</a:t>
          </a:r>
        </a:p>
      </dsp:txBody>
      <dsp:txXfrm>
        <a:off x="0" y="2065"/>
        <a:ext cx="10515600" cy="1757107"/>
      </dsp:txXfrm>
    </dsp:sp>
    <dsp:sp modelId="{9B71AAED-90CF-A540-828F-7E2E86606F1E}">
      <dsp:nvSpPr>
        <dsp:cNvPr id="0" name=""/>
        <dsp:cNvSpPr/>
      </dsp:nvSpPr>
      <dsp:spPr>
        <a:xfrm>
          <a:off x="0" y="1759172"/>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88D6E9-F9A3-2242-BBAD-85226192D6CA}">
      <dsp:nvSpPr>
        <dsp:cNvPr id="0" name=""/>
        <dsp:cNvSpPr/>
      </dsp:nvSpPr>
      <dsp:spPr>
        <a:xfrm>
          <a:off x="0" y="1759172"/>
          <a:ext cx="10515600" cy="832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zh-CN" altLang="en-US" sz="1900" kern="1200" dirty="0"/>
            <a:t>例题</a:t>
          </a:r>
          <a:r>
            <a:rPr lang="en-US" altLang="zh-CN" sz="1900" kern="1200" dirty="0"/>
            <a:t>16:</a:t>
          </a:r>
          <a:r>
            <a:rPr lang="zh-CN" altLang="en-US" sz="1900" kern="1200" dirty="0"/>
            <a:t>某宗房地产建筑面积</a:t>
          </a:r>
          <a:r>
            <a:rPr lang="en-US" altLang="zh-CN" sz="1900" kern="1200" dirty="0"/>
            <a:t>100</a:t>
          </a:r>
          <a:r>
            <a:rPr lang="zh-CN" altLang="en-US" sz="1900" kern="1200" dirty="0"/>
            <a:t>平方米，成交价格为</a:t>
          </a:r>
          <a:r>
            <a:rPr lang="en-US" altLang="zh-CN" sz="1900" kern="1200" dirty="0"/>
            <a:t>5000</a:t>
          </a:r>
          <a:r>
            <a:rPr lang="zh-CN" altLang="en-US" sz="1900" kern="1200" dirty="0"/>
            <a:t>元</a:t>
          </a:r>
          <a:r>
            <a:rPr lang="en-US" altLang="zh-CN" sz="1900" kern="1200" dirty="0"/>
            <a:t>/</a:t>
          </a:r>
          <a:r>
            <a:rPr lang="zh-CN" altLang="en-US" sz="1900" kern="1200" dirty="0"/>
            <a:t>平方米，交易情况较正常交易情况高</a:t>
          </a:r>
          <a:r>
            <a:rPr lang="en-US" altLang="zh-CN" sz="1900" kern="1200" dirty="0"/>
            <a:t>10%</a:t>
          </a:r>
          <a:r>
            <a:rPr lang="zh-CN" altLang="en-US" sz="1900" kern="1200" dirty="0"/>
            <a:t>。求正常交易价格。</a:t>
          </a:r>
          <a:endParaRPr sz="1900" kern="1200"/>
        </a:p>
      </dsp:txBody>
      <dsp:txXfrm>
        <a:off x="0" y="1759172"/>
        <a:ext cx="10515600" cy="832992"/>
      </dsp:txXfrm>
    </dsp:sp>
    <dsp:sp modelId="{079EC410-E81F-9049-83B6-E5DF2C15DA52}">
      <dsp:nvSpPr>
        <dsp:cNvPr id="0" name=""/>
        <dsp:cNvSpPr/>
      </dsp:nvSpPr>
      <dsp:spPr>
        <a:xfrm>
          <a:off x="0" y="2592165"/>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96B4A-2B37-B44B-BB29-940F1DF15655}">
      <dsp:nvSpPr>
        <dsp:cNvPr id="0" name=""/>
        <dsp:cNvSpPr/>
      </dsp:nvSpPr>
      <dsp:spPr>
        <a:xfrm>
          <a:off x="0" y="2592165"/>
          <a:ext cx="10515600" cy="1757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zh-CN" altLang="en-US" sz="1900" kern="1200" dirty="0"/>
            <a:t>正常交易价格*（</a:t>
          </a:r>
          <a:r>
            <a:rPr lang="en-US" altLang="zh-CN" sz="1900" kern="1200" dirty="0"/>
            <a:t>1+10%</a:t>
          </a:r>
          <a:r>
            <a:rPr lang="zh-CN" altLang="en-US" sz="1900" kern="1200" dirty="0"/>
            <a:t>）</a:t>
          </a:r>
          <a:r>
            <a:rPr lang="en-US" altLang="zh-CN" sz="1900" kern="1200" dirty="0"/>
            <a:t>=</a:t>
          </a:r>
          <a:r>
            <a:rPr lang="zh-CN" altLang="en-US" sz="1900" kern="1200" dirty="0"/>
            <a:t>成交价格</a:t>
          </a:r>
          <a:endParaRPr lang="en-US" altLang="zh-CN" sz="1900" kern="1200" dirty="0"/>
        </a:p>
        <a:p>
          <a:pPr marL="0" lvl="0" indent="0" algn="l" defTabSz="844550">
            <a:lnSpc>
              <a:spcPct val="90000"/>
            </a:lnSpc>
            <a:spcBef>
              <a:spcPct val="0"/>
            </a:spcBef>
            <a:spcAft>
              <a:spcPct val="35000"/>
            </a:spcAft>
            <a:buNone/>
          </a:pPr>
          <a:r>
            <a:rPr lang="zh-CN" altLang="en-US" sz="1900" kern="1200" dirty="0"/>
            <a:t>正常交易价格*（</a:t>
          </a:r>
          <a:r>
            <a:rPr lang="en-US" altLang="zh-CN" sz="1900" kern="1200" dirty="0"/>
            <a:t>1+10%</a:t>
          </a:r>
          <a:r>
            <a:rPr lang="zh-CN" altLang="en-US" sz="1900" kern="1200" dirty="0"/>
            <a:t>）</a:t>
          </a:r>
          <a:r>
            <a:rPr lang="en-US" altLang="zh-CN" sz="1900" kern="1200" dirty="0"/>
            <a:t>=5000</a:t>
          </a:r>
        </a:p>
        <a:p>
          <a:pPr marL="0" lvl="0" indent="0" algn="l" defTabSz="844550">
            <a:lnSpc>
              <a:spcPct val="90000"/>
            </a:lnSpc>
            <a:spcBef>
              <a:spcPct val="0"/>
            </a:spcBef>
            <a:spcAft>
              <a:spcPct val="35000"/>
            </a:spcAft>
            <a:buNone/>
          </a:pPr>
          <a:r>
            <a:rPr lang="zh-CN" altLang="en-US" sz="1900" kern="1200" dirty="0"/>
            <a:t>正常交易价格（单价）</a:t>
          </a:r>
          <a:r>
            <a:rPr lang="en-US" altLang="zh-CN" sz="1900" kern="1200" dirty="0"/>
            <a:t>=5000/1.1=4545.45</a:t>
          </a:r>
          <a:r>
            <a:rPr lang="zh-CN" altLang="en-US" sz="1900" kern="1200" dirty="0"/>
            <a:t>元</a:t>
          </a:r>
          <a:r>
            <a:rPr lang="en-US" altLang="zh-CN" sz="1900" kern="1200" dirty="0"/>
            <a:t>/</a:t>
          </a:r>
          <a:r>
            <a:rPr lang="zh-CN" altLang="en-US" sz="1900" kern="1200" dirty="0"/>
            <a:t>平方米</a:t>
          </a:r>
          <a:endParaRPr lang="en-US" altLang="zh-CN" sz="1900" kern="1200" dirty="0"/>
        </a:p>
        <a:p>
          <a:pPr marL="0" lvl="0" indent="0" algn="l" defTabSz="844550">
            <a:lnSpc>
              <a:spcPct val="90000"/>
            </a:lnSpc>
            <a:spcBef>
              <a:spcPct val="0"/>
            </a:spcBef>
            <a:spcAft>
              <a:spcPct val="35000"/>
            </a:spcAft>
            <a:buNone/>
          </a:pPr>
          <a:r>
            <a:rPr lang="zh-CN" altLang="en-US" sz="1900" kern="1200" dirty="0"/>
            <a:t>正常交易价格（总价）</a:t>
          </a:r>
          <a:r>
            <a:rPr lang="en-US" altLang="zh-CN" sz="1900" kern="1200" dirty="0"/>
            <a:t>=5000</a:t>
          </a:r>
          <a:r>
            <a:rPr lang="zh-CN" altLang="en-US" sz="1900" kern="1200" dirty="0"/>
            <a:t>*</a:t>
          </a:r>
          <a:r>
            <a:rPr lang="en-US" altLang="zh-CN" sz="1900" kern="1200" dirty="0"/>
            <a:t>100/1.1=454545</a:t>
          </a:r>
          <a:r>
            <a:rPr lang="zh-CN" altLang="en-US" sz="1900" kern="1200" dirty="0"/>
            <a:t>元</a:t>
          </a:r>
          <a:endParaRPr lang="en-US" altLang="zh-CN" sz="1900" kern="1200" dirty="0"/>
        </a:p>
      </dsp:txBody>
      <dsp:txXfrm>
        <a:off x="0" y="2592165"/>
        <a:ext cx="10515600" cy="175710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F5CF1-650E-604D-8A93-7C399F5A11F5}">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AF85E2-FFD3-E64E-AA72-66B6AB675848}">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altLang="zh-CN" sz="1500" kern="1200"/>
            <a:t>1.</a:t>
          </a:r>
          <a:r>
            <a:rPr lang="zh-CN" altLang="en-US" sz="1500" kern="1200"/>
            <a:t>价格指数：定基价格指数、环比价格指数</a:t>
          </a:r>
        </a:p>
      </dsp:txBody>
      <dsp:txXfrm>
        <a:off x="0" y="531"/>
        <a:ext cx="10515600" cy="621467"/>
      </dsp:txXfrm>
    </dsp:sp>
    <dsp:sp modelId="{D2A73939-D88A-5B4C-A2BE-72ECDAE4B97D}">
      <dsp:nvSpPr>
        <dsp:cNvPr id="0" name=""/>
        <dsp:cNvSpPr/>
      </dsp:nvSpPr>
      <dsp:spPr>
        <a:xfrm>
          <a:off x="0" y="62199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755998-0947-7A46-BABF-346971432E28}">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altLang="zh-CN" sz="1500" kern="1200"/>
            <a:t>2.</a:t>
          </a:r>
          <a:r>
            <a:rPr lang="zh-CN" altLang="en-US" sz="1500" kern="1200"/>
            <a:t>价格变动率：逐期价格变动率、平均价格变动率</a:t>
          </a:r>
        </a:p>
      </dsp:txBody>
      <dsp:txXfrm>
        <a:off x="0" y="621999"/>
        <a:ext cx="10515600" cy="621467"/>
      </dsp:txXfrm>
    </dsp:sp>
    <dsp:sp modelId="{33E24EFA-020D-2749-AC2F-62CD49014F4C}">
      <dsp:nvSpPr>
        <dsp:cNvPr id="0" name=""/>
        <dsp:cNvSpPr/>
      </dsp:nvSpPr>
      <dsp:spPr>
        <a:xfrm>
          <a:off x="0" y="1243467"/>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6E25C3-D551-114B-8A79-B03ADC20CB59}">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altLang="zh-CN" sz="1500" kern="1200"/>
            <a:t>3.</a:t>
          </a:r>
          <a:r>
            <a:rPr lang="zh-CN" altLang="en-US" sz="1500" kern="1200"/>
            <a:t>逐期与环比相同，实际上都是连乘，只是一个是变动的，一个是不变的，一个是发展指标，一个是增长指标</a:t>
          </a:r>
        </a:p>
      </dsp:txBody>
      <dsp:txXfrm>
        <a:off x="0" y="1243467"/>
        <a:ext cx="10515600" cy="621467"/>
      </dsp:txXfrm>
    </dsp:sp>
    <dsp:sp modelId="{62C42C2C-00A3-1248-8C32-70EE95DB18B5}">
      <dsp:nvSpPr>
        <dsp:cNvPr id="0" name=""/>
        <dsp:cNvSpPr/>
      </dsp:nvSpPr>
      <dsp:spPr>
        <a:xfrm>
          <a:off x="0" y="1864935"/>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75E9A0-7DC9-5B4C-A6EB-8CC0D189A75E}">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altLang="zh-CN" sz="1500" kern="1200"/>
            <a:t>4.</a:t>
          </a:r>
          <a:r>
            <a:rPr lang="zh-CN" altLang="en-US" sz="1500" kern="1200"/>
            <a:t>定基价格指数：时间因素系数</a:t>
          </a:r>
          <a:r>
            <a:rPr lang="en-US" altLang="zh-CN" sz="1500" kern="1200"/>
            <a:t>=</a:t>
          </a:r>
          <a:r>
            <a:rPr lang="zh-CN" altLang="en-US" sz="1500" kern="1200"/>
            <a:t>价值时点价格指数</a:t>
          </a:r>
          <a:r>
            <a:rPr lang="en-US" altLang="zh-CN" sz="1500" kern="1200"/>
            <a:t>/</a:t>
          </a:r>
          <a:r>
            <a:rPr lang="zh-CN" altLang="en-US" sz="1500" kern="1200"/>
            <a:t>成交日期价格指数</a:t>
          </a:r>
        </a:p>
      </dsp:txBody>
      <dsp:txXfrm>
        <a:off x="0" y="1864935"/>
        <a:ext cx="10515600" cy="621467"/>
      </dsp:txXfrm>
    </dsp:sp>
    <dsp:sp modelId="{53FFA236-5F4A-C14B-A659-8A86FAA32E8A}">
      <dsp:nvSpPr>
        <dsp:cNvPr id="0" name=""/>
        <dsp:cNvSpPr/>
      </dsp:nvSpPr>
      <dsp:spPr>
        <a:xfrm>
          <a:off x="0" y="248640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199BFC-D6B1-254A-81E0-0479D78FBBAB}">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altLang="zh-CN" sz="1500" kern="1200"/>
            <a:t>5.</a:t>
          </a:r>
          <a:r>
            <a:rPr lang="zh-CN" altLang="en-US" sz="1500" kern="1200"/>
            <a:t>环比价格指数：时间因素修正系数</a:t>
          </a:r>
          <a:r>
            <a:rPr lang="en-US" altLang="zh-CN" sz="1500" kern="1200"/>
            <a:t>=</a:t>
          </a:r>
          <a:r>
            <a:rPr lang="zh-CN" altLang="en-US" sz="1500" kern="1200"/>
            <a:t>成交日期下一期价格指数*下下一期价格指数*下下下一期价格指数</a:t>
          </a:r>
          <a:r>
            <a:rPr lang="en-US" altLang="zh-CN" sz="1500" kern="1200"/>
            <a:t>…</a:t>
          </a:r>
          <a:r>
            <a:rPr lang="zh-CN" altLang="en-US" sz="1500" kern="1200"/>
            <a:t>*价值时点价格指数</a:t>
          </a:r>
        </a:p>
      </dsp:txBody>
      <dsp:txXfrm>
        <a:off x="0" y="2486402"/>
        <a:ext cx="10515600" cy="621467"/>
      </dsp:txXfrm>
    </dsp:sp>
    <dsp:sp modelId="{348FB0C2-8CF0-424A-A62A-6409A3D0683C}">
      <dsp:nvSpPr>
        <dsp:cNvPr id="0" name=""/>
        <dsp:cNvSpPr/>
      </dsp:nvSpPr>
      <dsp:spPr>
        <a:xfrm>
          <a:off x="0" y="310787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5B1308-0503-9941-91F0-17D9C971BBED}">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altLang="zh-CN" sz="1500" kern="1200"/>
            <a:t>6.</a:t>
          </a:r>
          <a:r>
            <a:rPr lang="zh-CN" altLang="en-US" sz="1500" kern="1200"/>
            <a:t>逐期变动率：时间因素修正系数</a:t>
          </a:r>
          <a:r>
            <a:rPr lang="en-US" altLang="zh-CN" sz="1500" kern="1200"/>
            <a:t>=</a:t>
          </a:r>
          <a:r>
            <a:rPr lang="zh-CN" altLang="en-US" sz="1500" kern="1200"/>
            <a:t>（</a:t>
          </a:r>
          <a:r>
            <a:rPr lang="en-US" altLang="zh-CN" sz="1500" kern="1200"/>
            <a:t>1+</a:t>
          </a:r>
          <a:r>
            <a:rPr lang="zh-CN" altLang="en-US" sz="1500" kern="1200"/>
            <a:t>逐期价格变动率）</a:t>
          </a:r>
          <a:r>
            <a:rPr lang="zh-CN" altLang="en-US" sz="1500" kern="1200" baseline="30000"/>
            <a:t>期数</a:t>
          </a:r>
          <a:r>
            <a:rPr lang="zh-CN" altLang="en-US" sz="1500" kern="1200"/>
            <a:t>  或：时间因素修正系数</a:t>
          </a:r>
          <a:r>
            <a:rPr lang="en-US" altLang="zh-CN" sz="1500" kern="1200"/>
            <a:t>=</a:t>
          </a:r>
          <a:r>
            <a:rPr lang="zh-CN" altLang="en-US" sz="1500" kern="1200"/>
            <a:t>（</a:t>
          </a:r>
          <a:r>
            <a:rPr lang="en-US" altLang="zh-CN" sz="1500" kern="1200"/>
            <a:t>1-</a:t>
          </a:r>
          <a:r>
            <a:rPr lang="zh-CN" altLang="en-US" sz="1500" kern="1200"/>
            <a:t>逐期价格变动率）</a:t>
          </a:r>
          <a:r>
            <a:rPr lang="zh-CN" altLang="en-US" sz="1500" kern="1200" baseline="30000"/>
            <a:t>期数</a:t>
          </a:r>
          <a:r>
            <a:rPr lang="zh-CN" altLang="en-US" sz="1500" kern="1200"/>
            <a:t> </a:t>
          </a:r>
        </a:p>
      </dsp:txBody>
      <dsp:txXfrm>
        <a:off x="0" y="3107870"/>
        <a:ext cx="10515600" cy="621467"/>
      </dsp:txXfrm>
    </dsp:sp>
    <dsp:sp modelId="{EB0BB591-C17B-D04C-9D54-6FF4B64A31BF}">
      <dsp:nvSpPr>
        <dsp:cNvPr id="0" name=""/>
        <dsp:cNvSpPr/>
      </dsp:nvSpPr>
      <dsp:spPr>
        <a:xfrm>
          <a:off x="0" y="3729338"/>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D346FC-BEDB-824A-A234-172BD6FA218A}">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altLang="zh-CN" sz="1500" kern="1200"/>
            <a:t>7.</a:t>
          </a:r>
          <a:r>
            <a:rPr lang="zh-CN" altLang="en-US" sz="1500" kern="1200"/>
            <a:t>平均变动率：时间因素修正系数</a:t>
          </a:r>
          <a:r>
            <a:rPr lang="en-US" altLang="zh-CN" sz="1500" kern="1200"/>
            <a:t>=</a:t>
          </a:r>
          <a:r>
            <a:rPr lang="zh-CN" altLang="en-US" sz="1500" kern="1200"/>
            <a:t>（</a:t>
          </a:r>
          <a:r>
            <a:rPr lang="en-US" altLang="zh-CN" sz="1500" kern="1200"/>
            <a:t>1+</a:t>
          </a:r>
          <a:r>
            <a:rPr lang="zh-CN" altLang="en-US" sz="1500" kern="1200"/>
            <a:t>平均价格变动率*期数）  或：时间因素修正系数</a:t>
          </a:r>
          <a:r>
            <a:rPr lang="en-US" altLang="zh-CN" sz="1500" kern="1200"/>
            <a:t>=</a:t>
          </a:r>
          <a:r>
            <a:rPr lang="zh-CN" altLang="en-US" sz="1500" kern="1200"/>
            <a:t>（</a:t>
          </a:r>
          <a:r>
            <a:rPr lang="en-US" altLang="zh-CN" sz="1500" kern="1200"/>
            <a:t>1-</a:t>
          </a:r>
          <a:r>
            <a:rPr lang="zh-CN" altLang="en-US" sz="1500" kern="1200"/>
            <a:t>平均价格变动率*期数） </a:t>
          </a:r>
        </a:p>
      </dsp:txBody>
      <dsp:txXfrm>
        <a:off x="0" y="3729338"/>
        <a:ext cx="10515600" cy="6214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B35F6-E65F-0B47-8A9E-A1DF91CCA4B3}">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5AB42E-F4DE-774B-9BE8-2BF98E134411}">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kumimoji="1" lang="en-US" sz="2700" kern="1200"/>
            <a:t>1.</a:t>
          </a:r>
          <a:r>
            <a:rPr kumimoji="1" lang="zh-CN" sz="2700" kern="1200"/>
            <a:t>判断：本项目为定期价格指数，应使用价值时点的价格指数除以成交日期的价格指数作为其时间因素修正系数，并进行市场状况调整。</a:t>
          </a:r>
          <a:endParaRPr lang="en-US" sz="2700" kern="1200"/>
        </a:p>
      </dsp:txBody>
      <dsp:txXfrm>
        <a:off x="0" y="0"/>
        <a:ext cx="10515600" cy="1087834"/>
      </dsp:txXfrm>
    </dsp:sp>
    <dsp:sp modelId="{B7EED588-61C9-5141-A609-9FD081AEAB0E}">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D4BA3-E6DB-6F44-B1B5-8494D6120F18}">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kumimoji="1" lang="en-US" sz="2700" kern="1200"/>
            <a:t>2.</a:t>
          </a:r>
          <a:r>
            <a:rPr kumimoji="1" lang="zh-CN" sz="2700" kern="1200"/>
            <a:t>价值时点的价格</a:t>
          </a:r>
          <a:r>
            <a:rPr kumimoji="1" lang="en-US" sz="2700" kern="1200"/>
            <a:t>=5000</a:t>
          </a:r>
          <a:r>
            <a:rPr kumimoji="1" lang="zh-CN" sz="2700" kern="1200"/>
            <a:t>*</a:t>
          </a:r>
          <a:r>
            <a:rPr kumimoji="1" lang="en-US" sz="2700" kern="1200"/>
            <a:t>130/120=5417</a:t>
          </a:r>
          <a:r>
            <a:rPr kumimoji="1" lang="zh-CN" sz="2700" kern="1200"/>
            <a:t>元</a:t>
          </a:r>
          <a:r>
            <a:rPr kumimoji="1" lang="en-US" sz="2700" kern="1200"/>
            <a:t>/</a:t>
          </a:r>
          <a:r>
            <a:rPr kumimoji="1" lang="zh-CN" sz="2700" kern="1200"/>
            <a:t>平方米</a:t>
          </a:r>
          <a:endParaRPr lang="en-US" sz="2700" kern="1200"/>
        </a:p>
      </dsp:txBody>
      <dsp:txXfrm>
        <a:off x="0" y="1087834"/>
        <a:ext cx="10515600" cy="1087834"/>
      </dsp:txXfrm>
    </dsp:sp>
    <dsp:sp modelId="{73157F6E-FA52-0640-8DD8-55FF6E89FEAE}">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37F292-7B45-2B44-8CDA-917C787EED4A}">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kumimoji="1" lang="en-US" sz="2700" kern="1200"/>
            <a:t>3.</a:t>
          </a:r>
          <a:r>
            <a:rPr kumimoji="1" lang="zh-CN" sz="2700" kern="1200"/>
            <a:t>如果给出建筑面积，则可以求取总价。如告知建筑面积为</a:t>
          </a:r>
          <a:r>
            <a:rPr kumimoji="1" lang="en-US" sz="2700" kern="1200"/>
            <a:t>120</a:t>
          </a:r>
          <a:r>
            <a:rPr kumimoji="1" lang="zh-CN" sz="2700" kern="1200"/>
            <a:t>平方米。则：</a:t>
          </a:r>
          <a:endParaRPr lang="en-US" sz="2700" kern="1200"/>
        </a:p>
      </dsp:txBody>
      <dsp:txXfrm>
        <a:off x="0" y="2175669"/>
        <a:ext cx="10515600" cy="1087834"/>
      </dsp:txXfrm>
    </dsp:sp>
    <dsp:sp modelId="{927EF8B9-F333-DC4A-9CCD-540B9BCFC0E7}">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DB348-3770-3E4D-B2CD-70E655524CEE}">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kumimoji="1" lang="zh-CN" sz="2700" kern="1200"/>
            <a:t>总价</a:t>
          </a:r>
          <a:r>
            <a:rPr kumimoji="1" lang="en-US" sz="2700" kern="1200"/>
            <a:t>=5000</a:t>
          </a:r>
          <a:r>
            <a:rPr kumimoji="1" lang="zh-CN" sz="2700" kern="1200"/>
            <a:t>*</a:t>
          </a:r>
          <a:r>
            <a:rPr kumimoji="1" lang="en-US" sz="2700" kern="1200"/>
            <a:t>120</a:t>
          </a:r>
          <a:r>
            <a:rPr kumimoji="1" lang="zh-CN" sz="2700" kern="1200"/>
            <a:t>*</a:t>
          </a:r>
          <a:r>
            <a:rPr kumimoji="1" lang="en-US" sz="2700" kern="1200"/>
            <a:t>130/120=650000</a:t>
          </a:r>
          <a:r>
            <a:rPr kumimoji="1" lang="zh-CN" sz="2700" kern="1200"/>
            <a:t>元</a:t>
          </a:r>
          <a:endParaRPr lang="en-US" sz="2700" kern="1200"/>
        </a:p>
      </dsp:txBody>
      <dsp:txXfrm>
        <a:off x="0" y="3263503"/>
        <a:ext cx="10515600" cy="108783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AE65D-EFC9-2F49-95AA-A0BF304D5863}">
      <dsp:nvSpPr>
        <dsp:cNvPr id="0" name=""/>
        <dsp:cNvSpPr/>
      </dsp:nvSpPr>
      <dsp:spPr>
        <a:xfrm>
          <a:off x="0" y="607688"/>
          <a:ext cx="10515600" cy="781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D70896-DA87-8B45-B882-3B0F016ECAB2}">
      <dsp:nvSpPr>
        <dsp:cNvPr id="0" name=""/>
        <dsp:cNvSpPr/>
      </dsp:nvSpPr>
      <dsp:spPr>
        <a:xfrm>
          <a:off x="525780" y="150128"/>
          <a:ext cx="7360920" cy="9151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77950">
            <a:lnSpc>
              <a:spcPct val="90000"/>
            </a:lnSpc>
            <a:spcBef>
              <a:spcPct val="0"/>
            </a:spcBef>
            <a:spcAft>
              <a:spcPct val="35000"/>
            </a:spcAft>
            <a:buNone/>
          </a:pPr>
          <a:r>
            <a:rPr lang="en-US" altLang="zh-CN" sz="3100" kern="1200" dirty="0"/>
            <a:t>1.</a:t>
          </a:r>
          <a:r>
            <a:rPr lang="zh-CN" altLang="en-US" sz="3100" kern="1200" dirty="0"/>
            <a:t>类似于交易情况修正</a:t>
          </a:r>
        </a:p>
      </dsp:txBody>
      <dsp:txXfrm>
        <a:off x="570452" y="194800"/>
        <a:ext cx="7271576" cy="825776"/>
      </dsp:txXfrm>
    </dsp:sp>
    <dsp:sp modelId="{3666BF51-846F-4448-BD30-B7F5ED9EA8EE}">
      <dsp:nvSpPr>
        <dsp:cNvPr id="0" name=""/>
        <dsp:cNvSpPr/>
      </dsp:nvSpPr>
      <dsp:spPr>
        <a:xfrm>
          <a:off x="0" y="2013849"/>
          <a:ext cx="10515600" cy="7812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3FC495-54E1-094E-97B1-E8297CF21349}">
      <dsp:nvSpPr>
        <dsp:cNvPr id="0" name=""/>
        <dsp:cNvSpPr/>
      </dsp:nvSpPr>
      <dsp:spPr>
        <a:xfrm>
          <a:off x="525780" y="1556289"/>
          <a:ext cx="7360920" cy="9151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77950">
            <a:lnSpc>
              <a:spcPct val="90000"/>
            </a:lnSpc>
            <a:spcBef>
              <a:spcPct val="0"/>
            </a:spcBef>
            <a:spcAft>
              <a:spcPct val="35000"/>
            </a:spcAft>
            <a:buNone/>
          </a:pPr>
          <a:r>
            <a:rPr lang="en-US" altLang="zh-CN" sz="3100" kern="1200" dirty="0"/>
            <a:t>2.</a:t>
          </a:r>
          <a:r>
            <a:rPr lang="zh-CN" altLang="en-US" sz="3100" kern="1200" dirty="0"/>
            <a:t>年期修正系数</a:t>
          </a:r>
        </a:p>
      </dsp:txBody>
      <dsp:txXfrm>
        <a:off x="570452" y="1600961"/>
        <a:ext cx="7271576" cy="825776"/>
      </dsp:txXfrm>
    </dsp:sp>
    <dsp:sp modelId="{A38B32D3-00A9-3D4E-9AA8-224F04AA3E98}">
      <dsp:nvSpPr>
        <dsp:cNvPr id="0" name=""/>
        <dsp:cNvSpPr/>
      </dsp:nvSpPr>
      <dsp:spPr>
        <a:xfrm>
          <a:off x="0" y="3420009"/>
          <a:ext cx="10515600" cy="7812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7DE835-AFBD-4E47-838F-1F478248D267}">
      <dsp:nvSpPr>
        <dsp:cNvPr id="0" name=""/>
        <dsp:cNvSpPr/>
      </dsp:nvSpPr>
      <dsp:spPr>
        <a:xfrm>
          <a:off x="525780" y="2962449"/>
          <a:ext cx="7360920" cy="9151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77950">
            <a:lnSpc>
              <a:spcPct val="90000"/>
            </a:lnSpc>
            <a:spcBef>
              <a:spcPct val="0"/>
            </a:spcBef>
            <a:spcAft>
              <a:spcPct val="35000"/>
            </a:spcAft>
            <a:buNone/>
          </a:pPr>
          <a:r>
            <a:rPr lang="en-US" altLang="zh-CN" sz="3100" kern="1200" dirty="0"/>
            <a:t>3.</a:t>
          </a:r>
          <a:r>
            <a:rPr lang="zh-CN" altLang="en-US" sz="3100" kern="1200" dirty="0"/>
            <a:t>注意直接比较法、间接比较法的差异</a:t>
          </a:r>
        </a:p>
      </dsp:txBody>
      <dsp:txXfrm>
        <a:off x="570452" y="3007121"/>
        <a:ext cx="7271576" cy="82577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13F19-C6A4-BC40-9DDF-0044166067CC}">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868D4F-AA9B-EF41-94A3-4FCB48B95952}">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zh-CN" altLang="en-US" sz="2300" kern="1200" dirty="0"/>
            <a:t>年期修正系数</a:t>
          </a:r>
          <a:r>
            <a:rPr lang="en-US" altLang="zh-CN" sz="2300" kern="1200" dirty="0"/>
            <a:t>=[1-1/(1+r)</a:t>
          </a:r>
          <a:r>
            <a:rPr lang="en-US" altLang="zh-CN" sz="2300" kern="1200" baseline="30000" dirty="0"/>
            <a:t>n</a:t>
          </a:r>
          <a:r>
            <a:rPr lang="en-US" altLang="zh-CN" sz="2300" kern="1200" dirty="0"/>
            <a:t>]/[1-1/</a:t>
          </a:r>
          <a:r>
            <a:rPr lang="zh-CN" altLang="en-US" sz="2300" kern="1200" dirty="0"/>
            <a:t>（</a:t>
          </a:r>
          <a:r>
            <a:rPr lang="en-US" altLang="zh-CN" sz="2300" kern="1200" dirty="0"/>
            <a:t>1+r</a:t>
          </a:r>
          <a:r>
            <a:rPr lang="zh-CN" altLang="en-US" sz="2300" kern="1200" dirty="0"/>
            <a:t>）</a:t>
          </a:r>
          <a:r>
            <a:rPr lang="en-US" altLang="zh-CN" sz="2300" kern="1200" baseline="30000" dirty="0"/>
            <a:t>m</a:t>
          </a:r>
          <a:r>
            <a:rPr lang="en-US" altLang="zh-CN" sz="2300" kern="1200" dirty="0"/>
            <a:t>]</a:t>
          </a:r>
          <a:endParaRPr lang="zh-CN" altLang="en-US" sz="2300" kern="1200" dirty="0"/>
        </a:p>
      </dsp:txBody>
      <dsp:txXfrm>
        <a:off x="0" y="2492"/>
        <a:ext cx="6492875" cy="1700138"/>
      </dsp:txXfrm>
    </dsp:sp>
    <dsp:sp modelId="{31EA30EF-CBE9-0F41-A79D-C00EE26AE7C3}">
      <dsp:nvSpPr>
        <dsp:cNvPr id="0" name=""/>
        <dsp:cNvSpPr/>
      </dsp:nvSpPr>
      <dsp:spPr>
        <a:xfrm>
          <a:off x="0" y="170263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F8E12B-3155-A84C-B24F-9D4E8261DFF3}">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zh-CN" altLang="en-US" sz="2300" kern="1200" dirty="0"/>
            <a:t>例题</a:t>
          </a:r>
          <a:r>
            <a:rPr lang="en-US" altLang="zh-CN" sz="2300" kern="1200" dirty="0"/>
            <a:t>21</a:t>
          </a:r>
          <a:r>
            <a:rPr lang="zh-CN" altLang="en-US" sz="2300" kern="1200" dirty="0"/>
            <a:t>。某宗房地产剩余收益年限为</a:t>
          </a:r>
          <a:r>
            <a:rPr lang="en-US" altLang="zh-CN" sz="2300" kern="1200" dirty="0"/>
            <a:t>32</a:t>
          </a:r>
          <a:r>
            <a:rPr lang="zh-CN" altLang="en-US" sz="2300" kern="1200" dirty="0"/>
            <a:t>年，与其相同的房地汗剩余收益年限为</a:t>
          </a:r>
          <a:r>
            <a:rPr lang="en-US" altLang="zh-CN" sz="2300" kern="1200" dirty="0"/>
            <a:t>36</a:t>
          </a:r>
          <a:r>
            <a:rPr lang="zh-CN" altLang="en-US" sz="2300" kern="1200" dirty="0"/>
            <a:t>年，成交价格为</a:t>
          </a:r>
          <a:r>
            <a:rPr lang="en-US" altLang="zh-CN" sz="2300" kern="1200" dirty="0"/>
            <a:t>5000</a:t>
          </a:r>
          <a:r>
            <a:rPr lang="zh-CN" altLang="en-US" sz="2300" kern="1200" dirty="0"/>
            <a:t>元</a:t>
          </a:r>
          <a:r>
            <a:rPr lang="en-US" altLang="zh-CN" sz="2300" kern="1200" dirty="0"/>
            <a:t>/</a:t>
          </a:r>
          <a:r>
            <a:rPr lang="zh-CN" altLang="en-US" sz="2300" kern="1200" dirty="0"/>
            <a:t>平方米，报酬率为</a:t>
          </a:r>
          <a:r>
            <a:rPr lang="en-US" altLang="zh-CN" sz="2300" kern="1200" dirty="0"/>
            <a:t>8%</a:t>
          </a:r>
          <a:r>
            <a:rPr lang="zh-CN" altLang="en-US" sz="2300" kern="1200" dirty="0"/>
            <a:t>，求该宗房地产价格。</a:t>
          </a:r>
          <a:endParaRPr sz="2300" kern="1200"/>
        </a:p>
      </dsp:txBody>
      <dsp:txXfrm>
        <a:off x="0" y="1702630"/>
        <a:ext cx="6492875" cy="1700138"/>
      </dsp:txXfrm>
    </dsp:sp>
    <dsp:sp modelId="{A9F98320-B56D-314D-AFBB-CFA0A1F49710}">
      <dsp:nvSpPr>
        <dsp:cNvPr id="0" name=""/>
        <dsp:cNvSpPr/>
      </dsp:nvSpPr>
      <dsp:spPr>
        <a:xfrm>
          <a:off x="0" y="3402769"/>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11A0C-CADE-AB4B-B27A-1E15AE6BFE56}">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zh-CN" altLang="en-US" sz="2300" kern="1200" dirty="0"/>
            <a:t>房地产价格</a:t>
          </a:r>
          <a:r>
            <a:rPr lang="en-US" altLang="zh-CN" sz="2300" kern="1200" dirty="0"/>
            <a:t>=[1-1/</a:t>
          </a:r>
          <a:r>
            <a:rPr lang="zh-CN" altLang="en-US" sz="2300" kern="1200" dirty="0"/>
            <a:t>（</a:t>
          </a:r>
          <a:r>
            <a:rPr lang="en-US" altLang="zh-CN" sz="2300" kern="1200" dirty="0"/>
            <a:t>1+8%</a:t>
          </a:r>
          <a:r>
            <a:rPr lang="zh-CN" altLang="en-US" sz="2300" kern="1200" dirty="0"/>
            <a:t>）</a:t>
          </a:r>
          <a:r>
            <a:rPr lang="en-US" altLang="zh-CN" sz="2300" kern="1200" baseline="30000" dirty="0"/>
            <a:t>32</a:t>
          </a:r>
          <a:r>
            <a:rPr lang="en-US" altLang="zh-CN" sz="2300" kern="1200" dirty="0"/>
            <a:t>]/[1-1/</a:t>
          </a:r>
          <a:r>
            <a:rPr lang="zh-CN" altLang="en-US" sz="2300" kern="1200" dirty="0"/>
            <a:t>（</a:t>
          </a:r>
          <a:r>
            <a:rPr lang="en-US" altLang="zh-CN" sz="2300" kern="1200" dirty="0"/>
            <a:t>1+8%</a:t>
          </a:r>
          <a:r>
            <a:rPr lang="zh-CN" altLang="en-US" sz="2300" kern="1200" dirty="0"/>
            <a:t>）</a:t>
          </a:r>
          <a:r>
            <a:rPr lang="en-US" altLang="zh-CN" sz="2300" kern="1200" baseline="30000" dirty="0"/>
            <a:t>36</a:t>
          </a:r>
          <a:r>
            <a:rPr lang="en-US" altLang="zh-CN" sz="2300" kern="1200" dirty="0"/>
            <a:t>]=4880</a:t>
          </a:r>
          <a:r>
            <a:rPr lang="zh-CN" altLang="en-US" sz="2300" kern="1200" dirty="0"/>
            <a:t>元</a:t>
          </a:r>
          <a:r>
            <a:rPr lang="en-US" altLang="zh-CN" sz="2300" kern="1200" dirty="0"/>
            <a:t>/</a:t>
          </a:r>
          <a:r>
            <a:rPr lang="zh-CN" altLang="en-US" sz="2300" kern="1200" dirty="0"/>
            <a:t>平方米</a:t>
          </a:r>
        </a:p>
      </dsp:txBody>
      <dsp:txXfrm>
        <a:off x="0" y="3402769"/>
        <a:ext cx="6492875" cy="1700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B1093-EA1A-0C4A-89B4-E6AEA10975DC}">
      <dsp:nvSpPr>
        <dsp:cNvPr id="0" name=""/>
        <dsp:cNvSpPr/>
      </dsp:nvSpPr>
      <dsp:spPr>
        <a:xfrm>
          <a:off x="0" y="11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97A2C7-B397-FF46-82F1-62BB80CC1B1F}">
      <dsp:nvSpPr>
        <dsp:cNvPr id="0" name=""/>
        <dsp:cNvSpPr/>
      </dsp:nvSpPr>
      <dsp:spPr>
        <a:xfrm>
          <a:off x="0" y="111"/>
          <a:ext cx="10515600" cy="1648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zh-CN" altLang="en-US" sz="2300" kern="1200" dirty="0"/>
            <a:t>例题</a:t>
          </a:r>
          <a:r>
            <a:rPr lang="en-US" altLang="zh-CN" sz="2300" kern="1200" dirty="0"/>
            <a:t>2.</a:t>
          </a:r>
          <a:r>
            <a:rPr lang="zh-CN" altLang="en-US" sz="2300" kern="1200" dirty="0"/>
            <a:t>某宗房地产土地面积</a:t>
          </a:r>
          <a:r>
            <a:rPr lang="en-US" altLang="zh-CN" sz="2300" kern="1200" dirty="0"/>
            <a:t>2000</a:t>
          </a:r>
          <a:r>
            <a:rPr lang="zh-CN" altLang="en-US" sz="2300" kern="1200" dirty="0"/>
            <a:t>平方米，容积率为</a:t>
          </a:r>
          <a:r>
            <a:rPr lang="en-US" altLang="zh-CN" sz="2300" kern="1200" dirty="0"/>
            <a:t>2.5</a:t>
          </a:r>
          <a:r>
            <a:rPr lang="zh-CN" altLang="en-US" sz="2300" kern="1200" dirty="0"/>
            <a:t>，类似房地产市场价格为</a:t>
          </a:r>
          <a:r>
            <a:rPr lang="en-US" altLang="zh-CN" sz="2300" kern="1200" dirty="0"/>
            <a:t>1800</a:t>
          </a:r>
          <a:r>
            <a:rPr lang="zh-CN" altLang="en-US" sz="2300" kern="1200" dirty="0"/>
            <a:t>元</a:t>
          </a:r>
          <a:r>
            <a:rPr lang="en-US" altLang="zh-CN" sz="2300" kern="1200" dirty="0"/>
            <a:t>/</a:t>
          </a:r>
          <a:r>
            <a:rPr lang="zh-CN" altLang="en-US" sz="2300" kern="1200" dirty="0"/>
            <a:t>平方米，土地市场单价为</a:t>
          </a:r>
          <a:r>
            <a:rPr lang="en-US" altLang="zh-CN" sz="2300" kern="1200" dirty="0"/>
            <a:t>1500</a:t>
          </a:r>
          <a:r>
            <a:rPr lang="zh-CN" altLang="en-US" sz="2300" kern="1200" dirty="0"/>
            <a:t>元</a:t>
          </a:r>
          <a:r>
            <a:rPr lang="en-US" altLang="zh-CN" sz="2300" kern="1200" dirty="0"/>
            <a:t>/</a:t>
          </a:r>
          <a:r>
            <a:rPr lang="zh-CN" altLang="en-US" sz="2300" kern="1200" dirty="0"/>
            <a:t>平方米。用成本法测算的建筑重置价格为</a:t>
          </a:r>
          <a:r>
            <a:rPr lang="en-US" altLang="zh-CN" sz="2300" kern="1200" dirty="0"/>
            <a:t>1600</a:t>
          </a:r>
          <a:r>
            <a:rPr lang="zh-CN" altLang="en-US" sz="2300" kern="1200" dirty="0"/>
            <a:t>元</a:t>
          </a:r>
          <a:r>
            <a:rPr lang="en-US" altLang="zh-CN" sz="2300" kern="1200" dirty="0"/>
            <a:t>/</a:t>
          </a:r>
          <a:r>
            <a:rPr lang="zh-CN" altLang="en-US" sz="2300" kern="1200" dirty="0"/>
            <a:t>平方米。求该建筑物的功能性折旧。</a:t>
          </a:r>
        </a:p>
      </dsp:txBody>
      <dsp:txXfrm>
        <a:off x="0" y="111"/>
        <a:ext cx="10515600" cy="1648749"/>
      </dsp:txXfrm>
    </dsp:sp>
    <dsp:sp modelId="{0C18CF7F-155D-D84B-B9A4-3681BF022057}">
      <dsp:nvSpPr>
        <dsp:cNvPr id="0" name=""/>
        <dsp:cNvSpPr/>
      </dsp:nvSpPr>
      <dsp:spPr>
        <a:xfrm>
          <a:off x="0" y="1648860"/>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13B703-E799-684B-B26E-049DFA1AD5AC}">
      <dsp:nvSpPr>
        <dsp:cNvPr id="0" name=""/>
        <dsp:cNvSpPr/>
      </dsp:nvSpPr>
      <dsp:spPr>
        <a:xfrm>
          <a:off x="0" y="1648860"/>
          <a:ext cx="10515600" cy="1053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altLang="zh-CN" sz="2300" kern="1200" dirty="0"/>
            <a:t>1.</a:t>
          </a:r>
          <a:r>
            <a:rPr lang="zh-CN" altLang="en-US" sz="2300" kern="1200" dirty="0"/>
            <a:t>建筑面积</a:t>
          </a:r>
          <a:r>
            <a:rPr lang="en-US" altLang="zh-CN" sz="2300" kern="1200" dirty="0"/>
            <a:t>=2000</a:t>
          </a:r>
          <a:r>
            <a:rPr lang="zh-CN" altLang="en-US" sz="2300" kern="1200" dirty="0"/>
            <a:t>*</a:t>
          </a:r>
          <a:r>
            <a:rPr lang="en-US" altLang="zh-CN" sz="2300" kern="1200" dirty="0"/>
            <a:t>2.5=5000</a:t>
          </a:r>
          <a:r>
            <a:rPr lang="zh-CN" altLang="en-US" sz="2300" kern="1200" dirty="0"/>
            <a:t>平方米</a:t>
          </a:r>
          <a:endParaRPr lang="en-US" altLang="zh-CN" sz="2300" kern="1200" dirty="0"/>
        </a:p>
        <a:p>
          <a:pPr marL="0" lvl="0" indent="0" algn="l" defTabSz="1022350">
            <a:lnSpc>
              <a:spcPct val="90000"/>
            </a:lnSpc>
            <a:spcBef>
              <a:spcPct val="0"/>
            </a:spcBef>
            <a:spcAft>
              <a:spcPct val="35000"/>
            </a:spcAft>
            <a:buNone/>
          </a:pPr>
          <a:r>
            <a:rPr lang="en-US" altLang="zh-CN" sz="2300" kern="1200" dirty="0"/>
            <a:t>2.</a:t>
          </a:r>
          <a:r>
            <a:rPr lang="zh-CN" altLang="en-US" sz="2300" kern="1200" dirty="0"/>
            <a:t>建筑物价值</a:t>
          </a:r>
          <a:r>
            <a:rPr lang="en-US" altLang="zh-CN" sz="2300" kern="1200" dirty="0"/>
            <a:t>=</a:t>
          </a:r>
          <a:r>
            <a:rPr lang="zh-CN" altLang="en-US" sz="2300" kern="1200" dirty="0"/>
            <a:t>（</a:t>
          </a:r>
          <a:r>
            <a:rPr lang="en-US" altLang="zh-CN" sz="2300" kern="1200" dirty="0"/>
            <a:t>1800</a:t>
          </a:r>
          <a:r>
            <a:rPr lang="zh-CN" altLang="en-US" sz="2300" kern="1200" dirty="0"/>
            <a:t>*</a:t>
          </a:r>
          <a:r>
            <a:rPr lang="en-US" altLang="zh-CN" sz="2300" kern="1200" dirty="0"/>
            <a:t>5000-1500</a:t>
          </a:r>
          <a:r>
            <a:rPr lang="zh-CN" altLang="en-US" sz="2300" kern="1200" dirty="0"/>
            <a:t>*</a:t>
          </a:r>
          <a:r>
            <a:rPr lang="en-US" altLang="zh-CN" sz="2300" kern="1200" dirty="0"/>
            <a:t>2000</a:t>
          </a:r>
          <a:r>
            <a:rPr lang="zh-CN" altLang="en-US" sz="2300" kern="1200" dirty="0"/>
            <a:t>）</a:t>
          </a:r>
          <a:r>
            <a:rPr lang="en-US" altLang="zh-CN" sz="2300" kern="1200" dirty="0"/>
            <a:t>/5000=1200</a:t>
          </a:r>
          <a:r>
            <a:rPr lang="zh-CN" altLang="en-US" sz="2300" kern="1200" dirty="0"/>
            <a:t>元</a:t>
          </a:r>
          <a:r>
            <a:rPr lang="en-US" altLang="zh-CN" sz="2300" kern="1200" dirty="0"/>
            <a:t>/</a:t>
          </a:r>
          <a:r>
            <a:rPr lang="zh-CN" altLang="en-US" sz="2300" kern="1200" dirty="0"/>
            <a:t>平方米</a:t>
          </a:r>
        </a:p>
      </dsp:txBody>
      <dsp:txXfrm>
        <a:off x="0" y="1648860"/>
        <a:ext cx="10515600" cy="1053616"/>
      </dsp:txXfrm>
    </dsp:sp>
    <dsp:sp modelId="{975ED4DD-0AB0-5043-BD8F-7E88E8895E3C}">
      <dsp:nvSpPr>
        <dsp:cNvPr id="0" name=""/>
        <dsp:cNvSpPr/>
      </dsp:nvSpPr>
      <dsp:spPr>
        <a:xfrm>
          <a:off x="0" y="2702477"/>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223E9-4038-C945-BA0B-3FEFCF00DDA2}">
      <dsp:nvSpPr>
        <dsp:cNvPr id="0" name=""/>
        <dsp:cNvSpPr/>
      </dsp:nvSpPr>
      <dsp:spPr>
        <a:xfrm>
          <a:off x="0" y="2702477"/>
          <a:ext cx="10515600" cy="1648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altLang="zh-CN" sz="2300" kern="1200" dirty="0"/>
            <a:t>2.</a:t>
          </a:r>
          <a:r>
            <a:rPr lang="zh-CN" altLang="en-US" sz="2300" kern="1200" dirty="0"/>
            <a:t>功能性折旧</a:t>
          </a:r>
          <a:r>
            <a:rPr lang="en-US" altLang="zh-CN" sz="2300" kern="1200" dirty="0"/>
            <a:t>=</a:t>
          </a:r>
          <a:r>
            <a:rPr lang="zh-CN" altLang="en-US" sz="2300" kern="1200" dirty="0"/>
            <a:t>（</a:t>
          </a:r>
          <a:r>
            <a:rPr lang="en-US" altLang="zh-CN" sz="2300" kern="1200" dirty="0"/>
            <a:t>1600-1200</a:t>
          </a:r>
          <a:r>
            <a:rPr lang="zh-CN" altLang="en-US" sz="2300" kern="1200" dirty="0"/>
            <a:t>）*</a:t>
          </a:r>
          <a:r>
            <a:rPr lang="en-US" altLang="zh-CN" sz="2300" kern="1200" dirty="0"/>
            <a:t>5000/10000=200</a:t>
          </a:r>
          <a:r>
            <a:rPr lang="zh-CN" altLang="en-US" sz="2300" kern="1200" dirty="0"/>
            <a:t>万元</a:t>
          </a:r>
        </a:p>
      </dsp:txBody>
      <dsp:txXfrm>
        <a:off x="0" y="2702477"/>
        <a:ext cx="10515600" cy="164874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7EE39-ADDF-8445-94A4-1E53C1735308}">
      <dsp:nvSpPr>
        <dsp:cNvPr id="0" name=""/>
        <dsp:cNvSpPr/>
      </dsp:nvSpPr>
      <dsp:spPr>
        <a:xfrm>
          <a:off x="0" y="0"/>
          <a:ext cx="71773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939E6-CDCD-1D45-B9D7-EF011BBB8FAF}">
      <dsp:nvSpPr>
        <dsp:cNvPr id="0" name=""/>
        <dsp:cNvSpPr/>
      </dsp:nvSpPr>
      <dsp:spPr>
        <a:xfrm>
          <a:off x="0" y="0"/>
          <a:ext cx="7177350"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CN" altLang="en-US" sz="2600" kern="1200" dirty="0"/>
            <a:t>间接比较：标准状况指数为</a:t>
          </a:r>
          <a:r>
            <a:rPr lang="en-US" altLang="zh-CN" sz="2600" kern="1200" dirty="0"/>
            <a:t>100</a:t>
          </a:r>
          <a:r>
            <a:rPr lang="zh-CN" altLang="en-US" sz="2600" kern="1200" dirty="0"/>
            <a:t>，可比实例、估价对象分别与标准状况比较分别得出指数（    ），先调整为标准状态，然后调整到估价对象。即：</a:t>
          </a:r>
          <a:endParaRPr lang="en-US" altLang="zh-CN" sz="2600" kern="1200" dirty="0"/>
        </a:p>
        <a:p>
          <a:pPr marL="0" lvl="0" indent="0" algn="l" defTabSz="1155700">
            <a:lnSpc>
              <a:spcPct val="90000"/>
            </a:lnSpc>
            <a:spcBef>
              <a:spcPct val="0"/>
            </a:spcBef>
            <a:spcAft>
              <a:spcPct val="35000"/>
            </a:spcAft>
            <a:buNone/>
          </a:pPr>
          <a:r>
            <a:rPr lang="zh-CN" altLang="en-US" sz="2600" kern="1200" dirty="0"/>
            <a:t>估价对象状态下的价格</a:t>
          </a:r>
          <a:r>
            <a:rPr lang="en-US" altLang="zh-CN" sz="2600" kern="1200" dirty="0"/>
            <a:t>=</a:t>
          </a:r>
          <a:r>
            <a:rPr lang="zh-CN" altLang="en-US" sz="2600" kern="1200" dirty="0"/>
            <a:t>可比实例价格*</a:t>
          </a:r>
          <a:r>
            <a:rPr lang="en-US" altLang="zh-CN" sz="2600" kern="1200" dirty="0"/>
            <a:t>[100/</a:t>
          </a:r>
          <a:r>
            <a:rPr lang="zh-CN" altLang="en-US" sz="2600" kern="1200" dirty="0"/>
            <a:t>（？</a:t>
          </a:r>
          <a:r>
            <a:rPr lang="en-US" altLang="zh-CN" sz="2600" kern="1200" dirty="0"/>
            <a:t>1</a:t>
          </a:r>
          <a:r>
            <a:rPr lang="zh-CN" altLang="en-US" sz="2600" kern="1200" dirty="0"/>
            <a:t>）</a:t>
          </a:r>
          <a:r>
            <a:rPr lang="en-US" altLang="zh-CN" sz="2600" kern="1200" dirty="0"/>
            <a:t>]*[(</a:t>
          </a:r>
          <a:r>
            <a:rPr lang="zh-CN" altLang="en-US" sz="2600" kern="1200" dirty="0"/>
            <a:t>？</a:t>
          </a:r>
          <a:r>
            <a:rPr lang="en-US" altLang="zh-CN" sz="2600" kern="1200" dirty="0"/>
            <a:t>2 )/100]</a:t>
          </a:r>
          <a:endParaRPr lang="zh-CN" altLang="en-US" sz="2600" kern="1200" dirty="0"/>
        </a:p>
      </dsp:txBody>
      <dsp:txXfrm>
        <a:off x="0" y="0"/>
        <a:ext cx="7177350" cy="2768070"/>
      </dsp:txXfrm>
    </dsp:sp>
    <dsp:sp modelId="{B8BB359E-880F-8E4C-A4D0-56F4B46FF1D3}">
      <dsp:nvSpPr>
        <dsp:cNvPr id="0" name=""/>
        <dsp:cNvSpPr/>
      </dsp:nvSpPr>
      <dsp:spPr>
        <a:xfrm>
          <a:off x="0" y="2768070"/>
          <a:ext cx="71773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0A8EE-D6FE-C249-8A45-E419A091C680}">
      <dsp:nvSpPr>
        <dsp:cNvPr id="0" name=""/>
        <dsp:cNvSpPr/>
      </dsp:nvSpPr>
      <dsp:spPr>
        <a:xfrm>
          <a:off x="0" y="2768070"/>
          <a:ext cx="7177350"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CN" altLang="en-US" sz="2600" kern="1200" dirty="0"/>
            <a:t>直接比较：估价对象指数为</a:t>
          </a:r>
          <a:r>
            <a:rPr lang="en-US" altLang="zh-CN" sz="2600" kern="1200" dirty="0"/>
            <a:t>100</a:t>
          </a:r>
          <a:r>
            <a:rPr lang="zh-CN" altLang="en-US" sz="2600" kern="1200" dirty="0"/>
            <a:t>，可比实例与估价对象比较得出指数（？），进而统一调整到估价对象。即：</a:t>
          </a:r>
          <a:endParaRPr lang="en-US" altLang="zh-CN" sz="2600" kern="1200" dirty="0"/>
        </a:p>
        <a:p>
          <a:pPr marL="0" lvl="0" indent="0" algn="l" defTabSz="1155700">
            <a:lnSpc>
              <a:spcPct val="90000"/>
            </a:lnSpc>
            <a:spcBef>
              <a:spcPct val="0"/>
            </a:spcBef>
            <a:spcAft>
              <a:spcPct val="35000"/>
            </a:spcAft>
            <a:buNone/>
          </a:pPr>
          <a:r>
            <a:rPr lang="zh-CN" altLang="en-US" sz="2600" kern="1200" dirty="0"/>
            <a:t>估价对象状态下的价格</a:t>
          </a:r>
          <a:r>
            <a:rPr lang="en-US" altLang="zh-CN" sz="2600" kern="1200" dirty="0"/>
            <a:t>=</a:t>
          </a:r>
          <a:r>
            <a:rPr lang="zh-CN" altLang="en-US" sz="2600" kern="1200" dirty="0"/>
            <a:t>可比实例价格*</a:t>
          </a:r>
          <a:r>
            <a:rPr lang="en-US" altLang="zh-CN" sz="2600" kern="1200" dirty="0"/>
            <a:t>100/</a:t>
          </a:r>
          <a:r>
            <a:rPr lang="zh-CN" altLang="en-US" sz="2600" kern="1200" dirty="0"/>
            <a:t>（？）</a:t>
          </a:r>
        </a:p>
      </dsp:txBody>
      <dsp:txXfrm>
        <a:off x="0" y="2768070"/>
        <a:ext cx="7177350" cy="276807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77F5D-6955-8645-8038-97D19ACAA2AA}">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4F7BA-DCD7-0346-BBAB-0894115C0A00}">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zh-CN" altLang="en-US" sz="1500" kern="1200" dirty="0"/>
            <a:t>平均数有算术平均数、加权平均数之分</a:t>
          </a:r>
        </a:p>
      </dsp:txBody>
      <dsp:txXfrm>
        <a:off x="0" y="531"/>
        <a:ext cx="10515600" cy="621467"/>
      </dsp:txXfrm>
    </dsp:sp>
    <dsp:sp modelId="{9570BA41-BEF3-E149-9B3C-257B08D5B6BF}">
      <dsp:nvSpPr>
        <dsp:cNvPr id="0" name=""/>
        <dsp:cNvSpPr/>
      </dsp:nvSpPr>
      <dsp:spPr>
        <a:xfrm>
          <a:off x="0" y="62199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607F9-1DAB-1F4D-8CA8-8F7ED7C04839}">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zh-CN" altLang="en-US" sz="1500" kern="1200" dirty="0"/>
            <a:t>中位数就是最中间的数。如果单数个数，中间的即中位数；如果偶数个数，中间两个的算数平均数为中间数</a:t>
          </a:r>
        </a:p>
      </dsp:txBody>
      <dsp:txXfrm>
        <a:off x="0" y="621999"/>
        <a:ext cx="10515600" cy="621467"/>
      </dsp:txXfrm>
    </dsp:sp>
    <dsp:sp modelId="{E0180AEC-F9D3-4F48-8540-CBB71D751896}">
      <dsp:nvSpPr>
        <dsp:cNvPr id="0" name=""/>
        <dsp:cNvSpPr/>
      </dsp:nvSpPr>
      <dsp:spPr>
        <a:xfrm>
          <a:off x="0" y="124346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260612-94BF-2A4D-B2CF-2DA255F1C483}">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zh-CN" altLang="en-US" sz="1500" kern="1200" dirty="0"/>
            <a:t>众数就是出现频数做多的数，有时有，有时有多个，有时无</a:t>
          </a:r>
        </a:p>
      </dsp:txBody>
      <dsp:txXfrm>
        <a:off x="0" y="1243467"/>
        <a:ext cx="10515600" cy="621467"/>
      </dsp:txXfrm>
    </dsp:sp>
    <dsp:sp modelId="{9A67A3DF-C7B4-5E44-AB45-5F83837AB3C9}">
      <dsp:nvSpPr>
        <dsp:cNvPr id="0" name=""/>
        <dsp:cNvSpPr/>
      </dsp:nvSpPr>
      <dsp:spPr>
        <a:xfrm>
          <a:off x="0" y="18649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04A86C-3E06-644F-A843-4EACBE5F240F}">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pPr>
          <a:r>
            <a:rPr lang="zh-CN" altLang="en-US" sz="1500" kern="1200" dirty="0"/>
            <a:t>例题</a:t>
          </a:r>
          <a:r>
            <a:rPr lang="en-US" altLang="zh-CN" sz="1500" kern="1200" dirty="0"/>
            <a:t>23</a:t>
          </a:r>
          <a:r>
            <a:rPr lang="zh-CN" altLang="en-US" sz="1500" kern="1200" dirty="0"/>
            <a:t>、</a:t>
          </a:r>
          <a:r>
            <a:rPr lang="en-US" altLang="zh-CN" sz="1500" kern="1200" dirty="0"/>
            <a:t>1256</a:t>
          </a:r>
          <a:r>
            <a:rPr lang="zh-CN" altLang="en-US" sz="1500" kern="1200" dirty="0"/>
            <a:t>、</a:t>
          </a:r>
          <a:r>
            <a:rPr lang="en-US" altLang="zh-CN" sz="1500" kern="1200" dirty="0"/>
            <a:t>1378</a:t>
          </a:r>
          <a:r>
            <a:rPr lang="zh-CN" altLang="en-US" sz="1500" kern="1200" dirty="0"/>
            <a:t>、</a:t>
          </a:r>
          <a:r>
            <a:rPr lang="en-US" altLang="zh-CN" sz="1500" kern="1200" dirty="0"/>
            <a:t>1187</a:t>
          </a:r>
          <a:r>
            <a:rPr lang="zh-CN" altLang="en-US" sz="1500" kern="1200" dirty="0"/>
            <a:t>、</a:t>
          </a:r>
          <a:r>
            <a:rPr lang="en-US" altLang="zh-CN" sz="1500" kern="1200" dirty="0"/>
            <a:t>2350</a:t>
          </a:r>
          <a:r>
            <a:rPr lang="zh-CN" altLang="en-US" sz="1500" kern="1200" dirty="0"/>
            <a:t>、</a:t>
          </a:r>
          <a:r>
            <a:rPr lang="en-US" altLang="zh-CN" sz="1500" kern="1200" dirty="0"/>
            <a:t>2000</a:t>
          </a:r>
          <a:r>
            <a:rPr lang="zh-CN" altLang="en-US" sz="1500" kern="1200" dirty="0"/>
            <a:t>、</a:t>
          </a:r>
          <a:r>
            <a:rPr lang="en-US" altLang="zh-CN" sz="1500" kern="1200" dirty="0"/>
            <a:t>1267</a:t>
          </a:r>
          <a:r>
            <a:rPr lang="zh-CN" altLang="en-US" sz="1500" kern="1200" dirty="0"/>
            <a:t>、</a:t>
          </a:r>
          <a:r>
            <a:rPr lang="en-US" altLang="zh-CN" sz="1500" kern="1200" dirty="0"/>
            <a:t>1999</a:t>
          </a:r>
          <a:r>
            <a:rPr lang="zh-CN" altLang="en-US" sz="1500" kern="1200" dirty="0"/>
            <a:t>、</a:t>
          </a:r>
          <a:r>
            <a:rPr lang="en-US" altLang="zh-CN" sz="1500" kern="1200" dirty="0"/>
            <a:t>1999</a:t>
          </a:r>
          <a:r>
            <a:rPr lang="zh-CN" altLang="en-US" sz="1500" kern="1200" dirty="0"/>
            <a:t>、</a:t>
          </a:r>
          <a:r>
            <a:rPr lang="en-US" altLang="zh-CN" sz="1500" kern="1200" dirty="0"/>
            <a:t>1968</a:t>
          </a:r>
          <a:r>
            <a:rPr lang="zh-CN" altLang="en-US" sz="1500" kern="1200" dirty="0"/>
            <a:t>、</a:t>
          </a:r>
          <a:r>
            <a:rPr lang="en-US" altLang="zh-CN" sz="1500" kern="1200" dirty="0"/>
            <a:t>1399</a:t>
          </a:r>
          <a:r>
            <a:rPr lang="zh-CN" altLang="en-US" sz="1500" kern="1200" dirty="0"/>
            <a:t>、</a:t>
          </a:r>
          <a:r>
            <a:rPr lang="en-US" altLang="zh-CN" sz="1500" kern="1200" dirty="0"/>
            <a:t>2195</a:t>
          </a:r>
          <a:r>
            <a:rPr lang="zh-CN" altLang="en-US" sz="1500" kern="1200" dirty="0"/>
            <a:t>，求算数平均数、中位数、众数</a:t>
          </a:r>
          <a:endParaRPr sz="1500" kern="1200"/>
        </a:p>
      </dsp:txBody>
      <dsp:txXfrm>
        <a:off x="0" y="1864935"/>
        <a:ext cx="10515600" cy="621467"/>
      </dsp:txXfrm>
    </dsp:sp>
    <dsp:sp modelId="{B9F438A6-7A68-E643-975E-7DF4C4D2C68F}">
      <dsp:nvSpPr>
        <dsp:cNvPr id="0" name=""/>
        <dsp:cNvSpPr/>
      </dsp:nvSpPr>
      <dsp:spPr>
        <a:xfrm>
          <a:off x="0" y="248640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431885-334E-F040-AC2D-074DAF503F91}">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altLang="zh-CN" sz="1500" kern="1200" dirty="0"/>
            <a:t>1.</a:t>
          </a:r>
          <a:r>
            <a:rPr lang="zh-CN" altLang="en-US" sz="1500" kern="1200" dirty="0"/>
            <a:t>排序：</a:t>
          </a:r>
          <a:r>
            <a:rPr lang="en-US" altLang="zh-CN" sz="1500" kern="1200" dirty="0"/>
            <a:t>1187</a:t>
          </a:r>
          <a:r>
            <a:rPr lang="zh-CN" altLang="en-US" sz="1500" kern="1200" dirty="0"/>
            <a:t>、</a:t>
          </a:r>
          <a:r>
            <a:rPr lang="en-US" altLang="zh-CN" sz="1500" kern="1200" dirty="0"/>
            <a:t>1256</a:t>
          </a:r>
          <a:r>
            <a:rPr lang="zh-CN" altLang="en-US" sz="1500" kern="1200" dirty="0"/>
            <a:t>、</a:t>
          </a:r>
          <a:r>
            <a:rPr lang="en-US" altLang="zh-CN" sz="1500" kern="1200" dirty="0"/>
            <a:t>1267</a:t>
          </a:r>
          <a:r>
            <a:rPr lang="zh-CN" altLang="en-US" sz="1500" kern="1200" dirty="0"/>
            <a:t>、</a:t>
          </a:r>
          <a:r>
            <a:rPr lang="en-US" altLang="zh-CN" sz="1500" kern="1200" dirty="0"/>
            <a:t>1378</a:t>
          </a:r>
          <a:r>
            <a:rPr lang="zh-CN" altLang="en-US" sz="1500" kern="1200" dirty="0"/>
            <a:t>、</a:t>
          </a:r>
          <a:r>
            <a:rPr lang="en-US" altLang="zh-CN" sz="1500" kern="1200" dirty="0"/>
            <a:t>1399</a:t>
          </a:r>
          <a:r>
            <a:rPr lang="zh-CN" altLang="en-US" sz="1500" kern="1200" dirty="0"/>
            <a:t>、</a:t>
          </a:r>
          <a:r>
            <a:rPr lang="en-US" altLang="zh-CN" sz="1500" kern="1200" dirty="0"/>
            <a:t>1968</a:t>
          </a:r>
          <a:r>
            <a:rPr lang="zh-CN" altLang="en-US" sz="1500" kern="1200" dirty="0"/>
            <a:t>、</a:t>
          </a:r>
          <a:r>
            <a:rPr lang="en-US" altLang="zh-CN" sz="1500" kern="1200" dirty="0"/>
            <a:t>1999</a:t>
          </a:r>
          <a:r>
            <a:rPr lang="zh-CN" altLang="en-US" sz="1500" kern="1200" dirty="0"/>
            <a:t>、</a:t>
          </a:r>
          <a:r>
            <a:rPr lang="en-US" altLang="zh-CN" sz="1500" kern="1200" dirty="0"/>
            <a:t>1999</a:t>
          </a:r>
          <a:r>
            <a:rPr lang="zh-CN" altLang="en-US" sz="1500" kern="1200" dirty="0"/>
            <a:t>、</a:t>
          </a:r>
          <a:r>
            <a:rPr lang="en-US" altLang="zh-CN" sz="1500" kern="1200" dirty="0"/>
            <a:t>2000</a:t>
          </a:r>
          <a:r>
            <a:rPr lang="zh-CN" altLang="en-US" sz="1500" kern="1200" dirty="0"/>
            <a:t>、</a:t>
          </a:r>
          <a:r>
            <a:rPr lang="en-US" altLang="zh-CN" sz="1500" kern="1200" dirty="0"/>
            <a:t>2195</a:t>
          </a:r>
          <a:r>
            <a:rPr lang="zh-CN" altLang="en-US" sz="1500" kern="1200" dirty="0"/>
            <a:t>、</a:t>
          </a:r>
          <a:r>
            <a:rPr lang="en-US" altLang="zh-CN" sz="1500" kern="1200" dirty="0"/>
            <a:t>2350</a:t>
          </a:r>
          <a:r>
            <a:rPr lang="zh-CN" altLang="en-US" sz="1500" kern="1200" dirty="0"/>
            <a:t>，</a:t>
          </a:r>
          <a:r>
            <a:rPr lang="en-US" altLang="zh-CN" sz="1500" kern="1200" dirty="0"/>
            <a:t>11</a:t>
          </a:r>
          <a:r>
            <a:rPr lang="zh-CN" altLang="en-US" sz="1500" kern="1200" dirty="0"/>
            <a:t>个数属于单数，最中间的数为</a:t>
          </a:r>
          <a:r>
            <a:rPr lang="en-US" altLang="zh-CN" sz="1500" kern="1200" dirty="0"/>
            <a:t>1968</a:t>
          </a:r>
          <a:r>
            <a:rPr lang="zh-CN" altLang="en-US" sz="1500" kern="1200" dirty="0"/>
            <a:t>，为中位数</a:t>
          </a:r>
        </a:p>
      </dsp:txBody>
      <dsp:txXfrm>
        <a:off x="0" y="2486402"/>
        <a:ext cx="10515600" cy="621467"/>
      </dsp:txXfrm>
    </dsp:sp>
    <dsp:sp modelId="{E0A54F15-2FBA-1044-A3C8-4AC603069195}">
      <dsp:nvSpPr>
        <dsp:cNvPr id="0" name=""/>
        <dsp:cNvSpPr/>
      </dsp:nvSpPr>
      <dsp:spPr>
        <a:xfrm>
          <a:off x="0" y="310787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CF60CF-ACD1-FF4E-AAC9-2EA5F1882A23}">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altLang="zh-CN" sz="1500" kern="1200" dirty="0"/>
            <a:t>2.</a:t>
          </a:r>
          <a:r>
            <a:rPr lang="zh-CN" altLang="en-US" sz="1500" kern="1200" dirty="0"/>
            <a:t>算数平均数</a:t>
          </a:r>
          <a:r>
            <a:rPr lang="en-US" altLang="zh-CN" sz="1500" kern="1200" dirty="0"/>
            <a:t>=</a:t>
          </a:r>
          <a:r>
            <a:rPr lang="zh-CN" altLang="en-US" sz="1500" kern="1200" dirty="0"/>
            <a:t>（</a:t>
          </a:r>
          <a:r>
            <a:rPr lang="en-US" altLang="zh-CN" sz="1500" kern="1200" dirty="0"/>
            <a:t>1187+1256+1267+1378+1399+1968+1999+1999+2000+2195+2350</a:t>
          </a:r>
          <a:r>
            <a:rPr lang="zh-CN" altLang="en-US" sz="1500" kern="1200" dirty="0"/>
            <a:t>）</a:t>
          </a:r>
          <a:r>
            <a:rPr lang="en-US" altLang="zh-CN" sz="1500" kern="1200" dirty="0"/>
            <a:t>/11=1727</a:t>
          </a:r>
          <a:endParaRPr lang="zh-CN" altLang="en-US" sz="1500" kern="1200" dirty="0"/>
        </a:p>
      </dsp:txBody>
      <dsp:txXfrm>
        <a:off x="0" y="3107870"/>
        <a:ext cx="10515600" cy="621467"/>
      </dsp:txXfrm>
    </dsp:sp>
    <dsp:sp modelId="{149E7599-BBBB-654E-8308-8DE2B751FBA8}">
      <dsp:nvSpPr>
        <dsp:cNvPr id="0" name=""/>
        <dsp:cNvSpPr/>
      </dsp:nvSpPr>
      <dsp:spPr>
        <a:xfrm>
          <a:off x="0" y="372933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8D882B-21C5-F246-B0EA-1CE0DBFD83B6}">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altLang="zh-CN" sz="1500" kern="1200" dirty="0"/>
            <a:t>3.1999</a:t>
          </a:r>
          <a:r>
            <a:rPr lang="zh-CN" altLang="en-US" sz="1500" kern="1200" dirty="0"/>
            <a:t>出现</a:t>
          </a:r>
          <a:r>
            <a:rPr lang="en-US" altLang="zh-CN" sz="1500" kern="1200" dirty="0"/>
            <a:t>2</a:t>
          </a:r>
          <a:r>
            <a:rPr lang="zh-CN" altLang="en-US" sz="1500" kern="1200" dirty="0"/>
            <a:t>次，频数最多为众数，且仅有一个众数</a:t>
          </a:r>
        </a:p>
      </dsp:txBody>
      <dsp:txXfrm>
        <a:off x="0" y="3729338"/>
        <a:ext cx="10515600" cy="62146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C8838-9BBF-1F46-B10E-FFA6F52E915E}">
      <dsp:nvSpPr>
        <dsp:cNvPr id="0" name=""/>
        <dsp:cNvSpPr/>
      </dsp:nvSpPr>
      <dsp:spPr>
        <a:xfrm>
          <a:off x="0" y="836257"/>
          <a:ext cx="6900512" cy="188717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altLang="zh-CN" sz="3100" kern="1200" dirty="0"/>
            <a:t>1.</a:t>
          </a:r>
          <a:r>
            <a:rPr lang="zh-CN" altLang="en-US" sz="3100" kern="1200" dirty="0"/>
            <a:t>算数平均数</a:t>
          </a:r>
          <a:r>
            <a:rPr lang="en-US" altLang="zh-CN" sz="3100" kern="1200" dirty="0"/>
            <a:t>=</a:t>
          </a:r>
          <a:r>
            <a:rPr lang="zh-CN" altLang="en-US" sz="3100" kern="1200" dirty="0"/>
            <a:t>（</a:t>
          </a:r>
          <a:r>
            <a:rPr lang="en-US" altLang="zh-CN" sz="3100" kern="1200" dirty="0"/>
            <a:t>6800+6786+7200</a:t>
          </a:r>
          <a:r>
            <a:rPr lang="zh-CN" altLang="en-US" sz="3100" kern="1200" dirty="0"/>
            <a:t>）</a:t>
          </a:r>
          <a:r>
            <a:rPr lang="en-US" altLang="zh-CN" sz="3100" kern="1200" dirty="0"/>
            <a:t>/3=6929</a:t>
          </a:r>
          <a:r>
            <a:rPr lang="zh-CN" altLang="en-US" sz="3100" kern="1200" dirty="0"/>
            <a:t>元</a:t>
          </a:r>
          <a:r>
            <a:rPr lang="en-US" altLang="zh-CN" sz="3100" kern="1200" dirty="0"/>
            <a:t>/</a:t>
          </a:r>
          <a:r>
            <a:rPr lang="zh-CN" altLang="en-US" sz="3100" kern="1200" dirty="0"/>
            <a:t>平方米</a:t>
          </a:r>
        </a:p>
      </dsp:txBody>
      <dsp:txXfrm>
        <a:off x="92124" y="928381"/>
        <a:ext cx="6716264" cy="1702925"/>
      </dsp:txXfrm>
    </dsp:sp>
    <dsp:sp modelId="{95B48E67-1B55-9341-96BB-81DFF045D998}">
      <dsp:nvSpPr>
        <dsp:cNvPr id="0" name=""/>
        <dsp:cNvSpPr/>
      </dsp:nvSpPr>
      <dsp:spPr>
        <a:xfrm>
          <a:off x="0" y="2812710"/>
          <a:ext cx="6900512" cy="188717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altLang="zh-CN" sz="3100" kern="1200" dirty="0"/>
            <a:t>2.</a:t>
          </a:r>
          <a:r>
            <a:rPr lang="zh-CN" altLang="en-US" sz="3100" kern="1200" dirty="0"/>
            <a:t>加权平均数</a:t>
          </a:r>
          <a:r>
            <a:rPr lang="en-US" altLang="zh-CN" sz="3100" kern="1200" dirty="0"/>
            <a:t>=6800</a:t>
          </a:r>
          <a:r>
            <a:rPr lang="zh-CN" altLang="en-US" sz="3100" kern="1200" dirty="0"/>
            <a:t>*</a:t>
          </a:r>
          <a:r>
            <a:rPr lang="en-US" altLang="zh-CN" sz="3100" kern="1200" dirty="0"/>
            <a:t>0.4+6786</a:t>
          </a:r>
          <a:r>
            <a:rPr lang="zh-CN" altLang="en-US" sz="3100" kern="1200" dirty="0"/>
            <a:t>*</a:t>
          </a:r>
          <a:r>
            <a:rPr lang="en-US" altLang="zh-CN" sz="3100" kern="1200" dirty="0"/>
            <a:t>0.4+7200</a:t>
          </a:r>
          <a:r>
            <a:rPr lang="zh-CN" altLang="en-US" sz="3100" kern="1200" dirty="0"/>
            <a:t>*</a:t>
          </a:r>
          <a:r>
            <a:rPr lang="en-US" altLang="zh-CN" sz="3100" kern="1200" dirty="0"/>
            <a:t>0.2=6874</a:t>
          </a:r>
          <a:r>
            <a:rPr lang="zh-CN" altLang="en-US" sz="3100" kern="1200" dirty="0"/>
            <a:t>元</a:t>
          </a:r>
          <a:r>
            <a:rPr lang="en-US" altLang="zh-CN" sz="3100" kern="1200" dirty="0"/>
            <a:t>/</a:t>
          </a:r>
          <a:r>
            <a:rPr lang="zh-CN" altLang="en-US" sz="3100" kern="1200" dirty="0"/>
            <a:t>平方米</a:t>
          </a:r>
        </a:p>
      </dsp:txBody>
      <dsp:txXfrm>
        <a:off x="92124" y="2904834"/>
        <a:ext cx="6716264" cy="170292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EA891-8054-AC4F-91B6-31375EA88822}">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9E1921-B723-634F-AA98-345D2FEF4C45}">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altLang="zh-CN" sz="4400" kern="1200" dirty="0"/>
            <a:t>1.</a:t>
          </a:r>
          <a:r>
            <a:rPr lang="zh-CN" altLang="en-US" sz="4400" kern="1200" dirty="0"/>
            <a:t>确定适用公式。收益每年不变，永续年期，适用收益不变永久年期的情况。</a:t>
          </a:r>
        </a:p>
      </dsp:txBody>
      <dsp:txXfrm>
        <a:off x="0" y="0"/>
        <a:ext cx="6492875" cy="2552700"/>
      </dsp:txXfrm>
    </dsp:sp>
    <dsp:sp modelId="{43B27EB5-E345-F44B-B4CF-84009214710D}">
      <dsp:nvSpPr>
        <dsp:cNvPr id="0" name=""/>
        <dsp:cNvSpPr/>
      </dsp:nvSpPr>
      <dsp:spPr>
        <a:xfrm>
          <a:off x="0" y="255270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79267-3A17-0644-9C9E-E6FBA10426BC}">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altLang="zh-CN" sz="4400" kern="1200" dirty="0"/>
            <a:t>2.</a:t>
          </a:r>
          <a:r>
            <a:rPr lang="zh-CN" altLang="en-US" sz="4400" kern="1200" dirty="0"/>
            <a:t>套用公式：</a:t>
          </a:r>
          <a:r>
            <a:rPr lang="en-US" altLang="zh-CN" sz="4400" kern="1200" dirty="0"/>
            <a:t>V=10/8%=125</a:t>
          </a:r>
          <a:r>
            <a:rPr lang="zh-CN" altLang="en-US" sz="4400" kern="1200" dirty="0"/>
            <a:t>万元</a:t>
          </a:r>
        </a:p>
      </dsp:txBody>
      <dsp:txXfrm>
        <a:off x="0" y="2552700"/>
        <a:ext cx="6492875" cy="25527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02B6A-4668-BE4D-9B72-B3477F2958C9}">
      <dsp:nvSpPr>
        <dsp:cNvPr id="0" name=""/>
        <dsp:cNvSpPr/>
      </dsp:nvSpPr>
      <dsp:spPr>
        <a:xfrm>
          <a:off x="0" y="417429"/>
          <a:ext cx="105156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D279A-7E68-C74C-83DF-E7149F14840C}">
      <dsp:nvSpPr>
        <dsp:cNvPr id="0" name=""/>
        <dsp:cNvSpPr/>
      </dsp:nvSpPr>
      <dsp:spPr>
        <a:xfrm>
          <a:off x="525780" y="63189"/>
          <a:ext cx="7360920"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合理确定客观净收益和收益发生的时间点</a:t>
          </a:r>
        </a:p>
      </dsp:txBody>
      <dsp:txXfrm>
        <a:off x="560365" y="97774"/>
        <a:ext cx="7291750" cy="639310"/>
      </dsp:txXfrm>
    </dsp:sp>
    <dsp:sp modelId="{E5B99CE4-7F52-A242-AB79-02AA872DF280}">
      <dsp:nvSpPr>
        <dsp:cNvPr id="0" name=""/>
        <dsp:cNvSpPr/>
      </dsp:nvSpPr>
      <dsp:spPr>
        <a:xfrm>
          <a:off x="0" y="1506069"/>
          <a:ext cx="105156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553E3B-C8B3-AA41-B806-AF5F1838E836}">
      <dsp:nvSpPr>
        <dsp:cNvPr id="0" name=""/>
        <dsp:cNvSpPr/>
      </dsp:nvSpPr>
      <dsp:spPr>
        <a:xfrm>
          <a:off x="525780" y="1151829"/>
          <a:ext cx="7360920"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合理确定报酬率或资本化率</a:t>
          </a:r>
        </a:p>
      </dsp:txBody>
      <dsp:txXfrm>
        <a:off x="560365" y="1186414"/>
        <a:ext cx="7291750" cy="639310"/>
      </dsp:txXfrm>
    </dsp:sp>
    <dsp:sp modelId="{E63F2FDD-A926-F147-908B-0FD4C6DC2ACE}">
      <dsp:nvSpPr>
        <dsp:cNvPr id="0" name=""/>
        <dsp:cNvSpPr/>
      </dsp:nvSpPr>
      <dsp:spPr>
        <a:xfrm>
          <a:off x="0" y="2594709"/>
          <a:ext cx="105156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CA696B-0832-CD41-9650-8BADE12F4F8A}">
      <dsp:nvSpPr>
        <dsp:cNvPr id="0" name=""/>
        <dsp:cNvSpPr/>
      </dsp:nvSpPr>
      <dsp:spPr>
        <a:xfrm>
          <a:off x="525780" y="2240469"/>
          <a:ext cx="7360920"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合理确定收益年限</a:t>
          </a:r>
        </a:p>
      </dsp:txBody>
      <dsp:txXfrm>
        <a:off x="560365" y="2275054"/>
        <a:ext cx="7291750" cy="639310"/>
      </dsp:txXfrm>
    </dsp:sp>
    <dsp:sp modelId="{8B4BC5F0-EA9C-9D4C-A3D5-171F8C2CDB0A}">
      <dsp:nvSpPr>
        <dsp:cNvPr id="0" name=""/>
        <dsp:cNvSpPr/>
      </dsp:nvSpPr>
      <dsp:spPr>
        <a:xfrm>
          <a:off x="0" y="3683349"/>
          <a:ext cx="105156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771FB3-26C7-104F-A365-5E2F5346B8B9}">
      <dsp:nvSpPr>
        <dsp:cNvPr id="0" name=""/>
        <dsp:cNvSpPr/>
      </dsp:nvSpPr>
      <dsp:spPr>
        <a:xfrm>
          <a:off x="525780" y="3329109"/>
          <a:ext cx="7360920"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zh-CN" altLang="en-US" sz="2400" kern="1200" dirty="0"/>
            <a:t>合理确定收益增长率和价格增长率</a:t>
          </a:r>
        </a:p>
      </dsp:txBody>
      <dsp:txXfrm>
        <a:off x="560365" y="3363694"/>
        <a:ext cx="7291750" cy="63931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6B695-E837-4A47-9026-B902B520F3E3}">
      <dsp:nvSpPr>
        <dsp:cNvPr id="0" name=""/>
        <dsp:cNvSpPr/>
      </dsp:nvSpPr>
      <dsp:spPr>
        <a:xfrm>
          <a:off x="0" y="2492"/>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12C9B-87D9-2E42-8548-1AD8B4712EE7}">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1.</a:t>
          </a:r>
          <a:r>
            <a:rPr lang="zh-CN" altLang="en-US" sz="2200" kern="1200" dirty="0"/>
            <a:t>确定适用公式条件。收益不变，收益年限</a:t>
          </a:r>
          <a:r>
            <a:rPr lang="en-US" altLang="zh-CN" sz="2200" kern="1200" dirty="0"/>
            <a:t>25</a:t>
          </a:r>
          <a:r>
            <a:rPr lang="zh-CN" altLang="en-US" sz="2200" kern="1200" dirty="0"/>
            <a:t>年为有限年期</a:t>
          </a:r>
        </a:p>
      </dsp:txBody>
      <dsp:txXfrm>
        <a:off x="0" y="2492"/>
        <a:ext cx="6492875" cy="1700138"/>
      </dsp:txXfrm>
    </dsp:sp>
    <dsp:sp modelId="{2E3D0690-4DD1-E245-AFDA-2F514A05BFEB}">
      <dsp:nvSpPr>
        <dsp:cNvPr id="0" name=""/>
        <dsp:cNvSpPr/>
      </dsp:nvSpPr>
      <dsp:spPr>
        <a:xfrm>
          <a:off x="0" y="1702630"/>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17F8B4-873A-4545-AC09-9A43EA67B591}">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2.</a:t>
          </a:r>
          <a:r>
            <a:rPr lang="zh-CN" altLang="en-US" sz="2200" kern="1200" dirty="0"/>
            <a:t>套用公式：</a:t>
          </a:r>
          <a:r>
            <a:rPr lang="en-US" altLang="zh-CN" sz="2200" kern="1200" dirty="0"/>
            <a:t>V=10/8%</a:t>
          </a:r>
          <a:r>
            <a:rPr lang="zh-CN" altLang="en-US" sz="2200" kern="1200" dirty="0"/>
            <a:t>*</a:t>
          </a:r>
          <a:r>
            <a:rPr lang="en-US" altLang="zh-CN" sz="2200" kern="1200" dirty="0"/>
            <a:t>[1-1/</a:t>
          </a:r>
          <a:r>
            <a:rPr lang="zh-CN" altLang="en-US" sz="2200" kern="1200" dirty="0"/>
            <a:t>（</a:t>
          </a:r>
          <a:r>
            <a:rPr lang="en-US" altLang="zh-CN" sz="2200" kern="1200" dirty="0"/>
            <a:t>1+8%</a:t>
          </a:r>
          <a:r>
            <a:rPr lang="zh-CN" altLang="en-US" sz="2200" kern="1200" dirty="0"/>
            <a:t>）</a:t>
          </a:r>
          <a:r>
            <a:rPr lang="en-US" altLang="zh-CN" sz="2200" kern="1200" baseline="30000" dirty="0"/>
            <a:t>25</a:t>
          </a:r>
          <a:r>
            <a:rPr lang="en-US" altLang="zh-CN" sz="2200" kern="1200" dirty="0"/>
            <a:t>]=106.75</a:t>
          </a:r>
          <a:r>
            <a:rPr lang="zh-CN" altLang="en-US" sz="2200" kern="1200" dirty="0"/>
            <a:t>万元</a:t>
          </a:r>
        </a:p>
      </dsp:txBody>
      <dsp:txXfrm>
        <a:off x="0" y="1702630"/>
        <a:ext cx="6492875" cy="1700138"/>
      </dsp:txXfrm>
    </dsp:sp>
    <dsp:sp modelId="{E36C7682-F8B1-3447-9AC4-2F93F3576038}">
      <dsp:nvSpPr>
        <dsp:cNvPr id="0" name=""/>
        <dsp:cNvSpPr/>
      </dsp:nvSpPr>
      <dsp:spPr>
        <a:xfrm>
          <a:off x="0" y="3402769"/>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9236E-5045-484E-9A01-C8CDDA75872B}">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3.</a:t>
          </a:r>
          <a:r>
            <a:rPr lang="zh-CN" altLang="en-US" sz="2200" kern="1200" dirty="0"/>
            <a:t>如果收益每年递增</a:t>
          </a:r>
          <a:r>
            <a:rPr lang="en-US" altLang="zh-CN" sz="2200" kern="1200" dirty="0"/>
            <a:t>2%</a:t>
          </a:r>
          <a:r>
            <a:rPr lang="zh-CN" altLang="en-US" sz="2200" kern="1200" dirty="0"/>
            <a:t>，属于收益按比例递增，则：</a:t>
          </a:r>
          <a:endParaRPr lang="en-US" altLang="zh-CN" sz="2200" kern="1200" dirty="0"/>
        </a:p>
        <a:p>
          <a:pPr marL="0" lvl="0" indent="0" algn="l" defTabSz="977900">
            <a:lnSpc>
              <a:spcPct val="90000"/>
            </a:lnSpc>
            <a:spcBef>
              <a:spcPct val="0"/>
            </a:spcBef>
            <a:spcAft>
              <a:spcPct val="35000"/>
            </a:spcAft>
            <a:buNone/>
          </a:pPr>
          <a:r>
            <a:rPr lang="en-US" altLang="zh-CN" sz="2200" kern="1200" dirty="0"/>
            <a:t>V==10/</a:t>
          </a:r>
          <a:r>
            <a:rPr lang="zh-CN" altLang="en-US" sz="2200" kern="1200" dirty="0"/>
            <a:t>（</a:t>
          </a:r>
          <a:r>
            <a:rPr lang="en-US" altLang="zh-CN" sz="2200" kern="1200" dirty="0"/>
            <a:t>8%-2%</a:t>
          </a:r>
          <a:r>
            <a:rPr lang="zh-CN" altLang="en-US" sz="2200" kern="1200" dirty="0"/>
            <a:t>）*</a:t>
          </a:r>
          <a:r>
            <a:rPr lang="en-US" altLang="zh-CN" sz="2200" kern="1200" dirty="0"/>
            <a:t>[1-</a:t>
          </a:r>
          <a:r>
            <a:rPr lang="zh-CN" altLang="en-US" sz="2200" kern="1200" dirty="0"/>
            <a:t>（</a:t>
          </a:r>
          <a:r>
            <a:rPr lang="en-US" altLang="zh-CN" sz="2200" kern="1200" dirty="0"/>
            <a:t>1+2%</a:t>
          </a:r>
          <a:r>
            <a:rPr lang="zh-CN" altLang="en-US" sz="2200" kern="1200" dirty="0"/>
            <a:t>）</a:t>
          </a:r>
          <a:r>
            <a:rPr lang="en-US" altLang="zh-CN" sz="2200" kern="1200" baseline="30000" dirty="0"/>
            <a:t>25</a:t>
          </a:r>
          <a:r>
            <a:rPr lang="en-US" altLang="zh-CN" sz="2200" kern="1200" baseline="0" dirty="0"/>
            <a:t>]</a:t>
          </a:r>
          <a:r>
            <a:rPr lang="en-US" altLang="zh-CN" sz="2200" kern="1200" dirty="0"/>
            <a:t>/</a:t>
          </a:r>
          <a:r>
            <a:rPr lang="zh-CN" altLang="en-US" sz="2200" kern="1200" dirty="0"/>
            <a:t>（</a:t>
          </a:r>
          <a:r>
            <a:rPr lang="en-US" altLang="zh-CN" sz="2200" kern="1200" dirty="0"/>
            <a:t>1+8%</a:t>
          </a:r>
          <a:r>
            <a:rPr lang="zh-CN" altLang="en-US" sz="2200" kern="1200" dirty="0"/>
            <a:t>）</a:t>
          </a:r>
          <a:r>
            <a:rPr lang="en-US" altLang="zh-CN" sz="2200" kern="1200" baseline="30000" dirty="0"/>
            <a:t>25</a:t>
          </a:r>
          <a:r>
            <a:rPr lang="en-US" altLang="zh-CN" sz="2200" kern="1200" baseline="0" dirty="0"/>
            <a:t>]=134.97</a:t>
          </a:r>
          <a:r>
            <a:rPr lang="zh-CN" altLang="en-US" sz="2200" kern="1200" baseline="0" dirty="0"/>
            <a:t>万元</a:t>
          </a:r>
        </a:p>
      </dsp:txBody>
      <dsp:txXfrm>
        <a:off x="0" y="3402769"/>
        <a:ext cx="6492875" cy="170013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CEC8B-9AA6-4F48-B339-E3DD94AB4429}">
      <dsp:nvSpPr>
        <dsp:cNvPr id="0" name=""/>
        <dsp:cNvSpPr/>
      </dsp:nvSpPr>
      <dsp:spPr>
        <a:xfrm>
          <a:off x="0" y="2145"/>
          <a:ext cx="1090506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BB03E7-E5DE-B14D-9137-014076C04B7B}">
      <dsp:nvSpPr>
        <dsp:cNvPr id="0" name=""/>
        <dsp:cNvSpPr/>
      </dsp:nvSpPr>
      <dsp:spPr>
        <a:xfrm>
          <a:off x="0" y="2145"/>
          <a:ext cx="10905066" cy="146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zh-CN" altLang="en-US" sz="3700" kern="1200" dirty="0"/>
            <a:t>年期修正系数公式：</a:t>
          </a:r>
          <a:r>
            <a:rPr lang="en-US" altLang="zh-CN" sz="3700" kern="1200" dirty="0"/>
            <a:t>k=[1-1/</a:t>
          </a:r>
          <a:r>
            <a:rPr lang="zh-CN" altLang="en-US" sz="3700" kern="1200" dirty="0"/>
            <a:t>（</a:t>
          </a:r>
          <a:r>
            <a:rPr lang="en-US" altLang="zh-CN" sz="3700" kern="1200" dirty="0"/>
            <a:t>1+r</a:t>
          </a:r>
          <a:r>
            <a:rPr lang="zh-CN" altLang="en-US" sz="3700" kern="1200" dirty="0"/>
            <a:t>）</a:t>
          </a:r>
          <a:r>
            <a:rPr lang="en-US" altLang="zh-CN" sz="3700" kern="1200" baseline="30000" dirty="0"/>
            <a:t>n</a:t>
          </a:r>
          <a:r>
            <a:rPr lang="en-US" altLang="zh-CN" sz="3700" kern="1200" dirty="0"/>
            <a:t>]/[1-1/</a:t>
          </a:r>
          <a:r>
            <a:rPr lang="zh-CN" altLang="en-US" sz="3700" kern="1200" dirty="0"/>
            <a:t>（</a:t>
          </a:r>
          <a:r>
            <a:rPr lang="en-US" altLang="zh-CN" sz="3700" kern="1200" dirty="0"/>
            <a:t>1+r</a:t>
          </a:r>
          <a:r>
            <a:rPr lang="zh-CN" altLang="en-US" sz="3700" kern="1200" dirty="0"/>
            <a:t>）</a:t>
          </a:r>
          <a:r>
            <a:rPr lang="en-US" altLang="zh-CN" sz="3700" kern="1200" baseline="30000" dirty="0"/>
            <a:t>m</a:t>
          </a:r>
          <a:r>
            <a:rPr lang="en-US" altLang="zh-CN" sz="3700" kern="1200" dirty="0"/>
            <a:t>]</a:t>
          </a:r>
          <a:endParaRPr lang="zh-CN" altLang="en-US" sz="3700" kern="1200" dirty="0"/>
        </a:p>
      </dsp:txBody>
      <dsp:txXfrm>
        <a:off x="0" y="2145"/>
        <a:ext cx="10905066" cy="1463230"/>
      </dsp:txXfrm>
    </dsp:sp>
    <dsp:sp modelId="{C1CF3ACE-5254-E043-9492-DFB0F27DF1E3}">
      <dsp:nvSpPr>
        <dsp:cNvPr id="0" name=""/>
        <dsp:cNvSpPr/>
      </dsp:nvSpPr>
      <dsp:spPr>
        <a:xfrm>
          <a:off x="0" y="1465375"/>
          <a:ext cx="1090506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A648C2-F4F4-C34B-B88C-9214A7FDF158}">
      <dsp:nvSpPr>
        <dsp:cNvPr id="0" name=""/>
        <dsp:cNvSpPr/>
      </dsp:nvSpPr>
      <dsp:spPr>
        <a:xfrm>
          <a:off x="0" y="1465375"/>
          <a:ext cx="10905066" cy="146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zh-CN" altLang="en-US" sz="3700" kern="1200" dirty="0"/>
            <a:t>价值</a:t>
          </a:r>
          <a:r>
            <a:rPr lang="en-US" altLang="zh-CN" sz="3700" kern="1200" dirty="0"/>
            <a:t>=3000</a:t>
          </a:r>
          <a:r>
            <a:rPr lang="zh-CN" altLang="en-US" sz="3700" kern="1200" dirty="0"/>
            <a:t>*</a:t>
          </a:r>
          <a:r>
            <a:rPr lang="en-US" altLang="zh-CN" sz="3700" kern="1200" dirty="0"/>
            <a:t>=[1-1/</a:t>
          </a:r>
          <a:r>
            <a:rPr lang="zh-CN" altLang="en-US" sz="3700" kern="1200" dirty="0"/>
            <a:t>（</a:t>
          </a:r>
          <a:r>
            <a:rPr lang="en-US" altLang="zh-CN" sz="3700" kern="1200" dirty="0"/>
            <a:t>1+8%</a:t>
          </a:r>
          <a:r>
            <a:rPr lang="zh-CN" altLang="en-US" sz="3700" kern="1200" dirty="0"/>
            <a:t>）</a:t>
          </a:r>
          <a:r>
            <a:rPr lang="en-US" altLang="zh-CN" sz="3700" kern="1200" baseline="30000" dirty="0"/>
            <a:t>30</a:t>
          </a:r>
          <a:r>
            <a:rPr lang="en-US" altLang="zh-CN" sz="3700" kern="1200" dirty="0"/>
            <a:t>]/[1-1/</a:t>
          </a:r>
          <a:r>
            <a:rPr lang="zh-CN" altLang="en-US" sz="3700" kern="1200" dirty="0"/>
            <a:t>（</a:t>
          </a:r>
          <a:r>
            <a:rPr lang="en-US" altLang="zh-CN" sz="3700" kern="1200" dirty="0"/>
            <a:t>1+8%</a:t>
          </a:r>
          <a:r>
            <a:rPr lang="zh-CN" altLang="en-US" sz="3700" kern="1200" dirty="0"/>
            <a:t>）</a:t>
          </a:r>
          <a:r>
            <a:rPr lang="en-US" altLang="zh-CN" sz="3700" kern="1200" baseline="30000" dirty="0"/>
            <a:t>40</a:t>
          </a:r>
          <a:r>
            <a:rPr lang="en-US" altLang="zh-CN" sz="3700" kern="1200" dirty="0"/>
            <a:t>]=2832.24</a:t>
          </a:r>
          <a:r>
            <a:rPr lang="zh-CN" altLang="en-US" sz="3700" kern="1200" dirty="0"/>
            <a:t>元</a:t>
          </a:r>
          <a:r>
            <a:rPr lang="en-US" altLang="zh-CN" sz="3700" kern="1200" dirty="0"/>
            <a:t>/</a:t>
          </a:r>
          <a:r>
            <a:rPr lang="zh-CN" altLang="en-US" sz="3700" kern="1200" dirty="0"/>
            <a:t>平方米</a:t>
          </a:r>
        </a:p>
      </dsp:txBody>
      <dsp:txXfrm>
        <a:off x="0" y="1465375"/>
        <a:ext cx="10905066" cy="1463230"/>
      </dsp:txXfrm>
    </dsp:sp>
    <dsp:sp modelId="{58FB32F7-4240-6348-972C-B329917C68A6}">
      <dsp:nvSpPr>
        <dsp:cNvPr id="0" name=""/>
        <dsp:cNvSpPr/>
      </dsp:nvSpPr>
      <dsp:spPr>
        <a:xfrm>
          <a:off x="0" y="2928606"/>
          <a:ext cx="1090506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739952-146D-3341-9739-7728C87A6C31}">
      <dsp:nvSpPr>
        <dsp:cNvPr id="0" name=""/>
        <dsp:cNvSpPr/>
      </dsp:nvSpPr>
      <dsp:spPr>
        <a:xfrm>
          <a:off x="0" y="2928606"/>
          <a:ext cx="10905066" cy="146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zh-CN" altLang="en-US" sz="3700" kern="1200" dirty="0"/>
            <a:t>该公式可用于不同年限、不同报酬率条件下的价值比较，包括比较法中的年期修正</a:t>
          </a:r>
        </a:p>
      </dsp:txBody>
      <dsp:txXfrm>
        <a:off x="0" y="2928606"/>
        <a:ext cx="10905066" cy="146323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170DB-404F-7E4F-96AB-3F1DFBA21819}">
      <dsp:nvSpPr>
        <dsp:cNvPr id="0" name=""/>
        <dsp:cNvSpPr/>
      </dsp:nvSpPr>
      <dsp:spPr>
        <a:xfrm>
          <a:off x="0" y="2703"/>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74F5CD-B3C6-9649-9906-D5C51F3AF5D9}">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altLang="zh-CN" sz="3500" kern="1200" dirty="0">
              <a:latin typeface="FangSong" panose="02010609060101010101" pitchFamily="49" charset="-122"/>
              <a:ea typeface="FangSong" panose="02010609060101010101" pitchFamily="49" charset="-122"/>
            </a:rPr>
            <a:t>1.</a:t>
          </a:r>
          <a:r>
            <a:rPr lang="zh-CN" altLang="en-US" sz="3500" kern="1200" dirty="0">
              <a:latin typeface="FangSong" panose="02010609060101010101" pitchFamily="49" charset="-122"/>
              <a:ea typeface="FangSong" panose="02010609060101010101" pitchFamily="49" charset="-122"/>
            </a:rPr>
            <a:t>收入现值</a:t>
          </a:r>
          <a:r>
            <a:rPr lang="en-US" altLang="zh-CN" sz="3500" kern="1200" dirty="0">
              <a:latin typeface="FangSong" panose="02010609060101010101" pitchFamily="49" charset="-122"/>
              <a:ea typeface="FangSong" panose="02010609060101010101" pitchFamily="49" charset="-122"/>
            </a:rPr>
            <a:t>=30/</a:t>
          </a:r>
          <a:r>
            <a:rPr lang="zh-CN" altLang="en-US" sz="3500" kern="1200" dirty="0">
              <a:latin typeface="FangSong" panose="02010609060101010101" pitchFamily="49" charset="-122"/>
              <a:ea typeface="FangSong" panose="02010609060101010101" pitchFamily="49" charset="-122"/>
            </a:rPr>
            <a:t>（</a:t>
          </a:r>
          <a:r>
            <a:rPr lang="en-US" altLang="zh-CN" sz="3500" kern="1200" dirty="0">
              <a:latin typeface="FangSong" panose="02010609060101010101" pitchFamily="49" charset="-122"/>
              <a:ea typeface="FangSong" panose="02010609060101010101" pitchFamily="49" charset="-122"/>
            </a:rPr>
            <a:t>8%-2%</a:t>
          </a:r>
          <a:r>
            <a:rPr lang="zh-CN" altLang="en-US" sz="3500" kern="1200" dirty="0">
              <a:latin typeface="FangSong" panose="02010609060101010101" pitchFamily="49" charset="-122"/>
              <a:ea typeface="FangSong" panose="02010609060101010101" pitchFamily="49" charset="-122"/>
            </a:rPr>
            <a:t>）*</a:t>
          </a:r>
          <a:r>
            <a:rPr lang="en-US" altLang="zh-CN" sz="3500" kern="1200" dirty="0">
              <a:latin typeface="FangSong" panose="02010609060101010101" pitchFamily="49" charset="-122"/>
              <a:ea typeface="FangSong" panose="02010609060101010101" pitchFamily="49" charset="-122"/>
            </a:rPr>
            <a:t>[1-</a:t>
          </a:r>
          <a:r>
            <a:rPr lang="zh-CN" altLang="en-US" sz="3500" kern="1200" dirty="0">
              <a:latin typeface="FangSong" panose="02010609060101010101" pitchFamily="49" charset="-122"/>
              <a:ea typeface="FangSong" panose="02010609060101010101" pitchFamily="49" charset="-122"/>
            </a:rPr>
            <a:t>（</a:t>
          </a:r>
          <a:r>
            <a:rPr lang="en-US" altLang="zh-CN" sz="3500" kern="1200" dirty="0">
              <a:latin typeface="FangSong" panose="02010609060101010101" pitchFamily="49" charset="-122"/>
              <a:ea typeface="FangSong" panose="02010609060101010101" pitchFamily="49" charset="-122"/>
            </a:rPr>
            <a:t>1+2%</a:t>
          </a:r>
          <a:r>
            <a:rPr lang="zh-CN" altLang="en-US" sz="3500" kern="1200" dirty="0">
              <a:latin typeface="FangSong" panose="02010609060101010101" pitchFamily="49" charset="-122"/>
              <a:ea typeface="FangSong" panose="02010609060101010101" pitchFamily="49" charset="-122"/>
            </a:rPr>
            <a:t>）</a:t>
          </a:r>
          <a:r>
            <a:rPr lang="en-US" altLang="zh-CN" sz="3500" kern="1200" baseline="30000" dirty="0">
              <a:latin typeface="FangSong" panose="02010609060101010101" pitchFamily="49" charset="-122"/>
              <a:ea typeface="FangSong" panose="02010609060101010101" pitchFamily="49" charset="-122"/>
            </a:rPr>
            <a:t>30</a:t>
          </a:r>
          <a:r>
            <a:rPr lang="en-US" altLang="zh-CN" sz="3500" kern="1200" dirty="0">
              <a:latin typeface="FangSong" panose="02010609060101010101" pitchFamily="49" charset="-122"/>
              <a:ea typeface="FangSong" panose="02010609060101010101" pitchFamily="49" charset="-122"/>
            </a:rPr>
            <a:t>/</a:t>
          </a:r>
          <a:r>
            <a:rPr lang="zh-CN" altLang="en-US" sz="3500" kern="1200" dirty="0">
              <a:latin typeface="FangSong" panose="02010609060101010101" pitchFamily="49" charset="-122"/>
              <a:ea typeface="FangSong" panose="02010609060101010101" pitchFamily="49" charset="-122"/>
            </a:rPr>
            <a:t>（</a:t>
          </a:r>
          <a:r>
            <a:rPr lang="en-US" altLang="zh-CN" sz="3500" kern="1200" dirty="0">
              <a:latin typeface="FangSong" panose="02010609060101010101" pitchFamily="49" charset="-122"/>
              <a:ea typeface="FangSong" panose="02010609060101010101" pitchFamily="49" charset="-122"/>
            </a:rPr>
            <a:t>1+8%</a:t>
          </a:r>
          <a:r>
            <a:rPr lang="zh-CN" altLang="en-US" sz="3500" kern="1200" dirty="0">
              <a:latin typeface="FangSong" panose="02010609060101010101" pitchFamily="49" charset="-122"/>
              <a:ea typeface="FangSong" panose="02010609060101010101" pitchFamily="49" charset="-122"/>
            </a:rPr>
            <a:t>）</a:t>
          </a:r>
          <a:r>
            <a:rPr lang="en-US" altLang="zh-CN" sz="3500" kern="1200" baseline="30000" dirty="0">
              <a:latin typeface="FangSong" panose="02010609060101010101" pitchFamily="49" charset="-122"/>
              <a:ea typeface="FangSong" panose="02010609060101010101" pitchFamily="49" charset="-122"/>
            </a:rPr>
            <a:t>30</a:t>
          </a:r>
          <a:r>
            <a:rPr lang="en-US" altLang="zh-CN" sz="3500" kern="1200" dirty="0">
              <a:latin typeface="FangSong" panose="02010609060101010101" pitchFamily="49" charset="-122"/>
              <a:ea typeface="FangSong" panose="02010609060101010101" pitchFamily="49" charset="-122"/>
            </a:rPr>
            <a:t>]=410</a:t>
          </a:r>
          <a:r>
            <a:rPr lang="zh-CN" altLang="en-US" sz="3500" kern="1200" dirty="0">
              <a:latin typeface="FangSong" panose="02010609060101010101" pitchFamily="49" charset="-122"/>
              <a:ea typeface="FangSong" panose="02010609060101010101" pitchFamily="49" charset="-122"/>
            </a:rPr>
            <a:t>万元</a:t>
          </a:r>
        </a:p>
      </dsp:txBody>
      <dsp:txXfrm>
        <a:off x="0" y="2703"/>
        <a:ext cx="6900512" cy="1843578"/>
      </dsp:txXfrm>
    </dsp:sp>
    <dsp:sp modelId="{A3DAE141-6952-3E4F-B055-27F09D3CC763}">
      <dsp:nvSpPr>
        <dsp:cNvPr id="0" name=""/>
        <dsp:cNvSpPr/>
      </dsp:nvSpPr>
      <dsp:spPr>
        <a:xfrm>
          <a:off x="0" y="1846281"/>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409EAB-51AF-0542-B047-44AC7FDD77A1}">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altLang="zh-CN" sz="3500" kern="1200" dirty="0">
              <a:latin typeface="FangSong" panose="02010609060101010101" pitchFamily="49" charset="-122"/>
              <a:ea typeface="FangSong" panose="02010609060101010101" pitchFamily="49" charset="-122"/>
            </a:rPr>
            <a:t>2.</a:t>
          </a:r>
          <a:r>
            <a:rPr lang="zh-CN" altLang="en-US" sz="3500" kern="1200" dirty="0">
              <a:latin typeface="FangSong" panose="02010609060101010101" pitchFamily="49" charset="-122"/>
              <a:ea typeface="FangSong" panose="02010609060101010101" pitchFamily="49" charset="-122"/>
            </a:rPr>
            <a:t>费用现值</a:t>
          </a:r>
          <a:r>
            <a:rPr lang="en-US" altLang="zh-CN" sz="3500" kern="1200" dirty="0">
              <a:latin typeface="FangSong" panose="02010609060101010101" pitchFamily="49" charset="-122"/>
              <a:ea typeface="FangSong" panose="02010609060101010101" pitchFamily="49" charset="-122"/>
            </a:rPr>
            <a:t>=12/</a:t>
          </a:r>
          <a:r>
            <a:rPr lang="zh-CN" altLang="en-US" sz="3500" kern="1200" dirty="0">
              <a:latin typeface="FangSong" panose="02010609060101010101" pitchFamily="49" charset="-122"/>
              <a:ea typeface="FangSong" panose="02010609060101010101" pitchFamily="49" charset="-122"/>
            </a:rPr>
            <a:t>（</a:t>
          </a:r>
          <a:r>
            <a:rPr lang="en-US" altLang="zh-CN" sz="3500" kern="1200" dirty="0">
              <a:latin typeface="FangSong" panose="02010609060101010101" pitchFamily="49" charset="-122"/>
              <a:ea typeface="FangSong" panose="02010609060101010101" pitchFamily="49" charset="-122"/>
            </a:rPr>
            <a:t>8%-1.5%</a:t>
          </a:r>
          <a:r>
            <a:rPr lang="zh-CN" altLang="en-US" sz="3500" kern="1200" dirty="0">
              <a:latin typeface="FangSong" panose="02010609060101010101" pitchFamily="49" charset="-122"/>
              <a:ea typeface="FangSong" panose="02010609060101010101" pitchFamily="49" charset="-122"/>
            </a:rPr>
            <a:t>）*</a:t>
          </a:r>
          <a:r>
            <a:rPr lang="en-US" altLang="zh-CN" sz="3500" kern="1200" dirty="0">
              <a:latin typeface="FangSong" panose="02010609060101010101" pitchFamily="49" charset="-122"/>
              <a:ea typeface="FangSong" panose="02010609060101010101" pitchFamily="49" charset="-122"/>
            </a:rPr>
            <a:t>[1-</a:t>
          </a:r>
          <a:r>
            <a:rPr lang="zh-CN" altLang="en-US" sz="3500" kern="1200" dirty="0">
              <a:latin typeface="FangSong" panose="02010609060101010101" pitchFamily="49" charset="-122"/>
              <a:ea typeface="FangSong" panose="02010609060101010101" pitchFamily="49" charset="-122"/>
            </a:rPr>
            <a:t>（</a:t>
          </a:r>
          <a:r>
            <a:rPr lang="en-US" altLang="zh-CN" sz="3500" kern="1200" dirty="0">
              <a:latin typeface="FangSong" panose="02010609060101010101" pitchFamily="49" charset="-122"/>
              <a:ea typeface="FangSong" panose="02010609060101010101" pitchFamily="49" charset="-122"/>
            </a:rPr>
            <a:t>1+1.5%</a:t>
          </a:r>
          <a:r>
            <a:rPr lang="zh-CN" altLang="en-US" sz="3500" kern="1200" dirty="0">
              <a:latin typeface="FangSong" panose="02010609060101010101" pitchFamily="49" charset="-122"/>
              <a:ea typeface="FangSong" panose="02010609060101010101" pitchFamily="49" charset="-122"/>
            </a:rPr>
            <a:t>）</a:t>
          </a:r>
          <a:r>
            <a:rPr lang="en-US" altLang="zh-CN" sz="3500" kern="1200" baseline="30000" dirty="0">
              <a:latin typeface="FangSong" panose="02010609060101010101" pitchFamily="49" charset="-122"/>
              <a:ea typeface="FangSong" panose="02010609060101010101" pitchFamily="49" charset="-122"/>
            </a:rPr>
            <a:t>30</a:t>
          </a:r>
          <a:r>
            <a:rPr lang="en-US" altLang="zh-CN" sz="3500" kern="1200" dirty="0">
              <a:latin typeface="FangSong" panose="02010609060101010101" pitchFamily="49" charset="-122"/>
              <a:ea typeface="FangSong" panose="02010609060101010101" pitchFamily="49" charset="-122"/>
            </a:rPr>
            <a:t>/</a:t>
          </a:r>
          <a:r>
            <a:rPr lang="zh-CN" altLang="en-US" sz="3500" kern="1200" dirty="0">
              <a:latin typeface="FangSong" panose="02010609060101010101" pitchFamily="49" charset="-122"/>
              <a:ea typeface="FangSong" panose="02010609060101010101" pitchFamily="49" charset="-122"/>
            </a:rPr>
            <a:t>（</a:t>
          </a:r>
          <a:r>
            <a:rPr lang="en-US" altLang="zh-CN" sz="3500" kern="1200" dirty="0">
              <a:latin typeface="FangSong" panose="02010609060101010101" pitchFamily="49" charset="-122"/>
              <a:ea typeface="FangSong" panose="02010609060101010101" pitchFamily="49" charset="-122"/>
            </a:rPr>
            <a:t>1+8%</a:t>
          </a:r>
          <a:r>
            <a:rPr lang="zh-CN" altLang="en-US" sz="3500" kern="1200" dirty="0">
              <a:latin typeface="FangSong" panose="02010609060101010101" pitchFamily="49" charset="-122"/>
              <a:ea typeface="FangSong" panose="02010609060101010101" pitchFamily="49" charset="-122"/>
            </a:rPr>
            <a:t>）</a:t>
          </a:r>
          <a:r>
            <a:rPr lang="en-US" altLang="zh-CN" sz="3500" kern="1200" baseline="30000" dirty="0">
              <a:latin typeface="FangSong" panose="02010609060101010101" pitchFamily="49" charset="-122"/>
              <a:ea typeface="FangSong" panose="02010609060101010101" pitchFamily="49" charset="-122"/>
            </a:rPr>
            <a:t>30</a:t>
          </a:r>
          <a:r>
            <a:rPr lang="en-US" altLang="zh-CN" sz="3500" kern="1200" dirty="0">
              <a:latin typeface="FangSong" panose="02010609060101010101" pitchFamily="49" charset="-122"/>
              <a:ea typeface="FangSong" panose="02010609060101010101" pitchFamily="49" charset="-122"/>
            </a:rPr>
            <a:t>]=183.30</a:t>
          </a:r>
          <a:r>
            <a:rPr lang="zh-CN" altLang="en-US" sz="3500" kern="1200" dirty="0">
              <a:latin typeface="FangSong" panose="02010609060101010101" pitchFamily="49" charset="-122"/>
              <a:ea typeface="FangSong" panose="02010609060101010101" pitchFamily="49" charset="-122"/>
            </a:rPr>
            <a:t>万元</a:t>
          </a:r>
        </a:p>
      </dsp:txBody>
      <dsp:txXfrm>
        <a:off x="0" y="1846281"/>
        <a:ext cx="6900512" cy="1843578"/>
      </dsp:txXfrm>
    </dsp:sp>
    <dsp:sp modelId="{1DCC31EE-E15D-9348-A1EC-B361CE5F145B}">
      <dsp:nvSpPr>
        <dsp:cNvPr id="0" name=""/>
        <dsp:cNvSpPr/>
      </dsp:nvSpPr>
      <dsp:spPr>
        <a:xfrm>
          <a:off x="0" y="3689859"/>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2E83DB-FB4B-3C49-B228-11386A17013B}">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altLang="zh-CN" sz="3500" kern="1200" dirty="0">
              <a:latin typeface="FangSong" panose="02010609060101010101" pitchFamily="49" charset="-122"/>
              <a:ea typeface="FangSong" panose="02010609060101010101" pitchFamily="49" charset="-122"/>
            </a:rPr>
            <a:t>3.</a:t>
          </a:r>
          <a:r>
            <a:rPr lang="zh-CN" altLang="en-US" sz="3500" kern="1200" dirty="0">
              <a:latin typeface="FangSong" panose="02010609060101010101" pitchFamily="49" charset="-122"/>
              <a:ea typeface="FangSong" panose="02010609060101010101" pitchFamily="49" charset="-122"/>
            </a:rPr>
            <a:t>房地产价值</a:t>
          </a:r>
          <a:r>
            <a:rPr lang="en-US" altLang="zh-CN" sz="3500" kern="1200" dirty="0">
              <a:latin typeface="FangSong" panose="02010609060101010101" pitchFamily="49" charset="-122"/>
              <a:ea typeface="FangSong" panose="02010609060101010101" pitchFamily="49" charset="-122"/>
            </a:rPr>
            <a:t>=410-183.30=226.7</a:t>
          </a:r>
          <a:r>
            <a:rPr lang="zh-CN" altLang="en-US" sz="3500" kern="1200" dirty="0">
              <a:latin typeface="FangSong" panose="02010609060101010101" pitchFamily="49" charset="-122"/>
              <a:ea typeface="FangSong" panose="02010609060101010101" pitchFamily="49" charset="-122"/>
            </a:rPr>
            <a:t>万元</a:t>
          </a:r>
        </a:p>
      </dsp:txBody>
      <dsp:txXfrm>
        <a:off x="0" y="3689859"/>
        <a:ext cx="6900512" cy="184357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A3681-FF21-E441-BB58-275FB80DD267}">
      <dsp:nvSpPr>
        <dsp:cNvPr id="0" name=""/>
        <dsp:cNvSpPr/>
      </dsp:nvSpPr>
      <dsp:spPr>
        <a:xfrm>
          <a:off x="0" y="675"/>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2D4F1-352F-8547-81BD-D379FD614046}">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1.</a:t>
          </a:r>
          <a:r>
            <a:rPr lang="zh-CN" altLang="en-US" sz="2200" kern="1200" dirty="0"/>
            <a:t>分析：该项目为分段收益，其中前</a:t>
          </a:r>
          <a:r>
            <a:rPr lang="en-US" altLang="zh-CN" sz="2200" kern="1200" dirty="0"/>
            <a:t>5</a:t>
          </a:r>
          <a:r>
            <a:rPr lang="zh-CN" altLang="en-US" sz="2200" kern="1200" dirty="0"/>
            <a:t>年收益每年变化，第</a:t>
          </a:r>
          <a:r>
            <a:rPr lang="en-US" altLang="zh-CN" sz="2200" kern="1200" dirty="0"/>
            <a:t>6</a:t>
          </a:r>
          <a:r>
            <a:rPr lang="zh-CN" altLang="en-US" sz="2200" kern="1200" dirty="0"/>
            <a:t>年开始收益不变。收益不变的期数为</a:t>
          </a:r>
          <a:r>
            <a:rPr lang="en-US" altLang="zh-CN" sz="2200" kern="1200" dirty="0"/>
            <a:t>32-5=27</a:t>
          </a:r>
          <a:r>
            <a:rPr lang="zh-CN" altLang="en-US" sz="2200" kern="1200" dirty="0"/>
            <a:t>年。</a:t>
          </a:r>
        </a:p>
      </dsp:txBody>
      <dsp:txXfrm>
        <a:off x="0" y="675"/>
        <a:ext cx="6900512" cy="1106957"/>
      </dsp:txXfrm>
    </dsp:sp>
    <dsp:sp modelId="{32C57F27-2B74-D640-86FB-BC2C8CC7F6A2}">
      <dsp:nvSpPr>
        <dsp:cNvPr id="0" name=""/>
        <dsp:cNvSpPr/>
      </dsp:nvSpPr>
      <dsp:spPr>
        <a:xfrm>
          <a:off x="0" y="1107633"/>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2D324-A1FE-A744-BA65-8FF77C632A26}">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2.</a:t>
          </a:r>
          <a:r>
            <a:rPr lang="zh-CN" altLang="en-US" sz="2200" kern="1200" dirty="0"/>
            <a:t>前</a:t>
          </a:r>
          <a:r>
            <a:rPr lang="en-US" altLang="zh-CN" sz="2200" kern="1200" dirty="0"/>
            <a:t>5</a:t>
          </a:r>
          <a:r>
            <a:rPr lang="zh-CN" altLang="en-US" sz="2200" kern="1200" dirty="0"/>
            <a:t>年的收益现值</a:t>
          </a:r>
          <a:r>
            <a:rPr lang="en-US" altLang="zh-CN" sz="2200" kern="1200" dirty="0"/>
            <a:t>=10/</a:t>
          </a:r>
          <a:r>
            <a:rPr lang="zh-CN" altLang="en-US" sz="2200" kern="1200" dirty="0"/>
            <a:t>（</a:t>
          </a:r>
          <a:r>
            <a:rPr lang="en-US" altLang="zh-CN" sz="2200" kern="1200" dirty="0"/>
            <a:t>1+8%</a:t>
          </a:r>
          <a:r>
            <a:rPr lang="zh-CN" altLang="en-US" sz="2200" kern="1200" dirty="0"/>
            <a:t>）</a:t>
          </a:r>
          <a:r>
            <a:rPr lang="en-US" altLang="zh-CN" sz="2200" kern="1200" dirty="0"/>
            <a:t>+11/</a:t>
          </a:r>
          <a:r>
            <a:rPr lang="zh-CN" altLang="en-US" sz="2200" kern="1200" dirty="0"/>
            <a:t>（</a:t>
          </a:r>
          <a:r>
            <a:rPr lang="en-US" altLang="zh-CN" sz="2200" kern="1200" dirty="0"/>
            <a:t>1+8%</a:t>
          </a:r>
          <a:r>
            <a:rPr lang="zh-CN" altLang="en-US" sz="2200" kern="1200" dirty="0"/>
            <a:t>）</a:t>
          </a:r>
          <a:r>
            <a:rPr lang="en-US" altLang="zh-CN" sz="2200" kern="1200" baseline="30000" dirty="0"/>
            <a:t>2</a:t>
          </a:r>
          <a:r>
            <a:rPr lang="en-US" altLang="zh-CN" sz="2200" kern="1200" dirty="0"/>
            <a:t>+13/</a:t>
          </a:r>
          <a:r>
            <a:rPr lang="zh-CN" altLang="en-US" sz="2200" kern="1200" dirty="0"/>
            <a:t>（</a:t>
          </a:r>
          <a:r>
            <a:rPr lang="en-US" altLang="zh-CN" sz="2200" kern="1200" dirty="0"/>
            <a:t>1+8%</a:t>
          </a:r>
          <a:r>
            <a:rPr lang="zh-CN" altLang="en-US" sz="2200" kern="1200" dirty="0"/>
            <a:t>）</a:t>
          </a:r>
          <a:r>
            <a:rPr lang="en-US" altLang="zh-CN" sz="2200" kern="1200" baseline="30000" dirty="0"/>
            <a:t>3</a:t>
          </a:r>
          <a:r>
            <a:rPr lang="en-US" altLang="zh-CN" sz="2200" kern="1200" dirty="0"/>
            <a:t>+16/</a:t>
          </a:r>
          <a:r>
            <a:rPr lang="zh-CN" altLang="en-US" sz="2200" kern="1200" dirty="0"/>
            <a:t>（</a:t>
          </a:r>
          <a:r>
            <a:rPr lang="en-US" altLang="zh-CN" sz="2200" kern="1200" dirty="0"/>
            <a:t>1+8%</a:t>
          </a:r>
          <a:r>
            <a:rPr lang="zh-CN" altLang="en-US" sz="2200" kern="1200" dirty="0"/>
            <a:t>）</a:t>
          </a:r>
          <a:r>
            <a:rPr lang="en-US" altLang="zh-CN" sz="2200" kern="1200" baseline="30000" dirty="0"/>
            <a:t>4</a:t>
          </a:r>
          <a:r>
            <a:rPr lang="en-US" altLang="zh-CN" sz="2200" kern="1200" dirty="0"/>
            <a:t>+18/</a:t>
          </a:r>
          <a:r>
            <a:rPr lang="zh-CN" altLang="en-US" sz="2200" kern="1200" dirty="0"/>
            <a:t>（</a:t>
          </a:r>
          <a:r>
            <a:rPr lang="en-US" altLang="zh-CN" sz="2200" kern="1200" dirty="0"/>
            <a:t>1+8%</a:t>
          </a:r>
          <a:r>
            <a:rPr lang="zh-CN" altLang="en-US" sz="2200" kern="1200" dirty="0"/>
            <a:t>）</a:t>
          </a:r>
          <a:r>
            <a:rPr lang="en-US" altLang="zh-CN" sz="2200" kern="1200" baseline="30000" dirty="0"/>
            <a:t>5</a:t>
          </a:r>
          <a:r>
            <a:rPr lang="en-US" altLang="zh-CN" sz="2200" kern="1200" dirty="0"/>
            <a:t>=42.78</a:t>
          </a:r>
          <a:r>
            <a:rPr lang="zh-CN" altLang="en-US" sz="2200" kern="1200" dirty="0"/>
            <a:t>万元</a:t>
          </a:r>
        </a:p>
      </dsp:txBody>
      <dsp:txXfrm>
        <a:off x="0" y="1107633"/>
        <a:ext cx="6900512" cy="1106957"/>
      </dsp:txXfrm>
    </dsp:sp>
    <dsp:sp modelId="{936E773D-B2B4-B54A-9AF6-FF57C97F596C}">
      <dsp:nvSpPr>
        <dsp:cNvPr id="0" name=""/>
        <dsp:cNvSpPr/>
      </dsp:nvSpPr>
      <dsp:spPr>
        <a:xfrm>
          <a:off x="0" y="2214591"/>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F8E0E-6174-E444-9E2E-73C5F6ADBD4A}">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3.</a:t>
          </a:r>
          <a:r>
            <a:rPr lang="zh-CN" altLang="en-US" sz="2200" kern="1200" dirty="0"/>
            <a:t>第</a:t>
          </a:r>
          <a:r>
            <a:rPr lang="en-US" altLang="zh-CN" sz="2200" kern="1200" dirty="0"/>
            <a:t>6</a:t>
          </a:r>
          <a:r>
            <a:rPr lang="zh-CN" altLang="en-US" sz="2200" kern="1200" dirty="0"/>
            <a:t>年后的收益现值</a:t>
          </a:r>
          <a:r>
            <a:rPr lang="en-US" altLang="zh-CN" sz="2200" kern="1200" dirty="0"/>
            <a:t>=17/8%</a:t>
          </a:r>
          <a:r>
            <a:rPr lang="zh-CN" altLang="en-US" sz="2200" kern="1200" dirty="0"/>
            <a:t>*</a:t>
          </a:r>
          <a:r>
            <a:rPr lang="en-US" altLang="zh-CN" sz="2200" kern="1200" dirty="0"/>
            <a:t>[1-1/</a:t>
          </a:r>
          <a:r>
            <a:rPr lang="zh-CN" altLang="en-US" sz="2200" kern="1200" dirty="0"/>
            <a:t>（</a:t>
          </a:r>
          <a:r>
            <a:rPr lang="en-US" altLang="zh-CN" sz="2200" kern="1200" dirty="0"/>
            <a:t>1+8%</a:t>
          </a:r>
          <a:r>
            <a:rPr lang="zh-CN" altLang="en-US" sz="2200" kern="1200" dirty="0"/>
            <a:t>）</a:t>
          </a:r>
          <a:r>
            <a:rPr lang="en-US" altLang="zh-CN" sz="2200" kern="1200" baseline="30000" dirty="0"/>
            <a:t>27</a:t>
          </a:r>
          <a:r>
            <a:rPr lang="en-US" altLang="zh-CN" sz="2200" kern="1200" dirty="0"/>
            <a:t>]/</a:t>
          </a:r>
          <a:r>
            <a:rPr lang="zh-CN" altLang="en-US" sz="2200" kern="1200" dirty="0"/>
            <a:t>（</a:t>
          </a:r>
          <a:r>
            <a:rPr lang="en-US" altLang="zh-CN" sz="2200" kern="1200" dirty="0"/>
            <a:t>1+8%</a:t>
          </a:r>
          <a:r>
            <a:rPr lang="zh-CN" altLang="en-US" sz="2200" kern="1200" dirty="0"/>
            <a:t>）</a:t>
          </a:r>
          <a:r>
            <a:rPr lang="en-US" altLang="zh-CN" sz="2200" kern="1200" baseline="30000" dirty="0"/>
            <a:t>5</a:t>
          </a:r>
          <a:r>
            <a:rPr lang="en-US" altLang="zh-CN" sz="2200" kern="1200" dirty="0"/>
            <a:t>=126.52</a:t>
          </a:r>
          <a:r>
            <a:rPr lang="zh-CN" altLang="en-US" sz="2200" kern="1200" dirty="0"/>
            <a:t>万元</a:t>
          </a:r>
        </a:p>
      </dsp:txBody>
      <dsp:txXfrm>
        <a:off x="0" y="2214591"/>
        <a:ext cx="6900512" cy="1106957"/>
      </dsp:txXfrm>
    </dsp:sp>
    <dsp:sp modelId="{EE09BCCC-B5A8-BA47-BBEB-C68924046B31}">
      <dsp:nvSpPr>
        <dsp:cNvPr id="0" name=""/>
        <dsp:cNvSpPr/>
      </dsp:nvSpPr>
      <dsp:spPr>
        <a:xfrm>
          <a:off x="0" y="3321549"/>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1DD51F-0E50-574A-8DA3-F0DE19AEC52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4.</a:t>
          </a:r>
          <a:r>
            <a:rPr lang="zh-CN" altLang="en-US" sz="2200" kern="1200" dirty="0"/>
            <a:t>两段合计</a:t>
          </a:r>
          <a:r>
            <a:rPr lang="en-US" altLang="zh-CN" sz="2200" kern="1200" dirty="0"/>
            <a:t>=</a:t>
          </a:r>
          <a:r>
            <a:rPr lang="zh-CN" altLang="en-US" sz="2200" kern="1200" dirty="0"/>
            <a:t>房地产价值</a:t>
          </a:r>
          <a:r>
            <a:rPr lang="en-US" altLang="zh-CN" sz="2200" kern="1200" dirty="0"/>
            <a:t>=42.78+126.52=169.30</a:t>
          </a:r>
          <a:r>
            <a:rPr lang="zh-CN" altLang="en-US" sz="2200" kern="1200" dirty="0"/>
            <a:t>万元</a:t>
          </a:r>
        </a:p>
      </dsp:txBody>
      <dsp:txXfrm>
        <a:off x="0" y="3321549"/>
        <a:ext cx="6900512" cy="1106957"/>
      </dsp:txXfrm>
    </dsp:sp>
    <dsp:sp modelId="{E5E5F08F-5D55-BD41-B4E5-EBD68F757B84}">
      <dsp:nvSpPr>
        <dsp:cNvPr id="0" name=""/>
        <dsp:cNvSpPr/>
      </dsp:nvSpPr>
      <dsp:spPr>
        <a:xfrm>
          <a:off x="0" y="4428507"/>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B06E0-9078-074D-8B55-62C691C810BC}">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也可以将上述过程合并计算</a:t>
          </a:r>
        </a:p>
      </dsp:txBody>
      <dsp:txXfrm>
        <a:off x="0" y="4428507"/>
        <a:ext cx="6900512" cy="110695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A3681-FF21-E441-BB58-275FB80DD267}">
      <dsp:nvSpPr>
        <dsp:cNvPr id="0" name=""/>
        <dsp:cNvSpPr/>
      </dsp:nvSpPr>
      <dsp:spPr>
        <a:xfrm>
          <a:off x="0" y="675"/>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2D4F1-352F-8547-81BD-D379FD614046}">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1.</a:t>
          </a:r>
          <a:r>
            <a:rPr lang="zh-CN" altLang="en-US" sz="2200" kern="1200" dirty="0"/>
            <a:t>分析：该项目为分段收益，其中前</a:t>
          </a:r>
          <a:r>
            <a:rPr lang="en-US" altLang="zh-CN" sz="2200" kern="1200" dirty="0"/>
            <a:t>5</a:t>
          </a:r>
          <a:r>
            <a:rPr lang="zh-CN" altLang="en-US" sz="2200" kern="1200" dirty="0"/>
            <a:t>年收益每年变化，第</a:t>
          </a:r>
          <a:r>
            <a:rPr lang="en-US" altLang="zh-CN" sz="2200" kern="1200" dirty="0"/>
            <a:t>6</a:t>
          </a:r>
          <a:r>
            <a:rPr lang="zh-CN" altLang="en-US" sz="2200" kern="1200" dirty="0"/>
            <a:t>年开始收益不变。收益不变的期数为</a:t>
          </a:r>
          <a:r>
            <a:rPr lang="en-US" altLang="zh-CN" sz="2200" kern="1200" dirty="0"/>
            <a:t>32-5=27</a:t>
          </a:r>
          <a:r>
            <a:rPr lang="zh-CN" altLang="en-US" sz="2200" kern="1200" dirty="0"/>
            <a:t>年。</a:t>
          </a:r>
        </a:p>
      </dsp:txBody>
      <dsp:txXfrm>
        <a:off x="0" y="675"/>
        <a:ext cx="6900512" cy="1106957"/>
      </dsp:txXfrm>
    </dsp:sp>
    <dsp:sp modelId="{32C57F27-2B74-D640-86FB-BC2C8CC7F6A2}">
      <dsp:nvSpPr>
        <dsp:cNvPr id="0" name=""/>
        <dsp:cNvSpPr/>
      </dsp:nvSpPr>
      <dsp:spPr>
        <a:xfrm>
          <a:off x="0" y="1107633"/>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2D324-A1FE-A744-BA65-8FF77C632A26}">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2.</a:t>
          </a:r>
          <a:r>
            <a:rPr lang="zh-CN" altLang="en-US" sz="2200" kern="1200" dirty="0"/>
            <a:t>前</a:t>
          </a:r>
          <a:r>
            <a:rPr lang="en-US" altLang="zh-CN" sz="2200" kern="1200" dirty="0"/>
            <a:t>5</a:t>
          </a:r>
          <a:r>
            <a:rPr lang="zh-CN" altLang="en-US" sz="2200" kern="1200" dirty="0"/>
            <a:t>年的收益现值</a:t>
          </a:r>
          <a:r>
            <a:rPr lang="en-US" altLang="zh-CN" sz="2200" kern="1200" dirty="0"/>
            <a:t>=10/</a:t>
          </a:r>
          <a:r>
            <a:rPr lang="zh-CN" altLang="en-US" sz="2200" kern="1200" dirty="0"/>
            <a:t>（</a:t>
          </a:r>
          <a:r>
            <a:rPr lang="en-US" altLang="zh-CN" sz="2200" kern="1200" dirty="0"/>
            <a:t>8%-2%</a:t>
          </a:r>
          <a:r>
            <a:rPr lang="zh-CN" altLang="en-US" sz="2200" kern="1200" dirty="0"/>
            <a:t>）*</a:t>
          </a:r>
          <a:r>
            <a:rPr lang="en-US" altLang="zh-CN" sz="2200" kern="1200" dirty="0"/>
            <a:t>[1-</a:t>
          </a:r>
          <a:r>
            <a:rPr lang="zh-CN" altLang="en-US" sz="2200" kern="1200" dirty="0"/>
            <a:t>（</a:t>
          </a:r>
          <a:r>
            <a:rPr lang="en-US" altLang="zh-CN" sz="2200" kern="1200" dirty="0"/>
            <a:t>1+2%</a:t>
          </a:r>
          <a:r>
            <a:rPr lang="zh-CN" altLang="en-US" sz="2200" kern="1200" dirty="0"/>
            <a:t>）</a:t>
          </a:r>
          <a:r>
            <a:rPr lang="en-US" altLang="zh-CN" sz="2200" kern="1200" baseline="30000" dirty="0"/>
            <a:t>5</a:t>
          </a:r>
          <a:r>
            <a:rPr lang="en-US" altLang="zh-CN" sz="2200" kern="1200" dirty="0"/>
            <a:t>/</a:t>
          </a:r>
          <a:r>
            <a:rPr lang="zh-CN" altLang="en-US" sz="2200" kern="1200" dirty="0"/>
            <a:t>（</a:t>
          </a:r>
          <a:r>
            <a:rPr lang="en-US" altLang="zh-CN" sz="2200" kern="1200" dirty="0"/>
            <a:t>1+8%</a:t>
          </a:r>
          <a:r>
            <a:rPr lang="zh-CN" altLang="en-US" sz="2200" kern="1200" dirty="0"/>
            <a:t>）</a:t>
          </a:r>
          <a:r>
            <a:rPr lang="en-US" altLang="zh-CN" sz="2200" kern="1200" baseline="30000" dirty="0"/>
            <a:t>5</a:t>
          </a:r>
          <a:r>
            <a:rPr lang="en-US" altLang="zh-CN" sz="2200" kern="1200" dirty="0">
              <a:solidFill>
                <a:prstClr val="black">
                  <a:hueOff val="0"/>
                  <a:satOff val="0"/>
                  <a:lumOff val="0"/>
                  <a:alphaOff val="0"/>
                </a:prstClr>
              </a:solidFill>
              <a:latin typeface="等线" panose="020F0502020204030204"/>
              <a:ea typeface="等线" panose="02010600030101010101" pitchFamily="2" charset="-122"/>
              <a:cs typeface="+mn-cs"/>
            </a:rPr>
            <a:t>]</a:t>
          </a:r>
          <a:r>
            <a:rPr lang="en-US" altLang="zh-CN" sz="2200" kern="1200" dirty="0"/>
            <a:t>=41.43</a:t>
          </a:r>
          <a:r>
            <a:rPr lang="zh-CN" altLang="en-US" sz="2200" kern="1200" dirty="0"/>
            <a:t>万元</a:t>
          </a:r>
        </a:p>
      </dsp:txBody>
      <dsp:txXfrm>
        <a:off x="0" y="1107633"/>
        <a:ext cx="6900512" cy="1106957"/>
      </dsp:txXfrm>
    </dsp:sp>
    <dsp:sp modelId="{936E773D-B2B4-B54A-9AF6-FF57C97F596C}">
      <dsp:nvSpPr>
        <dsp:cNvPr id="0" name=""/>
        <dsp:cNvSpPr/>
      </dsp:nvSpPr>
      <dsp:spPr>
        <a:xfrm>
          <a:off x="0" y="2214591"/>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F8E0E-6174-E444-9E2E-73C5F6ADBD4A}">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3.</a:t>
          </a:r>
          <a:r>
            <a:rPr lang="zh-CN" altLang="en-US" sz="2200" kern="1200" dirty="0"/>
            <a:t>第</a:t>
          </a:r>
          <a:r>
            <a:rPr lang="en-US" altLang="zh-CN" sz="2200" kern="1200" dirty="0"/>
            <a:t>6</a:t>
          </a:r>
          <a:r>
            <a:rPr lang="zh-CN" altLang="en-US" sz="2200" kern="1200" dirty="0"/>
            <a:t>年后的收益现值</a:t>
          </a:r>
          <a:r>
            <a:rPr lang="en-US" altLang="zh-CN" sz="2200" kern="1200" dirty="0"/>
            <a:t>=17/8%</a:t>
          </a:r>
          <a:r>
            <a:rPr lang="zh-CN" altLang="en-US" sz="2200" kern="1200" dirty="0"/>
            <a:t>*</a:t>
          </a:r>
          <a:r>
            <a:rPr lang="en-US" altLang="zh-CN" sz="2200" kern="1200" dirty="0"/>
            <a:t>[1-1/</a:t>
          </a:r>
          <a:r>
            <a:rPr lang="zh-CN" altLang="en-US" sz="2200" kern="1200" dirty="0"/>
            <a:t>（</a:t>
          </a:r>
          <a:r>
            <a:rPr lang="en-US" altLang="zh-CN" sz="2200" kern="1200" dirty="0"/>
            <a:t>1+8%</a:t>
          </a:r>
          <a:r>
            <a:rPr lang="zh-CN" altLang="en-US" sz="2200" kern="1200" dirty="0"/>
            <a:t>）</a:t>
          </a:r>
          <a:r>
            <a:rPr lang="en-US" altLang="zh-CN" sz="2200" kern="1200" baseline="30000" dirty="0"/>
            <a:t>27</a:t>
          </a:r>
          <a:r>
            <a:rPr lang="en-US" altLang="zh-CN" sz="2200" kern="1200" dirty="0"/>
            <a:t>]/</a:t>
          </a:r>
          <a:r>
            <a:rPr lang="zh-CN" altLang="en-US" sz="2200" kern="1200" dirty="0"/>
            <a:t>（</a:t>
          </a:r>
          <a:r>
            <a:rPr lang="en-US" altLang="zh-CN" sz="2200" kern="1200" dirty="0"/>
            <a:t>1+8%</a:t>
          </a:r>
          <a:r>
            <a:rPr lang="zh-CN" altLang="en-US" sz="2200" kern="1200" dirty="0"/>
            <a:t>）</a:t>
          </a:r>
          <a:r>
            <a:rPr lang="en-US" altLang="zh-CN" sz="2200" kern="1200" baseline="30000" dirty="0"/>
            <a:t>5</a:t>
          </a:r>
          <a:r>
            <a:rPr lang="en-US" altLang="zh-CN" sz="2200" kern="1200" dirty="0"/>
            <a:t>=126.52</a:t>
          </a:r>
          <a:r>
            <a:rPr lang="zh-CN" altLang="en-US" sz="2200" kern="1200" dirty="0"/>
            <a:t>万元</a:t>
          </a:r>
        </a:p>
      </dsp:txBody>
      <dsp:txXfrm>
        <a:off x="0" y="2214591"/>
        <a:ext cx="6900512" cy="1106957"/>
      </dsp:txXfrm>
    </dsp:sp>
    <dsp:sp modelId="{EE09BCCC-B5A8-BA47-BBEB-C68924046B31}">
      <dsp:nvSpPr>
        <dsp:cNvPr id="0" name=""/>
        <dsp:cNvSpPr/>
      </dsp:nvSpPr>
      <dsp:spPr>
        <a:xfrm>
          <a:off x="0" y="3321549"/>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1DD51F-0E50-574A-8DA3-F0DE19AEC52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4.</a:t>
          </a:r>
          <a:r>
            <a:rPr lang="zh-CN" altLang="en-US" sz="2200" kern="1200" dirty="0"/>
            <a:t>两段合计</a:t>
          </a:r>
          <a:r>
            <a:rPr lang="en-US" altLang="zh-CN" sz="2200" kern="1200" dirty="0"/>
            <a:t>=</a:t>
          </a:r>
          <a:r>
            <a:rPr lang="zh-CN" altLang="en-US" sz="2200" kern="1200" dirty="0"/>
            <a:t>房地产价值</a:t>
          </a:r>
          <a:r>
            <a:rPr lang="en-US" altLang="zh-CN" sz="2200" kern="1200" dirty="0"/>
            <a:t>=41.43+126.52=167.95</a:t>
          </a:r>
          <a:r>
            <a:rPr lang="zh-CN" altLang="en-US" sz="2200" kern="1200" dirty="0"/>
            <a:t>万元</a:t>
          </a:r>
        </a:p>
      </dsp:txBody>
      <dsp:txXfrm>
        <a:off x="0" y="3321549"/>
        <a:ext cx="6900512" cy="1106957"/>
      </dsp:txXfrm>
    </dsp:sp>
    <dsp:sp modelId="{E5E5F08F-5D55-BD41-B4E5-EBD68F757B84}">
      <dsp:nvSpPr>
        <dsp:cNvPr id="0" name=""/>
        <dsp:cNvSpPr/>
      </dsp:nvSpPr>
      <dsp:spPr>
        <a:xfrm>
          <a:off x="0" y="4428507"/>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B06E0-9078-074D-8B55-62C691C810BC}">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也可以将上述过程合并计算</a:t>
          </a:r>
        </a:p>
      </dsp:txBody>
      <dsp:txXfrm>
        <a:off x="0" y="4428507"/>
        <a:ext cx="6900512" cy="1106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70FB6-8F37-5E4B-A01E-F9A6A54591F3}">
      <dsp:nvSpPr>
        <dsp:cNvPr id="0" name=""/>
        <dsp:cNvSpPr/>
      </dsp:nvSpPr>
      <dsp:spPr>
        <a:xfrm>
          <a:off x="0" y="2496"/>
          <a:ext cx="75038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38D21B-B2A7-2243-B9AE-14B4DBD5A57E}">
      <dsp:nvSpPr>
        <dsp:cNvPr id="0" name=""/>
        <dsp:cNvSpPr/>
      </dsp:nvSpPr>
      <dsp:spPr>
        <a:xfrm>
          <a:off x="0" y="2496"/>
          <a:ext cx="7503884" cy="2059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例题</a:t>
          </a:r>
          <a:r>
            <a:rPr lang="en-US" altLang="zh-CN" sz="2200" kern="1200" dirty="0"/>
            <a:t>3:</a:t>
          </a:r>
          <a:r>
            <a:rPr lang="zh-CN" altLang="en-US" sz="2200" kern="1200" dirty="0"/>
            <a:t>某宗土地</a:t>
          </a:r>
          <a:r>
            <a:rPr lang="en-US" altLang="zh-CN" sz="2200" kern="1200" dirty="0"/>
            <a:t>3000</a:t>
          </a:r>
          <a:r>
            <a:rPr lang="zh-CN" altLang="en-US" sz="2200" kern="1200" dirty="0"/>
            <a:t>平方米，土地单价</a:t>
          </a:r>
          <a:r>
            <a:rPr lang="en-US" altLang="zh-CN" sz="2200" kern="1200" dirty="0"/>
            <a:t>2500</a:t>
          </a:r>
          <a:r>
            <a:rPr lang="zh-CN" altLang="en-US" sz="2200" kern="1200" dirty="0"/>
            <a:t>元</a:t>
          </a:r>
          <a:r>
            <a:rPr lang="en-US" altLang="zh-CN" sz="2200" kern="1200" dirty="0"/>
            <a:t>/</a:t>
          </a:r>
          <a:r>
            <a:rPr lang="zh-CN" altLang="en-US" sz="2200" kern="1200" dirty="0"/>
            <a:t>平方米；该土地使用权人拟收购相邻一宗土地，该相邻土地</a:t>
          </a:r>
          <a:r>
            <a:rPr lang="en-US" altLang="zh-CN" sz="2200" kern="1200" dirty="0"/>
            <a:t>2000</a:t>
          </a:r>
          <a:r>
            <a:rPr lang="zh-CN" altLang="en-US" sz="2200" kern="1200" dirty="0"/>
            <a:t>平方米，土地单价</a:t>
          </a:r>
          <a:r>
            <a:rPr lang="en-US" altLang="zh-CN" sz="2200" kern="1200" dirty="0"/>
            <a:t>2400</a:t>
          </a:r>
          <a:r>
            <a:rPr lang="zh-CN" altLang="en-US" sz="2200" kern="1200" dirty="0"/>
            <a:t>元</a:t>
          </a:r>
          <a:r>
            <a:rPr lang="en-US" altLang="zh-CN" sz="2200" kern="1200" dirty="0"/>
            <a:t>/</a:t>
          </a:r>
          <a:r>
            <a:rPr lang="zh-CN" altLang="en-US" sz="2200" kern="1200" dirty="0"/>
            <a:t>平方米。收购后，合并土地单价</a:t>
          </a:r>
          <a:r>
            <a:rPr lang="en-US" altLang="zh-CN" sz="2200" kern="1200" dirty="0"/>
            <a:t>2550</a:t>
          </a:r>
          <a:r>
            <a:rPr lang="zh-CN" altLang="en-US" sz="2200" kern="1200" dirty="0"/>
            <a:t>元</a:t>
          </a:r>
          <a:r>
            <a:rPr lang="en-US" altLang="zh-CN" sz="2200" kern="1200" dirty="0"/>
            <a:t>/</a:t>
          </a:r>
          <a:r>
            <a:rPr lang="zh-CN" altLang="en-US" sz="2200" kern="1200" dirty="0"/>
            <a:t>平方米。求该土地使用权人最高收购土地单价。</a:t>
          </a:r>
        </a:p>
      </dsp:txBody>
      <dsp:txXfrm>
        <a:off x="0" y="2496"/>
        <a:ext cx="7503884" cy="2059833"/>
      </dsp:txXfrm>
    </dsp:sp>
    <dsp:sp modelId="{0E031EEF-C7AF-9B47-AB54-4FF63989FD7A}">
      <dsp:nvSpPr>
        <dsp:cNvPr id="0" name=""/>
        <dsp:cNvSpPr/>
      </dsp:nvSpPr>
      <dsp:spPr>
        <a:xfrm>
          <a:off x="0" y="2062330"/>
          <a:ext cx="75038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22D6F3-712C-F145-AC7E-0CF3593326C2}">
      <dsp:nvSpPr>
        <dsp:cNvPr id="0" name=""/>
        <dsp:cNvSpPr/>
      </dsp:nvSpPr>
      <dsp:spPr>
        <a:xfrm>
          <a:off x="0" y="2062330"/>
          <a:ext cx="7503884" cy="688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1.</a:t>
          </a:r>
          <a:r>
            <a:rPr lang="zh-CN" altLang="en-US" sz="2200" kern="1200" dirty="0"/>
            <a:t>合并后土地价值</a:t>
          </a:r>
          <a:r>
            <a:rPr lang="en-US" altLang="zh-CN" sz="2200" kern="1200" dirty="0"/>
            <a:t>=2560</a:t>
          </a:r>
          <a:r>
            <a:rPr lang="zh-CN" altLang="en-US" sz="2200" kern="1200" dirty="0"/>
            <a:t>*（</a:t>
          </a:r>
          <a:r>
            <a:rPr lang="en-US" altLang="zh-CN" sz="2200" kern="1200" dirty="0"/>
            <a:t>3000+2000</a:t>
          </a:r>
          <a:r>
            <a:rPr lang="zh-CN" altLang="en-US" sz="2200" kern="1200" dirty="0"/>
            <a:t>）</a:t>
          </a:r>
          <a:r>
            <a:rPr lang="en-US" altLang="zh-CN" sz="2200" kern="1200" dirty="0"/>
            <a:t>/10000=1325</a:t>
          </a:r>
          <a:r>
            <a:rPr lang="zh-CN" altLang="en-US" sz="2200" kern="1200" dirty="0"/>
            <a:t>万元</a:t>
          </a:r>
        </a:p>
      </dsp:txBody>
      <dsp:txXfrm>
        <a:off x="0" y="2062330"/>
        <a:ext cx="7503884" cy="688540"/>
      </dsp:txXfrm>
    </dsp:sp>
    <dsp:sp modelId="{FE7A6A27-6651-B840-A6F0-ED4BD5AF70F0}">
      <dsp:nvSpPr>
        <dsp:cNvPr id="0" name=""/>
        <dsp:cNvSpPr/>
      </dsp:nvSpPr>
      <dsp:spPr>
        <a:xfrm>
          <a:off x="0" y="2750870"/>
          <a:ext cx="75038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D036B9-BE12-A64D-B6C0-614AD108C733}">
      <dsp:nvSpPr>
        <dsp:cNvPr id="0" name=""/>
        <dsp:cNvSpPr/>
      </dsp:nvSpPr>
      <dsp:spPr>
        <a:xfrm>
          <a:off x="0" y="2750870"/>
          <a:ext cx="7503884" cy="72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2.</a:t>
          </a:r>
          <a:r>
            <a:rPr lang="zh-CN" altLang="en-US" sz="2200" kern="1200" dirty="0"/>
            <a:t>合并后原土地增值</a:t>
          </a:r>
          <a:r>
            <a:rPr lang="en-US" altLang="zh-CN" sz="2200" kern="1200" dirty="0"/>
            <a:t>=</a:t>
          </a:r>
          <a:r>
            <a:rPr lang="zh-CN" altLang="en-US" sz="2200" kern="1200" dirty="0"/>
            <a:t>（</a:t>
          </a:r>
          <a:r>
            <a:rPr lang="en-US" altLang="zh-CN" sz="2200" kern="1200" dirty="0"/>
            <a:t>2560-2500</a:t>
          </a:r>
          <a:r>
            <a:rPr lang="zh-CN" altLang="en-US" sz="2200" kern="1200" dirty="0"/>
            <a:t>）*</a:t>
          </a:r>
          <a:r>
            <a:rPr lang="en-US" altLang="zh-CN" sz="2200" kern="1200" dirty="0"/>
            <a:t>3000/10000=18</a:t>
          </a:r>
          <a:r>
            <a:rPr lang="zh-CN" altLang="en-US" sz="2200" kern="1200" dirty="0"/>
            <a:t>万元</a:t>
          </a:r>
        </a:p>
      </dsp:txBody>
      <dsp:txXfrm>
        <a:off x="0" y="2750870"/>
        <a:ext cx="7503884" cy="722939"/>
      </dsp:txXfrm>
    </dsp:sp>
    <dsp:sp modelId="{E0E2CE13-F44D-EC43-BF2A-1E392BDD1F1A}">
      <dsp:nvSpPr>
        <dsp:cNvPr id="0" name=""/>
        <dsp:cNvSpPr/>
      </dsp:nvSpPr>
      <dsp:spPr>
        <a:xfrm>
          <a:off x="0" y="3473810"/>
          <a:ext cx="75038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9777F-5CFA-5546-9F4A-911C941A50F0}">
      <dsp:nvSpPr>
        <dsp:cNvPr id="0" name=""/>
        <dsp:cNvSpPr/>
      </dsp:nvSpPr>
      <dsp:spPr>
        <a:xfrm>
          <a:off x="0" y="3473810"/>
          <a:ext cx="7503884" cy="2059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3.</a:t>
          </a:r>
          <a:r>
            <a:rPr lang="zh-CN" altLang="en-US" sz="2200" kern="1200" dirty="0"/>
            <a:t>最高出价</a:t>
          </a:r>
          <a:r>
            <a:rPr lang="en-US" altLang="zh-CN" sz="2200" kern="1200" dirty="0"/>
            <a:t>=2400</a:t>
          </a:r>
          <a:r>
            <a:rPr lang="zh-CN" altLang="en-US" sz="2200" kern="1200" dirty="0"/>
            <a:t>*</a:t>
          </a:r>
          <a:r>
            <a:rPr lang="en-US" altLang="zh-CN" sz="2200" kern="1200" dirty="0"/>
            <a:t>2000/10000+18=498</a:t>
          </a:r>
          <a:r>
            <a:rPr lang="zh-CN" altLang="en-US" sz="2200" kern="1200" dirty="0"/>
            <a:t>万元</a:t>
          </a:r>
        </a:p>
      </dsp:txBody>
      <dsp:txXfrm>
        <a:off x="0" y="3473810"/>
        <a:ext cx="7503884" cy="205983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10E8D-99F2-5E40-A6E9-717520856AE4}">
      <dsp:nvSpPr>
        <dsp:cNvPr id="0" name=""/>
        <dsp:cNvSpPr/>
      </dsp:nvSpPr>
      <dsp:spPr>
        <a:xfrm>
          <a:off x="0" y="598"/>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AC30F-2AC6-B84C-BC9E-E6F1437A54DB}">
      <dsp:nvSpPr>
        <dsp:cNvPr id="0" name=""/>
        <dsp:cNvSpPr/>
      </dsp:nvSpPr>
      <dsp:spPr>
        <a:xfrm>
          <a:off x="0" y="598"/>
          <a:ext cx="6900512" cy="1033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1.</a:t>
          </a:r>
          <a:r>
            <a:rPr lang="zh-CN" altLang="en-US" sz="2200" kern="1200" dirty="0"/>
            <a:t>报酬率</a:t>
          </a:r>
          <a:r>
            <a:rPr lang="en-US" altLang="zh-CN" sz="2200" kern="1200" dirty="0"/>
            <a:t>=1.5%+6.5%=8%</a:t>
          </a:r>
          <a:endParaRPr lang="zh-CN" altLang="en-US" sz="2200" kern="1200" dirty="0"/>
        </a:p>
      </dsp:txBody>
      <dsp:txXfrm>
        <a:off x="0" y="598"/>
        <a:ext cx="6900512" cy="1033971"/>
      </dsp:txXfrm>
    </dsp:sp>
    <dsp:sp modelId="{512FB6FF-48AA-8942-8B84-B56A244C63EC}">
      <dsp:nvSpPr>
        <dsp:cNvPr id="0" name=""/>
        <dsp:cNvSpPr/>
      </dsp:nvSpPr>
      <dsp:spPr>
        <a:xfrm>
          <a:off x="0" y="10345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3915E2-A608-DC4D-912D-A06906EDD007}">
      <dsp:nvSpPr>
        <dsp:cNvPr id="0" name=""/>
        <dsp:cNvSpPr/>
      </dsp:nvSpPr>
      <dsp:spPr>
        <a:xfrm>
          <a:off x="0" y="1034570"/>
          <a:ext cx="6887041" cy="1399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2.</a:t>
          </a:r>
          <a:r>
            <a:rPr lang="zh-CN" altLang="en-US" sz="2200" kern="1200" dirty="0"/>
            <a:t>前三年收益现值</a:t>
          </a:r>
          <a:r>
            <a:rPr lang="en-US" altLang="zh-CN" sz="2200" kern="1200" dirty="0"/>
            <a:t>=[3</a:t>
          </a:r>
          <a:r>
            <a:rPr lang="zh-CN" altLang="en-US" sz="2200" kern="1200" dirty="0"/>
            <a:t>*</a:t>
          </a:r>
          <a:r>
            <a:rPr lang="en-US" altLang="zh-CN" sz="2200" kern="1200" dirty="0"/>
            <a:t>3000</a:t>
          </a:r>
          <a:r>
            <a:rPr lang="zh-CN" altLang="en-US" sz="2200" kern="1200" dirty="0"/>
            <a:t>*</a:t>
          </a:r>
          <a:r>
            <a:rPr lang="en-US" altLang="zh-CN" sz="2200" kern="1200" dirty="0"/>
            <a:t>365</a:t>
          </a:r>
          <a:r>
            <a:rPr lang="zh-CN" altLang="en-US" sz="2200" kern="1200" dirty="0"/>
            <a:t>*（</a:t>
          </a:r>
          <a:r>
            <a:rPr lang="en-US" altLang="zh-CN" sz="2200" kern="1200" dirty="0"/>
            <a:t>1-30%</a:t>
          </a:r>
          <a:r>
            <a:rPr lang="zh-CN" altLang="en-US" sz="2200" kern="1200" dirty="0"/>
            <a:t>）</a:t>
          </a:r>
          <a:r>
            <a:rPr lang="en-US" altLang="zh-CN" sz="2200" kern="1200" dirty="0"/>
            <a:t>/8%+0.5</a:t>
          </a:r>
          <a:r>
            <a:rPr lang="zh-CN" altLang="en-US" sz="2200" kern="1200" dirty="0"/>
            <a:t>*</a:t>
          </a:r>
          <a:r>
            <a:rPr lang="en-US" altLang="zh-CN" sz="2200" kern="1200" dirty="0"/>
            <a:t>3000</a:t>
          </a:r>
          <a:r>
            <a:rPr lang="zh-CN" altLang="en-US" sz="2200" kern="1200" dirty="0"/>
            <a:t>*</a:t>
          </a:r>
          <a:r>
            <a:rPr lang="en-US" altLang="zh-CN" sz="2200" kern="1200" dirty="0"/>
            <a:t>365</a:t>
          </a:r>
          <a:r>
            <a:rPr lang="zh-CN" altLang="en-US" sz="2200" kern="1200" dirty="0"/>
            <a:t>*（</a:t>
          </a:r>
          <a:r>
            <a:rPr lang="en-US" altLang="zh-CN" sz="2200" kern="1200" dirty="0"/>
            <a:t>1-30%</a:t>
          </a:r>
          <a:r>
            <a:rPr lang="zh-CN" altLang="en-US" sz="2200" kern="1200" dirty="0"/>
            <a:t>）</a:t>
          </a:r>
          <a:r>
            <a:rPr lang="en-US" altLang="zh-CN" sz="2200" kern="1200" dirty="0"/>
            <a:t>/</a:t>
          </a:r>
          <a:r>
            <a:rPr lang="zh-CN" altLang="en-US" sz="2200" kern="1200" dirty="0"/>
            <a:t>（</a:t>
          </a:r>
          <a:r>
            <a:rPr lang="en-US" altLang="zh-CN" sz="2200" kern="1200" dirty="0"/>
            <a:t>8%</a:t>
          </a:r>
          <a:r>
            <a:rPr lang="zh-CN" altLang="en-US" sz="2200" kern="1200" dirty="0"/>
            <a:t>）</a:t>
          </a:r>
          <a:r>
            <a:rPr lang="en-US" altLang="zh-CN" sz="2200" kern="1200" baseline="30000" dirty="0"/>
            <a:t>2</a:t>
          </a:r>
          <a:r>
            <a:rPr lang="en-US" altLang="zh-CN" sz="2200" kern="1200" dirty="0"/>
            <a:t>]+0.5</a:t>
          </a:r>
          <a:r>
            <a:rPr lang="zh-CN" altLang="en-US" sz="2200" kern="1200" dirty="0"/>
            <a:t>*</a:t>
          </a:r>
          <a:r>
            <a:rPr lang="en-US" altLang="zh-CN" sz="2200" kern="1200" dirty="0"/>
            <a:t>3000</a:t>
          </a:r>
          <a:r>
            <a:rPr lang="zh-CN" altLang="en-US" sz="2200" kern="1200" dirty="0"/>
            <a:t>*</a:t>
          </a:r>
          <a:r>
            <a:rPr lang="en-US" altLang="zh-CN" sz="2200" kern="1200" dirty="0"/>
            <a:t>365</a:t>
          </a:r>
          <a:r>
            <a:rPr lang="zh-CN" altLang="en-US" sz="2200" kern="1200" dirty="0"/>
            <a:t>*（</a:t>
          </a:r>
          <a:r>
            <a:rPr lang="en-US" altLang="zh-CN" sz="2200" kern="1200" dirty="0"/>
            <a:t>1-30%</a:t>
          </a:r>
          <a:r>
            <a:rPr lang="zh-CN" altLang="en-US" sz="2200" kern="1200" dirty="0"/>
            <a:t>）</a:t>
          </a:r>
          <a:r>
            <a:rPr lang="en-US" altLang="zh-CN" sz="2200" kern="1200" dirty="0"/>
            <a:t>/8%*5/(1+8%)</a:t>
          </a:r>
          <a:r>
            <a:rPr lang="en-US" altLang="zh-CN" sz="2200" kern="1200" baseline="30000" dirty="0"/>
            <a:t>5</a:t>
          </a:r>
          <a:r>
            <a:rPr lang="en-US" altLang="zh-CN" sz="2200" kern="1200" dirty="0"/>
            <a:t>=10492.87</a:t>
          </a:r>
          <a:r>
            <a:rPr lang="zh-CN" altLang="en-US" sz="2200" kern="1200" dirty="0"/>
            <a:t>万元</a:t>
          </a:r>
        </a:p>
      </dsp:txBody>
      <dsp:txXfrm>
        <a:off x="0" y="1034570"/>
        <a:ext cx="6887041" cy="1399056"/>
      </dsp:txXfrm>
    </dsp:sp>
    <dsp:sp modelId="{D38ED2B3-8912-A34A-9E98-0C0E6E06D799}">
      <dsp:nvSpPr>
        <dsp:cNvPr id="0" name=""/>
        <dsp:cNvSpPr/>
      </dsp:nvSpPr>
      <dsp:spPr>
        <a:xfrm>
          <a:off x="0" y="2433627"/>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D79470-D83B-DC41-B65A-A356D3F21657}">
      <dsp:nvSpPr>
        <dsp:cNvPr id="0" name=""/>
        <dsp:cNvSpPr/>
      </dsp:nvSpPr>
      <dsp:spPr>
        <a:xfrm>
          <a:off x="0" y="2433627"/>
          <a:ext cx="6900512" cy="1033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a:t>3.5</a:t>
          </a:r>
          <a:r>
            <a:rPr lang="zh-CN" altLang="en-US" sz="2200" kern="1200"/>
            <a:t>年后收益现值</a:t>
          </a:r>
          <a:r>
            <a:rPr lang="en-US" altLang="zh-CN" sz="2200" kern="1200"/>
            <a:t>=10000</a:t>
          </a:r>
          <a:r>
            <a:rPr lang="zh-CN" altLang="en-US" sz="2200" kern="1200"/>
            <a:t>*</a:t>
          </a:r>
          <a:r>
            <a:rPr lang="en-US" altLang="zh-CN" sz="2200" kern="1200"/>
            <a:t>3000</a:t>
          </a:r>
          <a:r>
            <a:rPr lang="zh-CN" altLang="en-US" sz="2200" kern="1200"/>
            <a:t>*（</a:t>
          </a:r>
          <a:r>
            <a:rPr lang="en-US" altLang="zh-CN" sz="2200" kern="1200"/>
            <a:t>1-10%</a:t>
          </a:r>
          <a:r>
            <a:rPr lang="zh-CN" altLang="en-US" sz="2200" kern="1200"/>
            <a:t>）</a:t>
          </a:r>
          <a:r>
            <a:rPr lang="en-US" altLang="zh-CN" sz="2200" kern="1200"/>
            <a:t>/(1+8%)</a:t>
          </a:r>
          <a:r>
            <a:rPr lang="en-US" altLang="zh-CN" sz="2200" kern="1200" baseline="30000"/>
            <a:t>5</a:t>
          </a:r>
          <a:r>
            <a:rPr lang="en-US" altLang="zh-CN" sz="2200" kern="1200">
              <a:latin typeface="等线" panose="020F0502020204030204"/>
              <a:ea typeface="等线" panose="02010600030101010101" pitchFamily="2" charset="-122"/>
              <a:cs typeface="+mn-cs"/>
            </a:rPr>
            <a:t>=1837.57</a:t>
          </a:r>
          <a:r>
            <a:rPr lang="zh-CN" altLang="en-US" sz="2200" kern="1200">
              <a:latin typeface="等线" panose="020F0502020204030204"/>
              <a:ea typeface="等线" panose="02010600030101010101" pitchFamily="2" charset="-122"/>
              <a:cs typeface="+mn-cs"/>
            </a:rPr>
            <a:t>万元</a:t>
          </a:r>
        </a:p>
      </dsp:txBody>
      <dsp:txXfrm>
        <a:off x="0" y="2433627"/>
        <a:ext cx="6900512" cy="1033971"/>
      </dsp:txXfrm>
    </dsp:sp>
    <dsp:sp modelId="{C726E682-F102-A341-B802-ACA5F324AA6A}">
      <dsp:nvSpPr>
        <dsp:cNvPr id="0" name=""/>
        <dsp:cNvSpPr/>
      </dsp:nvSpPr>
      <dsp:spPr>
        <a:xfrm>
          <a:off x="0" y="3467598"/>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B217BB-54DD-CA4D-9C72-6A7A7DA0CCAC}">
      <dsp:nvSpPr>
        <dsp:cNvPr id="0" name=""/>
        <dsp:cNvSpPr/>
      </dsp:nvSpPr>
      <dsp:spPr>
        <a:xfrm>
          <a:off x="0" y="3467598"/>
          <a:ext cx="6900512" cy="1033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4.</a:t>
          </a:r>
          <a:r>
            <a:rPr lang="zh-CN" altLang="en-US" sz="2200" kern="1200" dirty="0"/>
            <a:t>两段合计为房地产价值</a:t>
          </a:r>
          <a:r>
            <a:rPr lang="en-US" altLang="zh-CN" sz="2200" kern="1200" dirty="0"/>
            <a:t>=10492.87+1837.57=12330.44</a:t>
          </a:r>
          <a:r>
            <a:rPr lang="zh-CN" altLang="en-US" sz="2200" kern="1200" dirty="0"/>
            <a:t>万元</a:t>
          </a:r>
        </a:p>
      </dsp:txBody>
      <dsp:txXfrm>
        <a:off x="0" y="3467598"/>
        <a:ext cx="6900512" cy="1033971"/>
      </dsp:txXfrm>
    </dsp:sp>
    <dsp:sp modelId="{ABA9CEDF-9BD0-B742-AC29-7A470AFFD16F}">
      <dsp:nvSpPr>
        <dsp:cNvPr id="0" name=""/>
        <dsp:cNvSpPr/>
      </dsp:nvSpPr>
      <dsp:spPr>
        <a:xfrm>
          <a:off x="0" y="45015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9F2FF0-F0AE-0C4C-A035-F9C5044EC5B3}">
      <dsp:nvSpPr>
        <dsp:cNvPr id="0" name=""/>
        <dsp:cNvSpPr/>
      </dsp:nvSpPr>
      <dsp:spPr>
        <a:xfrm>
          <a:off x="0" y="4501570"/>
          <a:ext cx="6900512" cy="1033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5.</a:t>
          </a:r>
          <a:r>
            <a:rPr lang="zh-CN" altLang="en-US" sz="2200" kern="1200" dirty="0"/>
            <a:t>以上可以合并计算</a:t>
          </a:r>
        </a:p>
      </dsp:txBody>
      <dsp:txXfrm>
        <a:off x="0" y="4501570"/>
        <a:ext cx="6900512" cy="103397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89242-B634-EC49-A354-C2A16485E82E}">
      <dsp:nvSpPr>
        <dsp:cNvPr id="0" name=""/>
        <dsp:cNvSpPr/>
      </dsp:nvSpPr>
      <dsp:spPr>
        <a:xfrm>
          <a:off x="0" y="3579"/>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E753F-BE80-7B40-A458-040B0B066EE2}">
      <dsp:nvSpPr>
        <dsp:cNvPr id="0" name=""/>
        <dsp:cNvSpPr/>
      </dsp:nvSpPr>
      <dsp:spPr>
        <a:xfrm>
          <a:off x="0" y="3579"/>
          <a:ext cx="10515600" cy="518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zh-CN" altLang="en-US" sz="1700" kern="1200" dirty="0"/>
            <a:t>依据：租约期内用合同资金，租约期外用市场租金</a:t>
          </a:r>
        </a:p>
      </dsp:txBody>
      <dsp:txXfrm>
        <a:off x="0" y="3579"/>
        <a:ext cx="10515600" cy="518293"/>
      </dsp:txXfrm>
    </dsp:sp>
    <dsp:sp modelId="{A861B0EB-E39A-1542-A542-A5DD07A0CAE0}">
      <dsp:nvSpPr>
        <dsp:cNvPr id="0" name=""/>
        <dsp:cNvSpPr/>
      </dsp:nvSpPr>
      <dsp:spPr>
        <a:xfrm>
          <a:off x="0" y="521873"/>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E783D-C7D4-5446-85B9-AE56D751F42D}">
      <dsp:nvSpPr>
        <dsp:cNvPr id="0" name=""/>
        <dsp:cNvSpPr/>
      </dsp:nvSpPr>
      <dsp:spPr>
        <a:xfrm>
          <a:off x="0" y="521873"/>
          <a:ext cx="10515600" cy="1480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zh-CN" altLang="en-US" sz="1700" kern="1200" dirty="0"/>
            <a:t>某宗收益性房地产，收益年限</a:t>
          </a:r>
          <a:r>
            <a:rPr lang="en-US" altLang="zh-CN" sz="1700" kern="1200" dirty="0"/>
            <a:t>20</a:t>
          </a:r>
          <a:r>
            <a:rPr lang="zh-CN" altLang="en-US" sz="1700" kern="1200" dirty="0"/>
            <a:t>年，首层建筑面积</a:t>
          </a:r>
          <a:r>
            <a:rPr lang="en-US" altLang="zh-CN" sz="1700" kern="1200" dirty="0"/>
            <a:t>2000</a:t>
          </a:r>
          <a:r>
            <a:rPr lang="zh-CN" altLang="en-US" sz="1700" kern="1200" dirty="0"/>
            <a:t>平方米，二层建筑面积</a:t>
          </a:r>
          <a:r>
            <a:rPr lang="en-US" altLang="zh-CN" sz="1700" kern="1200" dirty="0"/>
            <a:t>1800</a:t>
          </a:r>
          <a:r>
            <a:rPr lang="zh-CN" altLang="en-US" sz="1700" kern="1200" dirty="0"/>
            <a:t>平方米。其中首层处于租赁状态，合同租金为</a:t>
          </a:r>
          <a:r>
            <a:rPr lang="en-US" altLang="zh-CN" sz="1700" kern="1200" dirty="0"/>
            <a:t>5</a:t>
          </a:r>
          <a:r>
            <a:rPr lang="zh-CN" altLang="en-US" sz="1700" kern="1200" dirty="0"/>
            <a:t>元</a:t>
          </a:r>
          <a:r>
            <a:rPr lang="en-US" altLang="zh-CN" sz="1700" kern="1200" dirty="0"/>
            <a:t>/</a:t>
          </a:r>
          <a:r>
            <a:rPr lang="zh-CN" altLang="en-US" sz="1700" kern="1200" dirty="0"/>
            <a:t>平方米天，剩余租赁期限</a:t>
          </a:r>
          <a:r>
            <a:rPr lang="en-US" altLang="zh-CN" sz="1700" kern="1200" dirty="0"/>
            <a:t>5</a:t>
          </a:r>
          <a:r>
            <a:rPr lang="zh-CN" altLang="en-US" sz="1700" kern="1200" dirty="0"/>
            <a:t>年，二层处于空置状态。市场租金每年按照</a:t>
          </a:r>
          <a:r>
            <a:rPr lang="en-US" altLang="zh-CN" sz="1700" kern="1200" dirty="0"/>
            <a:t>5%</a:t>
          </a:r>
          <a:r>
            <a:rPr lang="zh-CN" altLang="en-US" sz="1700" kern="1200" dirty="0"/>
            <a:t>的增长率增长，第</a:t>
          </a:r>
          <a:r>
            <a:rPr lang="en-US" altLang="zh-CN" sz="1700" kern="1200" dirty="0"/>
            <a:t>5</a:t>
          </a:r>
          <a:r>
            <a:rPr lang="zh-CN" altLang="en-US" sz="1700" kern="1200" dirty="0"/>
            <a:t>年后保持不变，当前市场租金首层为</a:t>
          </a:r>
          <a:r>
            <a:rPr lang="en-US" altLang="zh-CN" sz="1700" kern="1200" dirty="0"/>
            <a:t>8</a:t>
          </a:r>
          <a:r>
            <a:rPr lang="zh-CN" altLang="en-US" sz="1700" kern="1200" dirty="0"/>
            <a:t>元</a:t>
          </a:r>
          <a:r>
            <a:rPr lang="en-US" altLang="zh-CN" sz="1700" kern="1200" dirty="0"/>
            <a:t>/</a:t>
          </a:r>
          <a:r>
            <a:rPr lang="zh-CN" altLang="en-US" sz="1700" kern="1200" dirty="0"/>
            <a:t>平方米，二层为首层的</a:t>
          </a:r>
          <a:r>
            <a:rPr lang="en-US" altLang="zh-CN" sz="1700" kern="1200" dirty="0"/>
            <a:t>80%</a:t>
          </a:r>
          <a:r>
            <a:rPr lang="zh-CN" altLang="en-US" sz="1700" kern="1200" dirty="0"/>
            <a:t>，运营费用为租金的</a:t>
          </a:r>
          <a:r>
            <a:rPr lang="en-US" altLang="zh-CN" sz="1700" kern="1200" dirty="0"/>
            <a:t>30%</a:t>
          </a:r>
          <a:r>
            <a:rPr lang="zh-CN" altLang="en-US" sz="1700" kern="1200" dirty="0"/>
            <a:t>，报酬率为</a:t>
          </a:r>
          <a:r>
            <a:rPr lang="en-US" altLang="zh-CN" sz="1700" kern="1200" dirty="0"/>
            <a:t>8%</a:t>
          </a:r>
          <a:r>
            <a:rPr lang="zh-CN" altLang="en-US" sz="1700" kern="1200" dirty="0"/>
            <a:t>。求房地产价值。</a:t>
          </a:r>
        </a:p>
      </dsp:txBody>
      <dsp:txXfrm>
        <a:off x="0" y="521873"/>
        <a:ext cx="10515600" cy="1480241"/>
      </dsp:txXfrm>
    </dsp:sp>
    <dsp:sp modelId="{478190F1-7AFE-2F4B-9C7B-D97AA2E2ACD7}">
      <dsp:nvSpPr>
        <dsp:cNvPr id="0" name=""/>
        <dsp:cNvSpPr/>
      </dsp:nvSpPr>
      <dsp:spPr>
        <a:xfrm>
          <a:off x="0" y="200211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18933-DCE0-0745-8B59-67896820F9AE}">
      <dsp:nvSpPr>
        <dsp:cNvPr id="0" name=""/>
        <dsp:cNvSpPr/>
      </dsp:nvSpPr>
      <dsp:spPr>
        <a:xfrm>
          <a:off x="0" y="2002114"/>
          <a:ext cx="10515600" cy="2345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altLang="zh-CN" sz="1700" kern="1200" dirty="0"/>
            <a:t>1.</a:t>
          </a:r>
          <a:r>
            <a:rPr lang="zh-CN" altLang="en-US" sz="1700" kern="1200" dirty="0"/>
            <a:t>首层年合同租金净收益</a:t>
          </a:r>
          <a:r>
            <a:rPr lang="en-US" altLang="zh-CN" sz="1700" kern="1200" dirty="0"/>
            <a:t>=5</a:t>
          </a:r>
          <a:r>
            <a:rPr lang="zh-CN" altLang="en-US" sz="1700" kern="1200" dirty="0"/>
            <a:t>*</a:t>
          </a:r>
          <a:r>
            <a:rPr lang="en-US" altLang="zh-CN" sz="1700" kern="1200" dirty="0"/>
            <a:t>2000</a:t>
          </a:r>
          <a:r>
            <a:rPr lang="zh-CN" altLang="en-US" sz="1700" kern="1200" dirty="0"/>
            <a:t>*（</a:t>
          </a:r>
          <a:r>
            <a:rPr lang="en-US" altLang="zh-CN" sz="1700" kern="1200" dirty="0"/>
            <a:t>1-30%</a:t>
          </a:r>
          <a:r>
            <a:rPr lang="zh-CN" altLang="en-US" sz="1700" kern="1200" dirty="0"/>
            <a:t>）*</a:t>
          </a:r>
          <a:r>
            <a:rPr lang="en-US" altLang="zh-CN" sz="1700" kern="1200" dirty="0"/>
            <a:t>365=</a:t>
          </a:r>
        </a:p>
        <a:p>
          <a:pPr marL="0" lvl="0" indent="0" algn="l" defTabSz="755650">
            <a:lnSpc>
              <a:spcPct val="90000"/>
            </a:lnSpc>
            <a:spcBef>
              <a:spcPct val="0"/>
            </a:spcBef>
            <a:spcAft>
              <a:spcPct val="35000"/>
            </a:spcAft>
            <a:buNone/>
          </a:pPr>
          <a:r>
            <a:rPr lang="en-US" altLang="zh-CN" sz="1700" kern="1200" dirty="0"/>
            <a:t>2.5</a:t>
          </a:r>
          <a:r>
            <a:rPr lang="zh-CN" altLang="en-US" sz="1700" kern="1200" dirty="0"/>
            <a:t>年后第一年市场租金净收益</a:t>
          </a:r>
          <a:r>
            <a:rPr lang="en-US" altLang="zh-CN" sz="1700" kern="1200" dirty="0"/>
            <a:t>=8</a:t>
          </a:r>
          <a:r>
            <a:rPr lang="zh-CN" altLang="en-US" sz="1700" kern="1200" dirty="0"/>
            <a:t>*</a:t>
          </a:r>
          <a:r>
            <a:rPr lang="en-US" altLang="zh-CN" sz="1700" kern="1200" dirty="0"/>
            <a:t>2000</a:t>
          </a:r>
          <a:r>
            <a:rPr lang="zh-CN" altLang="en-US" sz="1700" kern="1200" dirty="0"/>
            <a:t>*（</a:t>
          </a:r>
          <a:r>
            <a:rPr lang="en-US" altLang="zh-CN" sz="1700" kern="1200" dirty="0"/>
            <a:t>1-30%</a:t>
          </a:r>
          <a:r>
            <a:rPr lang="zh-CN" altLang="en-US" sz="1700" kern="1200" dirty="0"/>
            <a:t>）*</a:t>
          </a:r>
          <a:r>
            <a:rPr lang="en-US" altLang="zh-CN" sz="1700" kern="1200" dirty="0"/>
            <a:t>365</a:t>
          </a:r>
          <a:r>
            <a:rPr lang="zh-CN" altLang="en-US" sz="1700" kern="1200" dirty="0"/>
            <a:t>*（</a:t>
          </a:r>
          <a:r>
            <a:rPr lang="en-US" altLang="zh-CN" sz="1700" kern="1200" dirty="0"/>
            <a:t>1+5%</a:t>
          </a:r>
          <a:r>
            <a:rPr lang="zh-CN" altLang="en-US" sz="1700" kern="1200" dirty="0"/>
            <a:t>）</a:t>
          </a:r>
          <a:r>
            <a:rPr lang="en-US" altLang="zh-CN" sz="1700" kern="1200" baseline="30000" dirty="0"/>
            <a:t>5</a:t>
          </a:r>
          <a:r>
            <a:rPr lang="en-US" altLang="zh-CN" sz="1700" kern="1200" dirty="0"/>
            <a:t>=</a:t>
          </a:r>
        </a:p>
        <a:p>
          <a:pPr marL="0" lvl="0" indent="0" algn="l" defTabSz="755650">
            <a:lnSpc>
              <a:spcPct val="90000"/>
            </a:lnSpc>
            <a:spcBef>
              <a:spcPct val="0"/>
            </a:spcBef>
            <a:spcAft>
              <a:spcPct val="35000"/>
            </a:spcAft>
            <a:buNone/>
          </a:pPr>
          <a:r>
            <a:rPr lang="en-US" altLang="zh-CN" sz="1700" kern="1200" dirty="0"/>
            <a:t>3.</a:t>
          </a:r>
          <a:r>
            <a:rPr lang="zh-CN" altLang="en-US" sz="1700" kern="1200" dirty="0"/>
            <a:t>二层第一年市场租金净收益</a:t>
          </a:r>
          <a:r>
            <a:rPr lang="en-US" altLang="zh-CN" sz="1700" kern="1200" dirty="0"/>
            <a:t>=8</a:t>
          </a:r>
          <a:r>
            <a:rPr lang="zh-CN" altLang="en-US" sz="1700" kern="1200" dirty="0"/>
            <a:t>*</a:t>
          </a:r>
          <a:r>
            <a:rPr lang="en-US" altLang="zh-CN" sz="1700" kern="1200" dirty="0"/>
            <a:t>1800</a:t>
          </a:r>
          <a:r>
            <a:rPr lang="zh-CN" altLang="en-US" sz="1700" kern="1200" dirty="0"/>
            <a:t>*（</a:t>
          </a:r>
          <a:r>
            <a:rPr lang="en-US" altLang="zh-CN" sz="1700" kern="1200" dirty="0"/>
            <a:t>1-30%</a:t>
          </a:r>
          <a:r>
            <a:rPr lang="zh-CN" altLang="en-US" sz="1700" kern="1200" dirty="0"/>
            <a:t>）*</a:t>
          </a:r>
          <a:r>
            <a:rPr lang="en-US" altLang="zh-CN" sz="1700" kern="1200" dirty="0"/>
            <a:t>365=</a:t>
          </a:r>
        </a:p>
        <a:p>
          <a:pPr marL="0" lvl="0" indent="0" algn="l" defTabSz="755650">
            <a:lnSpc>
              <a:spcPct val="90000"/>
            </a:lnSpc>
            <a:spcBef>
              <a:spcPct val="0"/>
            </a:spcBef>
            <a:spcAft>
              <a:spcPct val="35000"/>
            </a:spcAft>
            <a:buNone/>
          </a:pPr>
          <a:r>
            <a:rPr lang="en-US" altLang="zh-CN" sz="1700" kern="1200" dirty="0"/>
            <a:t>4.</a:t>
          </a:r>
          <a:r>
            <a:rPr lang="zh-CN" altLang="en-US" sz="1700" kern="1200" dirty="0"/>
            <a:t>房地产价值</a:t>
          </a:r>
          <a:r>
            <a:rPr lang="en-US" altLang="zh-CN" sz="1700" kern="1200" dirty="0"/>
            <a:t>=</a:t>
          </a:r>
          <a:r>
            <a:rPr lang="zh-CN" altLang="en-US" sz="1700" kern="1200" dirty="0"/>
            <a:t>首层合同租金净收益现值</a:t>
          </a:r>
          <a:r>
            <a:rPr lang="en-US" altLang="zh-CN" sz="1700" kern="1200" dirty="0"/>
            <a:t>+</a:t>
          </a:r>
          <a:r>
            <a:rPr lang="zh-CN" altLang="en-US" sz="1700" kern="1200" dirty="0"/>
            <a:t>首层</a:t>
          </a:r>
          <a:r>
            <a:rPr lang="en-US" altLang="zh-CN" sz="1700" kern="1200" dirty="0"/>
            <a:t>5</a:t>
          </a:r>
          <a:r>
            <a:rPr lang="zh-CN" altLang="en-US" sz="1700" kern="1200" dirty="0"/>
            <a:t>年以后市场租金现值</a:t>
          </a:r>
          <a:r>
            <a:rPr lang="en-US" altLang="zh-CN" sz="1700" kern="1200" dirty="0"/>
            <a:t>+</a:t>
          </a:r>
          <a:r>
            <a:rPr lang="zh-CN" altLang="en-US" sz="1700" kern="1200" dirty="0"/>
            <a:t>二层市场租金净收益现值</a:t>
          </a:r>
          <a:endParaRPr lang="en-US" altLang="zh-CN" sz="1700" kern="1200" dirty="0"/>
        </a:p>
        <a:p>
          <a:pPr marL="0" lvl="0" indent="0" algn="l" defTabSz="755650">
            <a:lnSpc>
              <a:spcPct val="90000"/>
            </a:lnSpc>
            <a:spcBef>
              <a:spcPct val="0"/>
            </a:spcBef>
            <a:spcAft>
              <a:spcPct val="35000"/>
            </a:spcAft>
            <a:buNone/>
          </a:pPr>
          <a:r>
            <a:rPr lang="en-US" altLang="zh-CN" sz="1700" kern="1200" dirty="0"/>
            <a:t>=</a:t>
          </a:r>
        </a:p>
        <a:p>
          <a:pPr marL="0" lvl="0" indent="0" algn="l" defTabSz="755650">
            <a:lnSpc>
              <a:spcPct val="90000"/>
            </a:lnSpc>
            <a:spcBef>
              <a:spcPct val="0"/>
            </a:spcBef>
            <a:spcAft>
              <a:spcPct val="35000"/>
            </a:spcAft>
            <a:buNone/>
          </a:pPr>
          <a:r>
            <a:rPr lang="en-US" altLang="zh-CN" sz="1700" kern="1200" dirty="0"/>
            <a:t>=</a:t>
          </a:r>
        </a:p>
      </dsp:txBody>
      <dsp:txXfrm>
        <a:off x="0" y="2002114"/>
        <a:ext cx="10515600" cy="234564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706C6-BBCA-B84B-818A-2D22804A2A23}">
      <dsp:nvSpPr>
        <dsp:cNvPr id="0" name=""/>
        <dsp:cNvSpPr/>
      </dsp:nvSpPr>
      <dsp:spPr>
        <a:xfrm>
          <a:off x="0" y="1181"/>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1D1CE-1DC4-184A-BD67-2B62CA46B093}">
      <dsp:nvSpPr>
        <dsp:cNvPr id="0" name=""/>
        <dsp:cNvSpPr/>
      </dsp:nvSpPr>
      <dsp:spPr>
        <a:xfrm>
          <a:off x="0" y="1181"/>
          <a:ext cx="6900512" cy="1104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zh-CN" altLang="en-US" sz="2300" kern="1200" dirty="0"/>
            <a:t>依据：出租人权益价值为出租整体房地产价值减去承租人权益价值的余值</a:t>
          </a:r>
        </a:p>
      </dsp:txBody>
      <dsp:txXfrm>
        <a:off x="0" y="1181"/>
        <a:ext cx="6900512" cy="1104780"/>
      </dsp:txXfrm>
    </dsp:sp>
    <dsp:sp modelId="{DCFB24C1-A9CC-0D4B-B27C-29868B9238F2}">
      <dsp:nvSpPr>
        <dsp:cNvPr id="0" name=""/>
        <dsp:cNvSpPr/>
      </dsp:nvSpPr>
      <dsp:spPr>
        <a:xfrm>
          <a:off x="0" y="1105962"/>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631C85-9BBE-C44F-892B-38DCDAFE719C}">
      <dsp:nvSpPr>
        <dsp:cNvPr id="0" name=""/>
        <dsp:cNvSpPr/>
      </dsp:nvSpPr>
      <dsp:spPr>
        <a:xfrm>
          <a:off x="0" y="1105962"/>
          <a:ext cx="6900512" cy="1093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zh-CN" altLang="en-US" sz="2300" kern="1200" dirty="0"/>
            <a:t>承租人权益价值为租赁期内市场价值与合同租金价值之间的差额形成的价值。</a:t>
          </a:r>
        </a:p>
      </dsp:txBody>
      <dsp:txXfrm>
        <a:off x="0" y="1105962"/>
        <a:ext cx="6900512" cy="1093255"/>
      </dsp:txXfrm>
    </dsp:sp>
    <dsp:sp modelId="{4D14BBC5-0338-6E49-AB95-92563343ED8B}">
      <dsp:nvSpPr>
        <dsp:cNvPr id="0" name=""/>
        <dsp:cNvSpPr/>
      </dsp:nvSpPr>
      <dsp:spPr>
        <a:xfrm>
          <a:off x="0" y="2199218"/>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E770E-0871-9246-B1D2-6F60E49EC87B}">
      <dsp:nvSpPr>
        <dsp:cNvPr id="0" name=""/>
        <dsp:cNvSpPr/>
      </dsp:nvSpPr>
      <dsp:spPr>
        <a:xfrm>
          <a:off x="0" y="2199218"/>
          <a:ext cx="6900512" cy="166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zh-CN" altLang="en-US" sz="2300" kern="1200" dirty="0"/>
            <a:t>例题：某宗房地产建筑面积</a:t>
          </a:r>
          <a:r>
            <a:rPr lang="en-US" altLang="zh-CN" sz="2300" kern="1200" dirty="0"/>
            <a:t>3000</a:t>
          </a:r>
          <a:r>
            <a:rPr lang="zh-CN" altLang="en-US" sz="2300" kern="1200" dirty="0"/>
            <a:t>平方米，租赁剩余年限为</a:t>
          </a:r>
          <a:r>
            <a:rPr lang="en-US" altLang="zh-CN" sz="2300" kern="1200" dirty="0"/>
            <a:t>5</a:t>
          </a:r>
          <a:r>
            <a:rPr lang="zh-CN" altLang="en-US" sz="2300" kern="1200" dirty="0"/>
            <a:t>年，合同租金</a:t>
          </a:r>
          <a:r>
            <a:rPr lang="en-US" altLang="zh-CN" sz="2300" kern="1200" dirty="0"/>
            <a:t>5</a:t>
          </a:r>
          <a:r>
            <a:rPr lang="zh-CN" altLang="en-US" sz="2300" kern="1200" dirty="0"/>
            <a:t>元</a:t>
          </a:r>
          <a:r>
            <a:rPr lang="en-US" altLang="zh-CN" sz="2300" kern="1200" dirty="0"/>
            <a:t>/</a:t>
          </a:r>
          <a:r>
            <a:rPr lang="zh-CN" altLang="en-US" sz="2300" kern="1200" dirty="0"/>
            <a:t>日平方米，市场租金</a:t>
          </a:r>
          <a:r>
            <a:rPr lang="en-US" altLang="zh-CN" sz="2300" kern="1200" dirty="0"/>
            <a:t>8</a:t>
          </a:r>
          <a:r>
            <a:rPr lang="zh-CN" altLang="en-US" sz="2300" kern="1200" dirty="0"/>
            <a:t>元</a:t>
          </a:r>
          <a:r>
            <a:rPr lang="en-US" altLang="zh-CN" sz="2300" kern="1200" dirty="0"/>
            <a:t>/</a:t>
          </a:r>
          <a:r>
            <a:rPr lang="zh-CN" altLang="en-US" sz="2300" kern="1200" dirty="0"/>
            <a:t>平方米，运营费用为租金的</a:t>
          </a:r>
          <a:r>
            <a:rPr lang="en-US" altLang="zh-CN" sz="2300" kern="1200" dirty="0"/>
            <a:t>30%</a:t>
          </a:r>
          <a:r>
            <a:rPr lang="zh-CN" altLang="en-US" sz="2300" kern="1200" dirty="0"/>
            <a:t>，报酬率</a:t>
          </a:r>
          <a:r>
            <a:rPr lang="en-US" altLang="zh-CN" sz="2300" kern="1200" dirty="0"/>
            <a:t>8%</a:t>
          </a:r>
          <a:r>
            <a:rPr lang="zh-CN" altLang="en-US" sz="2300" kern="1200" dirty="0"/>
            <a:t>。求承租人权益价值。</a:t>
          </a:r>
        </a:p>
      </dsp:txBody>
      <dsp:txXfrm>
        <a:off x="0" y="2199218"/>
        <a:ext cx="6900512" cy="1667870"/>
      </dsp:txXfrm>
    </dsp:sp>
    <dsp:sp modelId="{89E0CD6F-B321-C146-9602-5ECE15893040}">
      <dsp:nvSpPr>
        <dsp:cNvPr id="0" name=""/>
        <dsp:cNvSpPr/>
      </dsp:nvSpPr>
      <dsp:spPr>
        <a:xfrm>
          <a:off x="0" y="3867088"/>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31888-0E4F-A043-A928-C3068391471C}">
      <dsp:nvSpPr>
        <dsp:cNvPr id="0" name=""/>
        <dsp:cNvSpPr/>
      </dsp:nvSpPr>
      <dsp:spPr>
        <a:xfrm>
          <a:off x="0" y="3867088"/>
          <a:ext cx="6900512" cy="166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zh-CN" altLang="en-US" sz="2300" kern="1200" dirty="0"/>
            <a:t>承租人权益价值</a:t>
          </a:r>
          <a:r>
            <a:rPr lang="en-US" altLang="zh-CN" sz="2300" kern="1200" dirty="0"/>
            <a:t>=</a:t>
          </a:r>
          <a:r>
            <a:rPr lang="zh-CN" altLang="en-US" sz="2300" kern="1200" dirty="0"/>
            <a:t>（</a:t>
          </a:r>
          <a:r>
            <a:rPr lang="en-US" altLang="zh-CN" sz="2300" kern="1200" dirty="0"/>
            <a:t>8-5</a:t>
          </a:r>
          <a:r>
            <a:rPr lang="zh-CN" altLang="en-US" sz="2300" kern="1200" dirty="0"/>
            <a:t>）*（</a:t>
          </a:r>
          <a:r>
            <a:rPr lang="en-US" altLang="zh-CN" sz="2300" kern="1200" dirty="0"/>
            <a:t>1-30%</a:t>
          </a:r>
          <a:r>
            <a:rPr lang="zh-CN" altLang="en-US" sz="2300" kern="1200" dirty="0"/>
            <a:t>）*</a:t>
          </a:r>
          <a:r>
            <a:rPr lang="en-US" altLang="zh-CN" sz="2300" kern="1200" dirty="0"/>
            <a:t>3000</a:t>
          </a:r>
          <a:r>
            <a:rPr lang="zh-CN" altLang="en-US" sz="2300" kern="1200" dirty="0"/>
            <a:t>*</a:t>
          </a:r>
          <a:r>
            <a:rPr lang="en-US" altLang="zh-CN" sz="2300" kern="1200" dirty="0"/>
            <a:t>365/8%</a:t>
          </a:r>
          <a:r>
            <a:rPr lang="zh-CN" altLang="en-US" sz="2300" kern="1200" dirty="0"/>
            <a:t>*</a:t>
          </a:r>
          <a:r>
            <a:rPr lang="en-US" altLang="zh-CN" sz="2300" kern="1200" dirty="0"/>
            <a:t>[1-1/91+8%</a:t>
          </a:r>
          <a:r>
            <a:rPr lang="zh-CN" altLang="en-US" sz="2300" kern="1200" dirty="0"/>
            <a:t>）</a:t>
          </a:r>
          <a:r>
            <a:rPr lang="en-US" altLang="zh-CN" sz="2300" kern="1200" baseline="30000" dirty="0"/>
            <a:t>5</a:t>
          </a:r>
          <a:r>
            <a:rPr lang="en-US" altLang="zh-CN" sz="2300" kern="1200" dirty="0"/>
            <a:t>]/10000=1956.25</a:t>
          </a:r>
          <a:r>
            <a:rPr lang="zh-CN" altLang="en-US" sz="2300" kern="1200" dirty="0"/>
            <a:t>万元</a:t>
          </a:r>
        </a:p>
      </dsp:txBody>
      <dsp:txXfrm>
        <a:off x="0" y="3867088"/>
        <a:ext cx="6900512" cy="166787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431E8-C234-A041-9B07-951571CB368A}">
      <dsp:nvSpPr>
        <dsp:cNvPr id="0" name=""/>
        <dsp:cNvSpPr/>
      </dsp:nvSpPr>
      <dsp:spPr>
        <a:xfrm>
          <a:off x="0" y="160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132C14-7738-B244-A4A2-33DDA3BE72CF}">
      <dsp:nvSpPr>
        <dsp:cNvPr id="0" name=""/>
        <dsp:cNvSpPr/>
      </dsp:nvSpPr>
      <dsp:spPr>
        <a:xfrm>
          <a:off x="0" y="1606"/>
          <a:ext cx="10515600" cy="1423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zh-CN" altLang="en-US" sz="1600" kern="1200" dirty="0">
              <a:latin typeface="FangSong" panose="02010609060101010101" pitchFamily="49" charset="-122"/>
              <a:ea typeface="FangSong" panose="02010609060101010101" pitchFamily="49" charset="-122"/>
            </a:rPr>
            <a:t>原则：抵押估价使用保守估计，评估投资价值根据原因使用乐观估价或保守估计，征收补偿评估使用乐观估计</a:t>
          </a:r>
        </a:p>
      </dsp:txBody>
      <dsp:txXfrm>
        <a:off x="0" y="1606"/>
        <a:ext cx="10515600" cy="1423533"/>
      </dsp:txXfrm>
    </dsp:sp>
    <dsp:sp modelId="{A458D80B-1EC5-734F-9FCE-C5C274294B28}">
      <dsp:nvSpPr>
        <dsp:cNvPr id="0" name=""/>
        <dsp:cNvSpPr/>
      </dsp:nvSpPr>
      <dsp:spPr>
        <a:xfrm>
          <a:off x="0" y="1425139"/>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ABE8B-C296-E846-85BE-AE1AEE95D65D}">
      <dsp:nvSpPr>
        <dsp:cNvPr id="0" name=""/>
        <dsp:cNvSpPr/>
      </dsp:nvSpPr>
      <dsp:spPr>
        <a:xfrm>
          <a:off x="0" y="1425139"/>
          <a:ext cx="10515600" cy="885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kumimoji="1" lang="zh-CN" altLang="en-US" sz="1600" kern="1200" dirty="0">
              <a:latin typeface="FangSong" panose="02010609060101010101" pitchFamily="49" charset="-122"/>
              <a:ea typeface="FangSong" panose="02010609060101010101" pitchFamily="49" charset="-122"/>
            </a:rPr>
            <a:t>某宗房地产总收益年限为</a:t>
          </a:r>
          <a:r>
            <a:rPr kumimoji="1" lang="en-US" altLang="zh-CN" sz="1600" kern="1200" dirty="0">
              <a:latin typeface="FangSong" panose="02010609060101010101" pitchFamily="49" charset="-122"/>
              <a:ea typeface="FangSong" panose="02010609060101010101" pitchFamily="49" charset="-122"/>
            </a:rPr>
            <a:t>32</a:t>
          </a:r>
          <a:r>
            <a:rPr kumimoji="1" lang="zh-CN" altLang="en-US" sz="1600" kern="1200" dirty="0">
              <a:latin typeface="FangSong" panose="02010609060101010101" pitchFamily="49" charset="-122"/>
              <a:ea typeface="FangSong" panose="02010609060101010101" pitchFamily="49" charset="-122"/>
            </a:rPr>
            <a:t>年，未来第</a:t>
          </a:r>
          <a:r>
            <a:rPr kumimoji="1" lang="en-US" altLang="zh-CN" sz="1600" kern="1200" dirty="0">
              <a:latin typeface="FangSong" panose="02010609060101010101" pitchFamily="49" charset="-122"/>
              <a:ea typeface="FangSong" panose="02010609060101010101" pitchFamily="49" charset="-122"/>
            </a:rPr>
            <a:t>1</a:t>
          </a:r>
          <a:r>
            <a:rPr kumimoji="1" lang="zh-CN" altLang="en-US" sz="1600" kern="1200" dirty="0">
              <a:latin typeface="FangSong" panose="02010609060101010101" pitchFamily="49" charset="-122"/>
              <a:ea typeface="FangSong" panose="02010609060101010101" pitchFamily="49" charset="-122"/>
            </a:rPr>
            <a:t>年的净收益乐观、保守、最可能估计分别为</a:t>
          </a:r>
          <a:r>
            <a:rPr kumimoji="1" lang="en-US" altLang="zh-CN" sz="1600" kern="1200" dirty="0">
              <a:latin typeface="FangSong" panose="02010609060101010101" pitchFamily="49" charset="-122"/>
              <a:ea typeface="FangSong" panose="02010609060101010101" pitchFamily="49" charset="-122"/>
            </a:rPr>
            <a:t>12</a:t>
          </a:r>
          <a:r>
            <a:rPr kumimoji="1" lang="zh-CN" altLang="en-US" sz="1600" kern="1200" dirty="0">
              <a:latin typeface="FangSong" panose="02010609060101010101" pitchFamily="49" charset="-122"/>
              <a:ea typeface="FangSong" panose="02010609060101010101" pitchFamily="49" charset="-122"/>
            </a:rPr>
            <a:t>万元、</a:t>
          </a:r>
          <a:r>
            <a:rPr kumimoji="1" lang="en-US" altLang="zh-CN" sz="1600" kern="1200" dirty="0">
              <a:latin typeface="FangSong" panose="02010609060101010101" pitchFamily="49" charset="-122"/>
              <a:ea typeface="FangSong" panose="02010609060101010101" pitchFamily="49" charset="-122"/>
            </a:rPr>
            <a:t>10</a:t>
          </a:r>
          <a:r>
            <a:rPr kumimoji="1" lang="zh-CN" altLang="en-US" sz="1600" kern="1200" dirty="0">
              <a:latin typeface="FangSong" panose="02010609060101010101" pitchFamily="49" charset="-122"/>
              <a:ea typeface="FangSong" panose="02010609060101010101" pitchFamily="49" charset="-122"/>
            </a:rPr>
            <a:t>万元、</a:t>
          </a:r>
          <a:r>
            <a:rPr kumimoji="1" lang="en-US" altLang="zh-CN" sz="1600" kern="1200" dirty="0">
              <a:latin typeface="FangSong" panose="02010609060101010101" pitchFamily="49" charset="-122"/>
              <a:ea typeface="FangSong" panose="02010609060101010101" pitchFamily="49" charset="-122"/>
            </a:rPr>
            <a:t>11</a:t>
          </a:r>
          <a:r>
            <a:rPr kumimoji="1" lang="zh-CN" altLang="en-US" sz="1600" kern="1200" dirty="0">
              <a:latin typeface="FangSong" panose="02010609060101010101" pitchFamily="49" charset="-122"/>
              <a:ea typeface="FangSong" panose="02010609060101010101" pitchFamily="49" charset="-122"/>
            </a:rPr>
            <a:t>万元，前</a:t>
          </a:r>
          <a:r>
            <a:rPr kumimoji="1" lang="en-US" altLang="zh-CN" sz="1600" kern="1200" dirty="0">
              <a:latin typeface="FangSong" panose="02010609060101010101" pitchFamily="49" charset="-122"/>
              <a:ea typeface="FangSong" panose="02010609060101010101" pitchFamily="49" charset="-122"/>
            </a:rPr>
            <a:t>5</a:t>
          </a:r>
          <a:r>
            <a:rPr kumimoji="1" lang="zh-CN" altLang="en-US" sz="1600" kern="1200" dirty="0">
              <a:latin typeface="FangSong" panose="02010609060101010101" pitchFamily="49" charset="-122"/>
              <a:ea typeface="FangSong" panose="02010609060101010101" pitchFamily="49" charset="-122"/>
            </a:rPr>
            <a:t>年逐年按</a:t>
          </a:r>
          <a:r>
            <a:rPr kumimoji="1" lang="en-US" altLang="zh-CN" sz="1600" kern="1200" dirty="0">
              <a:latin typeface="FangSong" panose="02010609060101010101" pitchFamily="49" charset="-122"/>
              <a:ea typeface="FangSong" panose="02010609060101010101" pitchFamily="49" charset="-122"/>
            </a:rPr>
            <a:t>2%</a:t>
          </a:r>
          <a:r>
            <a:rPr kumimoji="1" lang="zh-CN" altLang="en-US" sz="1600" kern="1200" dirty="0">
              <a:latin typeface="FangSong" panose="02010609060101010101" pitchFamily="49" charset="-122"/>
              <a:ea typeface="FangSong" panose="02010609060101010101" pitchFamily="49" charset="-122"/>
            </a:rPr>
            <a:t>比例递增，从未来第</a:t>
          </a:r>
          <a:r>
            <a:rPr kumimoji="1" lang="en-US" altLang="zh-CN" sz="1600" kern="1200" dirty="0">
              <a:latin typeface="FangSong" panose="02010609060101010101" pitchFamily="49" charset="-122"/>
              <a:ea typeface="FangSong" panose="02010609060101010101" pitchFamily="49" charset="-122"/>
            </a:rPr>
            <a:t>6</a:t>
          </a:r>
          <a:r>
            <a:rPr kumimoji="1" lang="zh-CN" altLang="en-US" sz="1600" kern="1200" dirty="0">
              <a:latin typeface="FangSong" panose="02010609060101010101" pitchFamily="49" charset="-122"/>
              <a:ea typeface="FangSong" panose="02010609060101010101" pitchFamily="49" charset="-122"/>
            </a:rPr>
            <a:t>年开始稳定在乐观估计</a:t>
          </a:r>
          <a:r>
            <a:rPr kumimoji="1" lang="en-US" altLang="zh-CN" sz="1600" kern="1200" dirty="0">
              <a:latin typeface="FangSong" panose="02010609060101010101" pitchFamily="49" charset="-122"/>
              <a:ea typeface="FangSong" panose="02010609060101010101" pitchFamily="49" charset="-122"/>
            </a:rPr>
            <a:t>20</a:t>
          </a:r>
          <a:r>
            <a:rPr kumimoji="1" lang="zh-CN" altLang="en-US" sz="1600" kern="1200" dirty="0">
              <a:latin typeface="FangSong" panose="02010609060101010101" pitchFamily="49" charset="-122"/>
              <a:ea typeface="FangSong" panose="02010609060101010101" pitchFamily="49" charset="-122"/>
            </a:rPr>
            <a:t>万元、保守估计</a:t>
          </a:r>
          <a:r>
            <a:rPr kumimoji="1" lang="en-US" altLang="zh-CN" sz="1600" kern="1200" dirty="0">
              <a:latin typeface="FangSong" panose="02010609060101010101" pitchFamily="49" charset="-122"/>
              <a:ea typeface="FangSong" panose="02010609060101010101" pitchFamily="49" charset="-122"/>
            </a:rPr>
            <a:t>17</a:t>
          </a:r>
          <a:r>
            <a:rPr kumimoji="1" lang="zh-CN" altLang="en-US" sz="1600" kern="1200" dirty="0">
              <a:latin typeface="FangSong" panose="02010609060101010101" pitchFamily="49" charset="-122"/>
              <a:ea typeface="FangSong" panose="02010609060101010101" pitchFamily="49" charset="-122"/>
            </a:rPr>
            <a:t>万元、最可能估计</a:t>
          </a:r>
          <a:r>
            <a:rPr kumimoji="1" lang="en-US" altLang="zh-CN" sz="1600" kern="1200" dirty="0">
              <a:latin typeface="FangSong" panose="02010609060101010101" pitchFamily="49" charset="-122"/>
              <a:ea typeface="FangSong" panose="02010609060101010101" pitchFamily="49" charset="-122"/>
            </a:rPr>
            <a:t>18</a:t>
          </a:r>
          <a:r>
            <a:rPr kumimoji="1" lang="zh-CN" altLang="en-US" sz="1600" kern="1200" dirty="0">
              <a:latin typeface="FangSong" panose="02010609060101010101" pitchFamily="49" charset="-122"/>
              <a:ea typeface="FangSong" panose="02010609060101010101" pitchFamily="49" charset="-122"/>
            </a:rPr>
            <a:t>万元水平，报酬率</a:t>
          </a:r>
          <a:r>
            <a:rPr kumimoji="1" lang="en-US" altLang="zh-CN" sz="1600" kern="1200" dirty="0">
              <a:latin typeface="FangSong" panose="02010609060101010101" pitchFamily="49" charset="-122"/>
              <a:ea typeface="FangSong" panose="02010609060101010101" pitchFamily="49" charset="-122"/>
            </a:rPr>
            <a:t>8%</a:t>
          </a:r>
          <a:r>
            <a:rPr kumimoji="1" lang="zh-CN" altLang="en-US" sz="1600" kern="1200" dirty="0">
              <a:latin typeface="FangSong" panose="02010609060101010101" pitchFamily="49" charset="-122"/>
              <a:ea typeface="FangSong" panose="02010609060101010101" pitchFamily="49" charset="-122"/>
            </a:rPr>
            <a:t>，求房地产抵押价值</a:t>
          </a:r>
          <a:endParaRPr lang="zh-CN" altLang="en-US" sz="1600" kern="1200" dirty="0">
            <a:latin typeface="FangSong" panose="02010609060101010101" pitchFamily="49" charset="-122"/>
            <a:ea typeface="FangSong" panose="02010609060101010101" pitchFamily="49" charset="-122"/>
          </a:endParaRPr>
        </a:p>
      </dsp:txBody>
      <dsp:txXfrm>
        <a:off x="0" y="1425139"/>
        <a:ext cx="10515600" cy="885167"/>
      </dsp:txXfrm>
    </dsp:sp>
    <dsp:sp modelId="{F7F4F47D-972E-834A-AD4D-121760E64853}">
      <dsp:nvSpPr>
        <dsp:cNvPr id="0" name=""/>
        <dsp:cNvSpPr/>
      </dsp:nvSpPr>
      <dsp:spPr>
        <a:xfrm>
          <a:off x="0" y="231030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7F00F-4074-4143-BA78-F310EED5F731}">
      <dsp:nvSpPr>
        <dsp:cNvPr id="0" name=""/>
        <dsp:cNvSpPr/>
      </dsp:nvSpPr>
      <dsp:spPr>
        <a:xfrm>
          <a:off x="0" y="2310306"/>
          <a:ext cx="10505330" cy="203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altLang="zh-CN" sz="1600" kern="1200" dirty="0">
            <a:latin typeface="FangSong" panose="02010609060101010101" pitchFamily="49" charset="-122"/>
            <a:ea typeface="FangSong" panose="02010609060101010101" pitchFamily="49" charset="-122"/>
          </a:endParaRPr>
        </a:p>
        <a:p>
          <a:pPr marL="0" lvl="0" indent="0" algn="l" defTabSz="711200">
            <a:lnSpc>
              <a:spcPct val="90000"/>
            </a:lnSpc>
            <a:spcBef>
              <a:spcPct val="0"/>
            </a:spcBef>
            <a:spcAft>
              <a:spcPct val="35000"/>
            </a:spcAft>
            <a:buNone/>
          </a:pPr>
          <a:r>
            <a:rPr lang="zh-CN" altLang="en-US" sz="1600" kern="1200" dirty="0">
              <a:latin typeface="FangSong" panose="02010609060101010101" pitchFamily="49" charset="-122"/>
              <a:ea typeface="FangSong" panose="02010609060101010101" pitchFamily="49" charset="-122"/>
            </a:rPr>
            <a:t>应使用保守估计值</a:t>
          </a:r>
          <a:endParaRPr lang="en-US" altLang="zh-CN" sz="1600" kern="1200" dirty="0">
            <a:latin typeface="FangSong" panose="02010609060101010101" pitchFamily="49" charset="-122"/>
            <a:ea typeface="FangSong" panose="02010609060101010101" pitchFamily="49" charset="-122"/>
          </a:endParaRPr>
        </a:p>
        <a:p>
          <a:pPr marL="0" lvl="0" indent="0" algn="l" defTabSz="711200">
            <a:lnSpc>
              <a:spcPct val="90000"/>
            </a:lnSpc>
            <a:spcBef>
              <a:spcPct val="0"/>
            </a:spcBef>
            <a:spcAft>
              <a:spcPct val="35000"/>
            </a:spcAft>
            <a:buNone/>
          </a:pPr>
          <a:r>
            <a:rPr lang="zh-CN" altLang="en-US" sz="1600" kern="1200" dirty="0">
              <a:latin typeface="FangSong" panose="02010609060101010101" pitchFamily="49" charset="-122"/>
              <a:ea typeface="FangSong" panose="02010609060101010101" pitchFamily="49" charset="-122"/>
            </a:rPr>
            <a:t>前</a:t>
          </a:r>
          <a:r>
            <a:rPr lang="en-US" altLang="zh-CN" sz="1600" kern="1200" dirty="0">
              <a:latin typeface="FangSong" panose="02010609060101010101" pitchFamily="49" charset="-122"/>
              <a:ea typeface="FangSong" panose="02010609060101010101" pitchFamily="49" charset="-122"/>
            </a:rPr>
            <a:t>5</a:t>
          </a:r>
          <a:r>
            <a:rPr lang="zh-CN" altLang="en-US" sz="1600" kern="1200" dirty="0">
              <a:latin typeface="FangSong" panose="02010609060101010101" pitchFamily="49" charset="-122"/>
              <a:ea typeface="FangSong" panose="02010609060101010101" pitchFamily="49" charset="-122"/>
            </a:rPr>
            <a:t>年的收益现值</a:t>
          </a:r>
          <a:r>
            <a:rPr lang="en-US" altLang="zh-CN" sz="1600" kern="1200" dirty="0">
              <a:latin typeface="FangSong" panose="02010609060101010101" pitchFamily="49" charset="-122"/>
              <a:ea typeface="FangSong" panose="02010609060101010101" pitchFamily="49" charset="-122"/>
            </a:rPr>
            <a:t>=10/</a:t>
          </a:r>
          <a:r>
            <a:rPr lang="zh-CN" altLang="en-US" sz="1600" kern="1200" dirty="0">
              <a:latin typeface="FangSong" panose="02010609060101010101" pitchFamily="49" charset="-122"/>
              <a:ea typeface="FangSong" panose="02010609060101010101" pitchFamily="49" charset="-122"/>
            </a:rPr>
            <a:t>（</a:t>
          </a:r>
          <a:r>
            <a:rPr lang="en-US" altLang="zh-CN" sz="1600" kern="1200" dirty="0">
              <a:latin typeface="FangSong" panose="02010609060101010101" pitchFamily="49" charset="-122"/>
              <a:ea typeface="FangSong" panose="02010609060101010101" pitchFamily="49" charset="-122"/>
            </a:rPr>
            <a:t>8%-2%</a:t>
          </a:r>
          <a:r>
            <a:rPr lang="zh-CN" altLang="en-US" sz="1600" kern="1200" dirty="0">
              <a:latin typeface="FangSong" panose="02010609060101010101" pitchFamily="49" charset="-122"/>
              <a:ea typeface="FangSong" panose="02010609060101010101" pitchFamily="49" charset="-122"/>
            </a:rPr>
            <a:t>）*</a:t>
          </a:r>
          <a:r>
            <a:rPr lang="en-US" altLang="zh-CN" sz="1600" kern="1200" dirty="0">
              <a:latin typeface="FangSong" panose="02010609060101010101" pitchFamily="49" charset="-122"/>
              <a:ea typeface="FangSong" panose="02010609060101010101" pitchFamily="49" charset="-122"/>
            </a:rPr>
            <a:t>[1-</a:t>
          </a:r>
          <a:r>
            <a:rPr lang="zh-CN" altLang="en-US" sz="1600" kern="1200" dirty="0">
              <a:latin typeface="FangSong" panose="02010609060101010101" pitchFamily="49" charset="-122"/>
              <a:ea typeface="FangSong" panose="02010609060101010101" pitchFamily="49" charset="-122"/>
            </a:rPr>
            <a:t>（</a:t>
          </a:r>
          <a:r>
            <a:rPr lang="en-US" altLang="zh-CN" sz="1600" kern="1200" dirty="0">
              <a:latin typeface="FangSong" panose="02010609060101010101" pitchFamily="49" charset="-122"/>
              <a:ea typeface="FangSong" panose="02010609060101010101" pitchFamily="49" charset="-122"/>
            </a:rPr>
            <a:t>1+2%</a:t>
          </a:r>
          <a:r>
            <a:rPr lang="zh-CN" altLang="en-US" sz="1600" kern="1200" dirty="0">
              <a:latin typeface="FangSong" panose="02010609060101010101" pitchFamily="49" charset="-122"/>
              <a:ea typeface="FangSong" panose="02010609060101010101" pitchFamily="49" charset="-122"/>
            </a:rPr>
            <a:t>）</a:t>
          </a:r>
          <a:r>
            <a:rPr lang="en-US" altLang="zh-CN" sz="1600" kern="1200" baseline="30000" dirty="0">
              <a:latin typeface="FangSong" panose="02010609060101010101" pitchFamily="49" charset="-122"/>
              <a:ea typeface="FangSong" panose="02010609060101010101" pitchFamily="49" charset="-122"/>
            </a:rPr>
            <a:t>5</a:t>
          </a:r>
          <a:r>
            <a:rPr lang="en-US" altLang="zh-CN" sz="1600" kern="1200" dirty="0">
              <a:latin typeface="FangSong" panose="02010609060101010101" pitchFamily="49" charset="-122"/>
              <a:ea typeface="FangSong" panose="02010609060101010101" pitchFamily="49" charset="-122"/>
            </a:rPr>
            <a:t>/</a:t>
          </a:r>
          <a:r>
            <a:rPr lang="zh-CN" altLang="en-US" sz="1600" kern="1200" dirty="0">
              <a:latin typeface="FangSong" panose="02010609060101010101" pitchFamily="49" charset="-122"/>
              <a:ea typeface="FangSong" panose="02010609060101010101" pitchFamily="49" charset="-122"/>
            </a:rPr>
            <a:t>（</a:t>
          </a:r>
          <a:r>
            <a:rPr lang="en-US" altLang="zh-CN" sz="1600" kern="1200" dirty="0">
              <a:latin typeface="FangSong" panose="02010609060101010101" pitchFamily="49" charset="-122"/>
              <a:ea typeface="FangSong" panose="02010609060101010101" pitchFamily="49" charset="-122"/>
            </a:rPr>
            <a:t>1+8%</a:t>
          </a:r>
          <a:r>
            <a:rPr lang="zh-CN" altLang="en-US" sz="1600" kern="1200" dirty="0">
              <a:latin typeface="FangSong" panose="02010609060101010101" pitchFamily="49" charset="-122"/>
              <a:ea typeface="FangSong" panose="02010609060101010101" pitchFamily="49" charset="-122"/>
            </a:rPr>
            <a:t>）</a:t>
          </a:r>
          <a:r>
            <a:rPr lang="en-US" altLang="zh-CN" sz="1600" kern="1200" baseline="30000" dirty="0">
              <a:latin typeface="FangSong" panose="02010609060101010101" pitchFamily="49" charset="-122"/>
              <a:ea typeface="FangSong" panose="02010609060101010101" pitchFamily="49" charset="-122"/>
            </a:rPr>
            <a:t>5</a:t>
          </a:r>
          <a:r>
            <a:rPr lang="en-US" altLang="zh-CN" sz="1600" kern="1200" dirty="0">
              <a:latin typeface="FangSong" panose="02010609060101010101" pitchFamily="49" charset="-122"/>
              <a:ea typeface="FangSong" panose="02010609060101010101" pitchFamily="49" charset="-122"/>
              <a:cs typeface="+mn-cs"/>
            </a:rPr>
            <a:t>]</a:t>
          </a:r>
          <a:r>
            <a:rPr lang="en-US" altLang="zh-CN" sz="1600" kern="1200" dirty="0">
              <a:latin typeface="FangSong" panose="02010609060101010101" pitchFamily="49" charset="-122"/>
              <a:ea typeface="FangSong" panose="02010609060101010101" pitchFamily="49" charset="-122"/>
            </a:rPr>
            <a:t>=41.43</a:t>
          </a:r>
          <a:r>
            <a:rPr lang="zh-CN" altLang="en-US" sz="1600" kern="1200" dirty="0">
              <a:latin typeface="FangSong" panose="02010609060101010101" pitchFamily="49" charset="-122"/>
              <a:ea typeface="FangSong" panose="02010609060101010101" pitchFamily="49" charset="-122"/>
            </a:rPr>
            <a:t>万元；</a:t>
          </a:r>
          <a:endParaRPr lang="en-US" altLang="zh-CN" sz="1600" kern="1200" dirty="0">
            <a:latin typeface="FangSong" panose="02010609060101010101" pitchFamily="49" charset="-122"/>
            <a:ea typeface="FangSong" panose="02010609060101010101" pitchFamily="49" charset="-122"/>
          </a:endParaRPr>
        </a:p>
        <a:p>
          <a:pPr marL="0" lvl="0" indent="0" algn="l" defTabSz="711200">
            <a:lnSpc>
              <a:spcPct val="90000"/>
            </a:lnSpc>
            <a:spcBef>
              <a:spcPct val="0"/>
            </a:spcBef>
            <a:spcAft>
              <a:spcPct val="35000"/>
            </a:spcAft>
            <a:buNone/>
          </a:pPr>
          <a:r>
            <a:rPr lang="zh-CN" altLang="en-US" sz="1600" kern="1200" dirty="0">
              <a:latin typeface="FangSong" panose="02010609060101010101" pitchFamily="49" charset="-122"/>
              <a:ea typeface="FangSong" panose="02010609060101010101" pitchFamily="49" charset="-122"/>
            </a:rPr>
            <a:t>第</a:t>
          </a:r>
          <a:r>
            <a:rPr lang="en-US" altLang="zh-CN" sz="1600" kern="1200" dirty="0">
              <a:latin typeface="FangSong" panose="02010609060101010101" pitchFamily="49" charset="-122"/>
              <a:ea typeface="FangSong" panose="02010609060101010101" pitchFamily="49" charset="-122"/>
            </a:rPr>
            <a:t>6</a:t>
          </a:r>
          <a:r>
            <a:rPr lang="zh-CN" altLang="en-US" sz="1600" kern="1200" dirty="0">
              <a:latin typeface="FangSong" panose="02010609060101010101" pitchFamily="49" charset="-122"/>
              <a:ea typeface="FangSong" panose="02010609060101010101" pitchFamily="49" charset="-122"/>
            </a:rPr>
            <a:t>年后的收益现值</a:t>
          </a:r>
          <a:r>
            <a:rPr lang="en-US" altLang="zh-CN" sz="1600" kern="1200" dirty="0">
              <a:latin typeface="FangSong" panose="02010609060101010101" pitchFamily="49" charset="-122"/>
              <a:ea typeface="FangSong" panose="02010609060101010101" pitchFamily="49" charset="-122"/>
            </a:rPr>
            <a:t>=17/8%</a:t>
          </a:r>
          <a:r>
            <a:rPr lang="zh-CN" altLang="en-US" sz="1600" kern="1200" dirty="0">
              <a:latin typeface="FangSong" panose="02010609060101010101" pitchFamily="49" charset="-122"/>
              <a:ea typeface="FangSong" panose="02010609060101010101" pitchFamily="49" charset="-122"/>
            </a:rPr>
            <a:t>*</a:t>
          </a:r>
          <a:r>
            <a:rPr lang="en-US" altLang="zh-CN" sz="1600" kern="1200" dirty="0">
              <a:latin typeface="FangSong" panose="02010609060101010101" pitchFamily="49" charset="-122"/>
              <a:ea typeface="FangSong" panose="02010609060101010101" pitchFamily="49" charset="-122"/>
            </a:rPr>
            <a:t>[1-1/</a:t>
          </a:r>
          <a:r>
            <a:rPr lang="zh-CN" altLang="en-US" sz="1600" kern="1200" dirty="0">
              <a:latin typeface="FangSong" panose="02010609060101010101" pitchFamily="49" charset="-122"/>
              <a:ea typeface="FangSong" panose="02010609060101010101" pitchFamily="49" charset="-122"/>
            </a:rPr>
            <a:t>（</a:t>
          </a:r>
          <a:r>
            <a:rPr lang="en-US" altLang="zh-CN" sz="1600" kern="1200" dirty="0">
              <a:latin typeface="FangSong" panose="02010609060101010101" pitchFamily="49" charset="-122"/>
              <a:ea typeface="FangSong" panose="02010609060101010101" pitchFamily="49" charset="-122"/>
            </a:rPr>
            <a:t>1+8%</a:t>
          </a:r>
          <a:r>
            <a:rPr lang="zh-CN" altLang="en-US" sz="1600" kern="1200" dirty="0">
              <a:latin typeface="FangSong" panose="02010609060101010101" pitchFamily="49" charset="-122"/>
              <a:ea typeface="FangSong" panose="02010609060101010101" pitchFamily="49" charset="-122"/>
            </a:rPr>
            <a:t>）</a:t>
          </a:r>
          <a:r>
            <a:rPr lang="en-US" altLang="zh-CN" sz="1600" kern="1200" baseline="30000" dirty="0">
              <a:latin typeface="FangSong" panose="02010609060101010101" pitchFamily="49" charset="-122"/>
              <a:ea typeface="FangSong" panose="02010609060101010101" pitchFamily="49" charset="-122"/>
            </a:rPr>
            <a:t>27</a:t>
          </a:r>
          <a:r>
            <a:rPr lang="en-US" altLang="zh-CN" sz="1600" kern="1200" dirty="0">
              <a:latin typeface="FangSong" panose="02010609060101010101" pitchFamily="49" charset="-122"/>
              <a:ea typeface="FangSong" panose="02010609060101010101" pitchFamily="49" charset="-122"/>
            </a:rPr>
            <a:t>]/</a:t>
          </a:r>
          <a:r>
            <a:rPr lang="zh-CN" altLang="en-US" sz="1600" kern="1200" dirty="0">
              <a:latin typeface="FangSong" panose="02010609060101010101" pitchFamily="49" charset="-122"/>
              <a:ea typeface="FangSong" panose="02010609060101010101" pitchFamily="49" charset="-122"/>
            </a:rPr>
            <a:t>（</a:t>
          </a:r>
          <a:r>
            <a:rPr lang="en-US" altLang="zh-CN" sz="1600" kern="1200" dirty="0">
              <a:latin typeface="FangSong" panose="02010609060101010101" pitchFamily="49" charset="-122"/>
              <a:ea typeface="FangSong" panose="02010609060101010101" pitchFamily="49" charset="-122"/>
            </a:rPr>
            <a:t>1+8%</a:t>
          </a:r>
          <a:r>
            <a:rPr lang="zh-CN" altLang="en-US" sz="1600" kern="1200" dirty="0">
              <a:latin typeface="FangSong" panose="02010609060101010101" pitchFamily="49" charset="-122"/>
              <a:ea typeface="FangSong" panose="02010609060101010101" pitchFamily="49" charset="-122"/>
            </a:rPr>
            <a:t>）</a:t>
          </a:r>
          <a:r>
            <a:rPr lang="en-US" altLang="zh-CN" sz="1600" kern="1200" baseline="30000" dirty="0">
              <a:latin typeface="FangSong" panose="02010609060101010101" pitchFamily="49" charset="-122"/>
              <a:ea typeface="FangSong" panose="02010609060101010101" pitchFamily="49" charset="-122"/>
            </a:rPr>
            <a:t>5</a:t>
          </a:r>
          <a:r>
            <a:rPr lang="en-US" altLang="zh-CN" sz="1600" kern="1200" dirty="0">
              <a:latin typeface="FangSong" panose="02010609060101010101" pitchFamily="49" charset="-122"/>
              <a:ea typeface="FangSong" panose="02010609060101010101" pitchFamily="49" charset="-122"/>
            </a:rPr>
            <a:t>=126.52</a:t>
          </a:r>
          <a:r>
            <a:rPr lang="zh-CN" altLang="en-US" sz="1600" kern="1200" dirty="0">
              <a:latin typeface="FangSong" panose="02010609060101010101" pitchFamily="49" charset="-122"/>
              <a:ea typeface="FangSong" panose="02010609060101010101" pitchFamily="49" charset="-122"/>
            </a:rPr>
            <a:t>万元；</a:t>
          </a:r>
          <a:endParaRPr lang="en-US" altLang="zh-CN" sz="1600" kern="1200" dirty="0">
            <a:latin typeface="FangSong" panose="02010609060101010101" pitchFamily="49" charset="-122"/>
            <a:ea typeface="FangSong" panose="02010609060101010101" pitchFamily="49" charset="-122"/>
          </a:endParaRPr>
        </a:p>
        <a:p>
          <a:pPr marL="0" lvl="0" indent="0" algn="l" defTabSz="711200">
            <a:lnSpc>
              <a:spcPct val="90000"/>
            </a:lnSpc>
            <a:spcBef>
              <a:spcPct val="0"/>
            </a:spcBef>
            <a:spcAft>
              <a:spcPct val="35000"/>
            </a:spcAft>
            <a:buNone/>
          </a:pPr>
          <a:r>
            <a:rPr lang="zh-CN" altLang="en-US" sz="1600" kern="1200" dirty="0">
              <a:latin typeface="FangSong" panose="02010609060101010101" pitchFamily="49" charset="-122"/>
              <a:ea typeface="FangSong" panose="02010609060101010101" pitchFamily="49" charset="-122"/>
            </a:rPr>
            <a:t>两段合计</a:t>
          </a:r>
          <a:r>
            <a:rPr lang="en-US" altLang="zh-CN" sz="1600" kern="1200" dirty="0">
              <a:latin typeface="FangSong" panose="02010609060101010101" pitchFamily="49" charset="-122"/>
              <a:ea typeface="FangSong" panose="02010609060101010101" pitchFamily="49" charset="-122"/>
            </a:rPr>
            <a:t>=</a:t>
          </a:r>
          <a:r>
            <a:rPr lang="zh-CN" altLang="en-US" sz="1600" kern="1200" dirty="0">
              <a:latin typeface="FangSong" panose="02010609060101010101" pitchFamily="49" charset="-122"/>
              <a:ea typeface="FangSong" panose="02010609060101010101" pitchFamily="49" charset="-122"/>
            </a:rPr>
            <a:t>房地产抵押价值</a:t>
          </a:r>
          <a:r>
            <a:rPr lang="en-US" altLang="zh-CN" sz="1600" kern="1200" dirty="0">
              <a:latin typeface="FangSong" panose="02010609060101010101" pitchFamily="49" charset="-122"/>
              <a:ea typeface="FangSong" panose="02010609060101010101" pitchFamily="49" charset="-122"/>
            </a:rPr>
            <a:t>=41.43+126.52=167.95</a:t>
          </a:r>
          <a:r>
            <a:rPr lang="zh-CN" altLang="en-US" sz="1600" kern="1200" dirty="0">
              <a:latin typeface="FangSong" panose="02010609060101010101" pitchFamily="49" charset="-122"/>
              <a:ea typeface="FangSong" panose="02010609060101010101" pitchFamily="49" charset="-122"/>
            </a:rPr>
            <a:t>万元</a:t>
          </a:r>
        </a:p>
      </dsp:txBody>
      <dsp:txXfrm>
        <a:off x="0" y="2310306"/>
        <a:ext cx="10505330" cy="203942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2C6CB-3F1E-0C40-BD8A-9E969E63B4DF}">
      <dsp:nvSpPr>
        <dsp:cNvPr id="0" name=""/>
        <dsp:cNvSpPr/>
      </dsp:nvSpPr>
      <dsp:spPr>
        <a:xfrm>
          <a:off x="0" y="1977309"/>
          <a:ext cx="10515600" cy="957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42381D-FB07-3F47-9F2A-8F38EC4EBCD6}">
      <dsp:nvSpPr>
        <dsp:cNvPr id="0" name=""/>
        <dsp:cNvSpPr/>
      </dsp:nvSpPr>
      <dsp:spPr>
        <a:xfrm>
          <a:off x="525780" y="1416429"/>
          <a:ext cx="7360920" cy="11217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689100">
            <a:lnSpc>
              <a:spcPct val="90000"/>
            </a:lnSpc>
            <a:spcBef>
              <a:spcPct val="0"/>
            </a:spcBef>
            <a:spcAft>
              <a:spcPct val="35000"/>
            </a:spcAft>
            <a:buNone/>
          </a:pPr>
          <a:r>
            <a:rPr lang="en-US" altLang="zh-CN" sz="3800" kern="1200" dirty="0"/>
            <a:t>V=50/8%+2/</a:t>
          </a:r>
          <a:r>
            <a:rPr lang="zh-CN" altLang="en-US" sz="3800" kern="1200" dirty="0"/>
            <a:t>（</a:t>
          </a:r>
          <a:r>
            <a:rPr lang="en-US" altLang="zh-CN" sz="3800" kern="1200" dirty="0"/>
            <a:t>8%</a:t>
          </a:r>
          <a:r>
            <a:rPr lang="zh-CN" altLang="en-US" sz="3800" kern="1200" dirty="0"/>
            <a:t>）</a:t>
          </a:r>
          <a:r>
            <a:rPr lang="en-US" altLang="zh-CN" sz="3800" kern="1200" baseline="30000" dirty="0"/>
            <a:t>2</a:t>
          </a:r>
          <a:r>
            <a:rPr lang="en-US" altLang="zh-CN" sz="3800" kern="1200" dirty="0"/>
            <a:t>=937.5</a:t>
          </a:r>
          <a:r>
            <a:rPr lang="zh-CN" altLang="en-US" sz="3800" kern="1200" dirty="0"/>
            <a:t>万元</a:t>
          </a:r>
        </a:p>
      </dsp:txBody>
      <dsp:txXfrm>
        <a:off x="580540" y="1471189"/>
        <a:ext cx="7251400" cy="101224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D6616-BFE4-614F-BDB7-8C458C976342}">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D27E4A-5071-C34C-9192-F129AC3EAD8B}">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zh-CN" altLang="en-US" sz="3100" kern="1200" dirty="0"/>
            <a:t>地租</a:t>
          </a:r>
          <a:r>
            <a:rPr lang="en-US" altLang="zh-CN" sz="3100" kern="1200" dirty="0"/>
            <a:t>=</a:t>
          </a:r>
          <a:r>
            <a:rPr lang="zh-CN" altLang="en-US" sz="3100" kern="1200" dirty="0"/>
            <a:t>农产品收入</a:t>
          </a:r>
          <a:r>
            <a:rPr lang="en-US" altLang="zh-CN" sz="3100" kern="1200" dirty="0"/>
            <a:t>-</a:t>
          </a:r>
          <a:r>
            <a:rPr lang="zh-CN" altLang="en-US" sz="3100" kern="1200" dirty="0"/>
            <a:t>销售税费</a:t>
          </a:r>
          <a:r>
            <a:rPr lang="en-US" altLang="zh-CN" sz="3100" kern="1200" dirty="0"/>
            <a:t>-</a:t>
          </a:r>
          <a:r>
            <a:rPr lang="zh-CN" altLang="en-US" sz="3100" kern="1200" dirty="0"/>
            <a:t>生产成本</a:t>
          </a:r>
          <a:r>
            <a:rPr lang="en-US" altLang="zh-CN" sz="3100" kern="1200" dirty="0"/>
            <a:t>-</a:t>
          </a:r>
          <a:r>
            <a:rPr lang="zh-CN" altLang="en-US" sz="3100" kern="1200" dirty="0"/>
            <a:t>运输成本</a:t>
          </a:r>
          <a:r>
            <a:rPr lang="en-US" altLang="zh-CN" sz="3100" kern="1200" dirty="0"/>
            <a:t>-</a:t>
          </a:r>
          <a:r>
            <a:rPr lang="zh-CN" altLang="en-US" sz="3100" kern="1200" dirty="0"/>
            <a:t>投资利息</a:t>
          </a:r>
          <a:r>
            <a:rPr lang="en-US" altLang="zh-CN" sz="3100" kern="1200" dirty="0"/>
            <a:t>-</a:t>
          </a:r>
          <a:r>
            <a:rPr lang="zh-CN" altLang="en-US" sz="3100" kern="1200" dirty="0"/>
            <a:t>生产经营者利润</a:t>
          </a:r>
        </a:p>
      </dsp:txBody>
      <dsp:txXfrm>
        <a:off x="0" y="2492"/>
        <a:ext cx="6492875" cy="1700138"/>
      </dsp:txXfrm>
    </dsp:sp>
    <dsp:sp modelId="{0429B4C4-CBC9-A349-90AB-66A1A74388E9}">
      <dsp:nvSpPr>
        <dsp:cNvPr id="0" name=""/>
        <dsp:cNvSpPr/>
      </dsp:nvSpPr>
      <dsp:spPr>
        <a:xfrm>
          <a:off x="0" y="170263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7C563-E30E-8D42-84E1-F02032991413}">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zh-CN" altLang="en-US" sz="3100" kern="1200" dirty="0"/>
            <a:t>地租</a:t>
          </a:r>
          <a:r>
            <a:rPr lang="en-US" altLang="zh-CN" sz="3100" kern="1200" dirty="0"/>
            <a:t>=800</a:t>
          </a:r>
          <a:r>
            <a:rPr lang="zh-CN" altLang="en-US" sz="3100" kern="1200" dirty="0"/>
            <a:t>*</a:t>
          </a:r>
          <a:r>
            <a:rPr lang="en-US" altLang="zh-CN" sz="3100" kern="1200" dirty="0"/>
            <a:t>2.4</a:t>
          </a:r>
          <a:r>
            <a:rPr lang="zh-CN" altLang="en-US" sz="3100" kern="1200" dirty="0"/>
            <a:t>*（</a:t>
          </a:r>
          <a:r>
            <a:rPr lang="en-US" altLang="zh-CN" sz="3100" kern="1200" dirty="0"/>
            <a:t>1-10%</a:t>
          </a:r>
          <a:r>
            <a:rPr lang="zh-CN" altLang="en-US" sz="3100" kern="1200" dirty="0"/>
            <a:t>）</a:t>
          </a:r>
          <a:r>
            <a:rPr lang="en-US" altLang="zh-CN" sz="3100" kern="1200" dirty="0"/>
            <a:t>-500-0.1</a:t>
          </a:r>
          <a:r>
            <a:rPr lang="zh-CN" altLang="en-US" sz="3100" kern="1200" dirty="0"/>
            <a:t>*</a:t>
          </a:r>
          <a:r>
            <a:rPr lang="en-US" altLang="zh-CN" sz="3100" kern="1200" dirty="0"/>
            <a:t>800-0.05</a:t>
          </a:r>
          <a:r>
            <a:rPr lang="zh-CN" altLang="en-US" sz="3100" kern="1200" dirty="0"/>
            <a:t>*</a:t>
          </a:r>
          <a:r>
            <a:rPr lang="en-US" altLang="zh-CN" sz="3100" kern="1200" dirty="0"/>
            <a:t>800-150=950</a:t>
          </a:r>
          <a:r>
            <a:rPr lang="zh-CN" altLang="en-US" sz="3100" kern="1200" dirty="0"/>
            <a:t>元</a:t>
          </a:r>
          <a:r>
            <a:rPr lang="en-US" altLang="zh-CN" sz="3100" kern="1200" dirty="0"/>
            <a:t>/</a:t>
          </a:r>
          <a:r>
            <a:rPr lang="zh-CN" altLang="en-US" sz="3100" kern="1200" dirty="0"/>
            <a:t>亩</a:t>
          </a:r>
        </a:p>
      </dsp:txBody>
      <dsp:txXfrm>
        <a:off x="0" y="1702630"/>
        <a:ext cx="6492875" cy="1700138"/>
      </dsp:txXfrm>
    </dsp:sp>
    <dsp:sp modelId="{BB1D6A47-051D-BE45-A99C-61F72DDFE35D}">
      <dsp:nvSpPr>
        <dsp:cNvPr id="0" name=""/>
        <dsp:cNvSpPr/>
      </dsp:nvSpPr>
      <dsp:spPr>
        <a:xfrm>
          <a:off x="0" y="3402769"/>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4719A9-4540-944E-A53A-DC85DDCB79F8}">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zh-CN" altLang="en-US" sz="3100" kern="1200" dirty="0"/>
            <a:t>进而：农业土地资本化率为</a:t>
          </a:r>
          <a:r>
            <a:rPr lang="en-US" altLang="zh-CN" sz="3100" kern="1200" dirty="0"/>
            <a:t>5%</a:t>
          </a:r>
          <a:r>
            <a:rPr lang="zh-CN" altLang="en-US" sz="3100" kern="1200" dirty="0"/>
            <a:t>，则地价</a:t>
          </a:r>
          <a:r>
            <a:rPr lang="en-US" altLang="zh-CN" sz="3100" kern="1200" dirty="0"/>
            <a:t>=950/0.05=19000</a:t>
          </a:r>
          <a:r>
            <a:rPr lang="zh-CN" altLang="en-US" sz="3100" kern="1200" dirty="0"/>
            <a:t>元</a:t>
          </a:r>
          <a:r>
            <a:rPr lang="en-US" altLang="zh-CN" sz="3100" kern="1200" dirty="0"/>
            <a:t>/</a:t>
          </a:r>
          <a:r>
            <a:rPr lang="zh-CN" altLang="en-US" sz="3100" kern="1200" dirty="0"/>
            <a:t>亩</a:t>
          </a:r>
        </a:p>
      </dsp:txBody>
      <dsp:txXfrm>
        <a:off x="0" y="3402769"/>
        <a:ext cx="6492875" cy="170013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83BD7-8825-484F-ACDA-DDACEC1EB3F5}">
      <dsp:nvSpPr>
        <dsp:cNvPr id="0" name=""/>
        <dsp:cNvSpPr/>
      </dsp:nvSpPr>
      <dsp:spPr>
        <a:xfrm>
          <a:off x="0" y="212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5AB2CD-6F6F-9246-A93E-6F930DAC584E}">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zh-CN" altLang="en-US" sz="3100" kern="1200" dirty="0"/>
            <a:t>累加法、市场提取法、投资收益率排序插入法</a:t>
          </a:r>
        </a:p>
      </dsp:txBody>
      <dsp:txXfrm>
        <a:off x="0" y="2124"/>
        <a:ext cx="10515600" cy="1449029"/>
      </dsp:txXfrm>
    </dsp:sp>
    <dsp:sp modelId="{29EBE863-A45D-3041-A793-8817B606510A}">
      <dsp:nvSpPr>
        <dsp:cNvPr id="0" name=""/>
        <dsp:cNvSpPr/>
      </dsp:nvSpPr>
      <dsp:spPr>
        <a:xfrm>
          <a:off x="0" y="145115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31E98-9A0E-D44A-94FE-5FD7E8D7DC27}">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zh-CN" altLang="en-US" sz="3100" kern="1200" dirty="0"/>
            <a:t>银行存款利率</a:t>
          </a:r>
          <a:r>
            <a:rPr lang="en-US" altLang="zh-CN" sz="3100" kern="1200" dirty="0"/>
            <a:t>1.5%</a:t>
          </a:r>
          <a:r>
            <a:rPr lang="zh-CN" altLang="en-US" sz="3100" kern="1200" dirty="0"/>
            <a:t>，投资风险补偿率</a:t>
          </a:r>
          <a:r>
            <a:rPr lang="en-US" altLang="zh-CN" sz="3100" kern="1200" dirty="0"/>
            <a:t>3%</a:t>
          </a:r>
          <a:r>
            <a:rPr lang="zh-CN" altLang="en-US" sz="3100" kern="1200" dirty="0"/>
            <a:t>，管理负担补偿率</a:t>
          </a:r>
          <a:r>
            <a:rPr lang="en-US" altLang="zh-CN" sz="3100" kern="1200" dirty="0"/>
            <a:t>2¥</a:t>
          </a:r>
          <a:r>
            <a:rPr lang="zh-CN" altLang="en-US" sz="3100" kern="1200" dirty="0"/>
            <a:t>，缺乏流动性补偿率</a:t>
          </a:r>
          <a:r>
            <a:rPr lang="en-US" altLang="zh-CN" sz="3100" kern="1200" dirty="0"/>
            <a:t>1%</a:t>
          </a:r>
          <a:r>
            <a:rPr lang="zh-CN" altLang="en-US" sz="3100" kern="1200" dirty="0"/>
            <a:t>，投资带来的优惠</a:t>
          </a:r>
          <a:r>
            <a:rPr lang="en-US" altLang="zh-CN" sz="3100" kern="1200" dirty="0"/>
            <a:t>1.5%</a:t>
          </a:r>
          <a:r>
            <a:rPr lang="zh-CN" altLang="en-US" sz="3100" kern="1200" dirty="0"/>
            <a:t>，求报酬率</a:t>
          </a:r>
        </a:p>
      </dsp:txBody>
      <dsp:txXfrm>
        <a:off x="0" y="1451154"/>
        <a:ext cx="10515600" cy="1449029"/>
      </dsp:txXfrm>
    </dsp:sp>
    <dsp:sp modelId="{4CD413A8-706C-AF4E-8936-2FF09F3FAB0B}">
      <dsp:nvSpPr>
        <dsp:cNvPr id="0" name=""/>
        <dsp:cNvSpPr/>
      </dsp:nvSpPr>
      <dsp:spPr>
        <a:xfrm>
          <a:off x="0" y="2900183"/>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293F49-5F97-A44B-A677-06D6FB0B976E}">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zh-CN" altLang="en-US" sz="3100" kern="1200" dirty="0"/>
            <a:t>报酬率</a:t>
          </a:r>
          <a:r>
            <a:rPr lang="en-US" altLang="zh-CN" sz="3100" kern="1200" dirty="0"/>
            <a:t>=1.5%+3%+2%+1%-1.5%=6%</a:t>
          </a:r>
          <a:endParaRPr lang="zh-CN" altLang="en-US" sz="3100" kern="1200" dirty="0"/>
        </a:p>
      </dsp:txBody>
      <dsp:txXfrm>
        <a:off x="0" y="2900183"/>
        <a:ext cx="10515600" cy="144902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3107E-A5FF-344E-BAC4-29E5B543346F}">
      <dsp:nvSpPr>
        <dsp:cNvPr id="0" name=""/>
        <dsp:cNvSpPr/>
      </dsp:nvSpPr>
      <dsp:spPr>
        <a:xfrm>
          <a:off x="0" y="1416969"/>
          <a:ext cx="105156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79A73D-ACDC-B440-B996-C4524E07D1A7}">
      <dsp:nvSpPr>
        <dsp:cNvPr id="0" name=""/>
        <dsp:cNvSpPr/>
      </dsp:nvSpPr>
      <dsp:spPr>
        <a:xfrm>
          <a:off x="525780" y="1195569"/>
          <a:ext cx="736092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zh-CN" altLang="en-US" sz="1500" kern="1200" dirty="0"/>
            <a:t>某项部件需要</a:t>
          </a:r>
          <a:r>
            <a:rPr lang="en-US" altLang="zh-CN" sz="1500" kern="1200" dirty="0"/>
            <a:t>8</a:t>
          </a:r>
          <a:r>
            <a:rPr lang="zh-CN" altLang="en-US" sz="1500" kern="1200" dirty="0"/>
            <a:t>年更换，预计更换价格</a:t>
          </a:r>
          <a:r>
            <a:rPr lang="en-US" altLang="zh-CN" sz="1500" kern="1200" dirty="0"/>
            <a:t>20</a:t>
          </a:r>
          <a:r>
            <a:rPr lang="zh-CN" altLang="en-US" sz="1500" kern="1200" dirty="0"/>
            <a:t>万元，利率</a:t>
          </a:r>
          <a:r>
            <a:rPr lang="en-US" altLang="zh-CN" sz="1500" kern="1200" dirty="0"/>
            <a:t>6%</a:t>
          </a:r>
          <a:r>
            <a:rPr lang="zh-CN" altLang="en-US" sz="1500" kern="1200" dirty="0"/>
            <a:t>，求每年的重置提拨款。</a:t>
          </a:r>
        </a:p>
      </dsp:txBody>
      <dsp:txXfrm>
        <a:off x="547396" y="1217185"/>
        <a:ext cx="7317688" cy="399568"/>
      </dsp:txXfrm>
    </dsp:sp>
    <dsp:sp modelId="{AE3D748B-D9D0-5D4D-9B5B-961B5449A160}">
      <dsp:nvSpPr>
        <dsp:cNvPr id="0" name=""/>
        <dsp:cNvSpPr/>
      </dsp:nvSpPr>
      <dsp:spPr>
        <a:xfrm>
          <a:off x="0" y="2097369"/>
          <a:ext cx="105156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874907-8F6F-8E46-89DD-0497609DF4C6}">
      <dsp:nvSpPr>
        <dsp:cNvPr id="0" name=""/>
        <dsp:cNvSpPr/>
      </dsp:nvSpPr>
      <dsp:spPr>
        <a:xfrm>
          <a:off x="525780" y="1875969"/>
          <a:ext cx="736092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zh-CN" altLang="en-US" sz="1500" kern="1200" dirty="0"/>
            <a:t>公式：</a:t>
          </a:r>
          <a:r>
            <a:rPr lang="en-US" altLang="zh-CN" sz="1500" kern="1200" dirty="0"/>
            <a:t>F=A/Y</a:t>
          </a:r>
          <a:r>
            <a:rPr lang="zh-CN" altLang="en-US" sz="1500" kern="1200" dirty="0"/>
            <a:t>*</a:t>
          </a:r>
          <a:r>
            <a:rPr lang="en-US" altLang="zh-CN" sz="1500" kern="1200" dirty="0"/>
            <a:t>[1-1/</a:t>
          </a:r>
          <a:r>
            <a:rPr lang="zh-CN" altLang="en-US" sz="1500" kern="1200" dirty="0"/>
            <a:t>（</a:t>
          </a:r>
          <a:r>
            <a:rPr lang="en-US" altLang="zh-CN" sz="1500" kern="1200" dirty="0"/>
            <a:t>1+Y</a:t>
          </a:r>
          <a:r>
            <a:rPr lang="zh-CN" altLang="en-US" sz="1500" kern="1200" dirty="0"/>
            <a:t>）</a:t>
          </a:r>
          <a:r>
            <a:rPr lang="en-US" altLang="zh-CN" sz="1500" kern="1200" baseline="30000" dirty="0"/>
            <a:t>n</a:t>
          </a:r>
          <a:r>
            <a:rPr lang="en-US" altLang="zh-CN" sz="1500" kern="1200" dirty="0"/>
            <a:t>]</a:t>
          </a:r>
          <a:r>
            <a:rPr lang="zh-CN" altLang="en-US" sz="1500" kern="1200" dirty="0"/>
            <a:t>*（</a:t>
          </a:r>
          <a:r>
            <a:rPr lang="en-US" altLang="zh-CN" sz="1500" kern="1200" dirty="0"/>
            <a:t>1+Y</a:t>
          </a:r>
          <a:r>
            <a:rPr lang="zh-CN" altLang="en-US" sz="1500" kern="1200" dirty="0"/>
            <a:t>）</a:t>
          </a:r>
          <a:r>
            <a:rPr lang="en-US" altLang="zh-CN" sz="1500" kern="1200" baseline="30000" dirty="0"/>
            <a:t>n</a:t>
          </a:r>
          <a:r>
            <a:rPr lang="en-US" altLang="zh-CN" sz="1500" kern="1200" baseline="0" dirty="0"/>
            <a:t>=A/Y</a:t>
          </a:r>
          <a:r>
            <a:rPr lang="zh-CN" altLang="en-US" sz="1500" kern="1200" baseline="0" dirty="0"/>
            <a:t>*</a:t>
          </a:r>
          <a:r>
            <a:rPr lang="en-US" altLang="zh-CN" sz="1500" kern="1200" baseline="0" dirty="0"/>
            <a:t>[</a:t>
          </a:r>
          <a:r>
            <a:rPr lang="zh-CN" altLang="en-US" sz="1500" kern="1200" dirty="0"/>
            <a:t>（</a:t>
          </a:r>
          <a:r>
            <a:rPr lang="en-US" altLang="zh-CN" sz="1500" kern="1200" dirty="0"/>
            <a:t>1+Y</a:t>
          </a:r>
          <a:r>
            <a:rPr lang="zh-CN" altLang="en-US" sz="1500" kern="1200" dirty="0"/>
            <a:t>）</a:t>
          </a:r>
          <a:r>
            <a:rPr lang="en-US" altLang="zh-CN" sz="1500" kern="1200" baseline="30000" dirty="0"/>
            <a:t>n</a:t>
          </a:r>
          <a:r>
            <a:rPr lang="en-US" altLang="zh-CN" sz="1500" kern="1200" baseline="0" dirty="0"/>
            <a:t>-1]</a:t>
          </a:r>
          <a:endParaRPr lang="zh-CN" altLang="en-US" sz="1500" kern="1200" baseline="0" dirty="0"/>
        </a:p>
      </dsp:txBody>
      <dsp:txXfrm>
        <a:off x="547396" y="1897585"/>
        <a:ext cx="7317688" cy="399568"/>
      </dsp:txXfrm>
    </dsp:sp>
    <dsp:sp modelId="{58EB61A4-24C6-9A49-8C6D-E37AEB39BF5C}">
      <dsp:nvSpPr>
        <dsp:cNvPr id="0" name=""/>
        <dsp:cNvSpPr/>
      </dsp:nvSpPr>
      <dsp:spPr>
        <a:xfrm>
          <a:off x="0" y="2777769"/>
          <a:ext cx="105156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43248E-4E86-614E-B0B6-E709425AE5EC}">
      <dsp:nvSpPr>
        <dsp:cNvPr id="0" name=""/>
        <dsp:cNvSpPr/>
      </dsp:nvSpPr>
      <dsp:spPr>
        <a:xfrm>
          <a:off x="525780" y="2556369"/>
          <a:ext cx="736092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zh-CN" altLang="en-US" sz="1500" kern="1200" dirty="0"/>
            <a:t>重置提拨款</a:t>
          </a:r>
          <a:r>
            <a:rPr lang="en-US" altLang="zh-CN" sz="1500" kern="1200" dirty="0"/>
            <a:t>=200000</a:t>
          </a:r>
          <a:r>
            <a:rPr lang="zh-CN" altLang="en-US" sz="1500" kern="1200" dirty="0"/>
            <a:t>*</a:t>
          </a:r>
          <a:r>
            <a:rPr lang="en-US" altLang="zh-CN" sz="1500" kern="1200" dirty="0"/>
            <a:t>6%</a:t>
          </a:r>
          <a:r>
            <a:rPr lang="zh-CN" altLang="en-US" sz="1500" kern="1200" dirty="0"/>
            <a:t>*</a:t>
          </a:r>
          <a:r>
            <a:rPr lang="en-US" altLang="zh-CN" sz="1500" kern="1200" baseline="0" dirty="0"/>
            <a:t>[</a:t>
          </a:r>
          <a:r>
            <a:rPr lang="zh-CN" altLang="en-US" sz="1500" kern="1200" dirty="0"/>
            <a:t>（</a:t>
          </a:r>
          <a:r>
            <a:rPr lang="en-US" altLang="zh-CN" sz="1500" kern="1200" dirty="0"/>
            <a:t>1+6%</a:t>
          </a:r>
          <a:r>
            <a:rPr lang="zh-CN" altLang="en-US" sz="1500" kern="1200" dirty="0"/>
            <a:t>）</a:t>
          </a:r>
          <a:r>
            <a:rPr lang="en-US" altLang="zh-CN" sz="1500" kern="1200" baseline="30000" dirty="0"/>
            <a:t>8</a:t>
          </a:r>
          <a:r>
            <a:rPr lang="en-US" altLang="zh-CN" sz="1500" kern="1200" baseline="0" dirty="0"/>
            <a:t>-1]</a:t>
          </a:r>
          <a:endParaRPr lang="zh-CN" altLang="en-US" sz="1500" kern="1200" dirty="0"/>
        </a:p>
      </dsp:txBody>
      <dsp:txXfrm>
        <a:off x="547396" y="2577985"/>
        <a:ext cx="7317688" cy="39956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EFB79-1E84-0446-95DD-90EB85A4B18B}">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3885EF-8DCA-7E42-9B7F-72EEFC4D25F3}">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运用四三二一法则</a:t>
          </a:r>
        </a:p>
      </dsp:txBody>
      <dsp:txXfrm>
        <a:off x="0" y="531"/>
        <a:ext cx="10515600" cy="870055"/>
      </dsp:txXfrm>
    </dsp:sp>
    <dsp:sp modelId="{FFA33094-43BD-8A4A-811F-A4CE5051FC1B}">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CE7D17-4584-4148-A4A1-15239B63F840}">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altLang="zh-CN" sz="2200" kern="1200" dirty="0"/>
            <a:t>15.14/30.28=50%</a:t>
          </a:r>
          <a:endParaRPr lang="zh-CN" altLang="en-US" sz="2200" kern="1200" dirty="0"/>
        </a:p>
      </dsp:txBody>
      <dsp:txXfrm>
        <a:off x="0" y="870586"/>
        <a:ext cx="10515600" cy="870055"/>
      </dsp:txXfrm>
    </dsp:sp>
    <dsp:sp modelId="{A07FD91B-0BD5-3441-BE53-E2DF8FBE9062}">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24754-3ED1-B24B-921A-59191FF44892}">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土地价值</a:t>
          </a:r>
          <a:r>
            <a:rPr lang="en-US" altLang="zh-CN" sz="2200" kern="1200" dirty="0"/>
            <a:t>=200</a:t>
          </a:r>
          <a:r>
            <a:rPr lang="zh-CN" altLang="en-US" sz="2200" kern="1200" dirty="0"/>
            <a:t>*（</a:t>
          </a:r>
          <a:r>
            <a:rPr lang="en-US" altLang="zh-CN" sz="2200" kern="1200" dirty="0"/>
            <a:t>40%=30%</a:t>
          </a:r>
          <a:r>
            <a:rPr lang="zh-CN" altLang="en-US" sz="2200" kern="1200" dirty="0"/>
            <a:t>）</a:t>
          </a:r>
          <a:r>
            <a:rPr lang="en-US" altLang="zh-CN" sz="2200" kern="1200" dirty="0"/>
            <a:t>=140</a:t>
          </a:r>
          <a:r>
            <a:rPr lang="zh-CN" altLang="en-US" sz="2200" kern="1200" dirty="0"/>
            <a:t>万元</a:t>
          </a:r>
        </a:p>
      </dsp:txBody>
      <dsp:txXfrm>
        <a:off x="0" y="1740641"/>
        <a:ext cx="10515600" cy="870055"/>
      </dsp:txXfrm>
    </dsp:sp>
    <dsp:sp modelId="{FFD52097-B70D-5A40-A7AB-C0FD647A126B}">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2CA45-5D01-844E-88F6-6299724A1078}">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如果：求深度</a:t>
          </a:r>
          <a:r>
            <a:rPr lang="en-US" altLang="zh-CN" sz="2200" kern="1200" dirty="0"/>
            <a:t>45.42</a:t>
          </a:r>
          <a:r>
            <a:rPr lang="zh-CN" altLang="en-US" sz="2200" kern="1200" dirty="0"/>
            <a:t>米宽度</a:t>
          </a:r>
          <a:r>
            <a:rPr lang="en-US" altLang="zh-CN" sz="2200" kern="1200" dirty="0"/>
            <a:t>20</a:t>
          </a:r>
          <a:r>
            <a:rPr lang="zh-CN" altLang="en-US" sz="2200" kern="1200" dirty="0"/>
            <a:t>米的土地价值，由于超过了标准深度</a:t>
          </a:r>
          <a:r>
            <a:rPr lang="en-US" altLang="zh-CN" sz="2200" kern="1200" dirty="0"/>
            <a:t>30.28</a:t>
          </a:r>
          <a:r>
            <a:rPr lang="zh-CN" altLang="en-US" sz="2200" kern="1200" dirty="0"/>
            <a:t>米，需要补充运用九八七六法则</a:t>
          </a:r>
        </a:p>
      </dsp:txBody>
      <dsp:txXfrm>
        <a:off x="0" y="2610696"/>
        <a:ext cx="10515600" cy="870055"/>
      </dsp:txXfrm>
    </dsp:sp>
    <dsp:sp modelId="{DB5ADF77-5646-CC46-9110-516A0748911B}">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606992-52B8-8344-B1B5-381D6C25AB27}">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土地价值</a:t>
          </a:r>
          <a:r>
            <a:rPr lang="en-US" altLang="zh-CN" sz="2200" kern="1200" dirty="0"/>
            <a:t>=200+200</a:t>
          </a:r>
          <a:r>
            <a:rPr lang="zh-CN" altLang="en-US" sz="2200" kern="1200" dirty="0"/>
            <a:t>*（</a:t>
          </a:r>
          <a:r>
            <a:rPr lang="en-US" altLang="zh-CN" sz="2200" kern="1200" dirty="0"/>
            <a:t>9%+7%</a:t>
          </a:r>
          <a:r>
            <a:rPr lang="zh-CN" altLang="en-US" sz="2200" kern="1200" dirty="0"/>
            <a:t>）</a:t>
          </a:r>
          <a:r>
            <a:rPr lang="en-US" altLang="zh-CN" sz="2200" kern="1200" dirty="0"/>
            <a:t>=232</a:t>
          </a:r>
          <a:r>
            <a:rPr lang="zh-CN" altLang="en-US" sz="2200" kern="1200" dirty="0"/>
            <a:t>万元</a:t>
          </a:r>
        </a:p>
      </dsp:txBody>
      <dsp:txXfrm>
        <a:off x="0" y="3480751"/>
        <a:ext cx="10515600" cy="87005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FEF3E-0D14-7446-81B0-CA00547A5B42}">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633C8-2D1E-F84C-9741-95DE2FD6FDD7}">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zh-CN" altLang="en-US" sz="5500" kern="1200" dirty="0"/>
            <a:t>反算标准宗地价值</a:t>
          </a:r>
        </a:p>
      </dsp:txBody>
      <dsp:txXfrm>
        <a:off x="0" y="2124"/>
        <a:ext cx="10515600" cy="1449029"/>
      </dsp:txXfrm>
    </dsp:sp>
    <dsp:sp modelId="{B8D7479A-807F-BD4A-A5D6-CF7D94500726}">
      <dsp:nvSpPr>
        <dsp:cNvPr id="0" name=""/>
        <dsp:cNvSpPr/>
      </dsp:nvSpPr>
      <dsp:spPr>
        <a:xfrm>
          <a:off x="0" y="145115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1DC9E9-5D61-9D44-A4AB-3C75483BF288}">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US" altLang="zh-CN" sz="5500" kern="1200" dirty="0"/>
            <a:t>200=</a:t>
          </a:r>
          <a:r>
            <a:rPr lang="zh-CN" altLang="en-US" sz="5500" kern="1200" dirty="0"/>
            <a:t>标准宗地价格*（</a:t>
          </a:r>
          <a:r>
            <a:rPr lang="en-US" altLang="zh-CN" sz="5500" kern="1200" dirty="0"/>
            <a:t>40%+30%</a:t>
          </a:r>
          <a:r>
            <a:rPr lang="zh-CN" altLang="en-US" sz="5500" kern="1200" dirty="0"/>
            <a:t>）</a:t>
          </a:r>
        </a:p>
      </dsp:txBody>
      <dsp:txXfrm>
        <a:off x="0" y="1451154"/>
        <a:ext cx="10515600" cy="1449029"/>
      </dsp:txXfrm>
    </dsp:sp>
    <dsp:sp modelId="{86EC960F-742F-3F45-8E27-1AF3F23FBCA1}">
      <dsp:nvSpPr>
        <dsp:cNvPr id="0" name=""/>
        <dsp:cNvSpPr/>
      </dsp:nvSpPr>
      <dsp:spPr>
        <a:xfrm>
          <a:off x="0" y="2900183"/>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BD51F7-3246-EE45-BA69-D011E4A42082}">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zh-CN" altLang="en-US" sz="5500" kern="1200" dirty="0"/>
            <a:t>标准宗地价格</a:t>
          </a:r>
          <a:r>
            <a:rPr lang="en-US" altLang="zh-CN" sz="5500" kern="1200" dirty="0"/>
            <a:t>=200/70%=286</a:t>
          </a:r>
          <a:r>
            <a:rPr lang="zh-CN" altLang="en-US" sz="5500" kern="1200" dirty="0"/>
            <a:t>万元</a:t>
          </a:r>
        </a:p>
      </dsp:txBody>
      <dsp:txXfrm>
        <a:off x="0" y="2900183"/>
        <a:ext cx="10515600" cy="1449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70FB6-8F37-5E4B-A01E-F9A6A54591F3}">
      <dsp:nvSpPr>
        <dsp:cNvPr id="0" name=""/>
        <dsp:cNvSpPr/>
      </dsp:nvSpPr>
      <dsp:spPr>
        <a:xfrm>
          <a:off x="0" y="2496"/>
          <a:ext cx="75038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38D21B-B2A7-2243-B9AE-14B4DBD5A57E}">
      <dsp:nvSpPr>
        <dsp:cNvPr id="0" name=""/>
        <dsp:cNvSpPr/>
      </dsp:nvSpPr>
      <dsp:spPr>
        <a:xfrm>
          <a:off x="0" y="2496"/>
          <a:ext cx="7503884" cy="2059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zh-CN" altLang="en-US" sz="1700" kern="1200" dirty="0"/>
            <a:t>例题</a:t>
          </a:r>
          <a:r>
            <a:rPr lang="en-US" altLang="zh-CN" sz="1700" kern="1200" dirty="0"/>
            <a:t>4:</a:t>
          </a:r>
          <a:r>
            <a:rPr lang="zh-CN" altLang="en-US" sz="1700" kern="1200" dirty="0"/>
            <a:t>某宗土地</a:t>
          </a:r>
          <a:r>
            <a:rPr lang="en-US" altLang="zh-CN" sz="1700" kern="1200" dirty="0"/>
            <a:t>3000</a:t>
          </a:r>
          <a:r>
            <a:rPr lang="zh-CN" altLang="en-US" sz="1700" kern="1200" dirty="0"/>
            <a:t>平方米，土地单价</a:t>
          </a:r>
          <a:r>
            <a:rPr lang="en-US" altLang="zh-CN" sz="1700" kern="1200" dirty="0"/>
            <a:t>2500</a:t>
          </a:r>
          <a:r>
            <a:rPr lang="zh-CN" altLang="en-US" sz="1700" kern="1200" dirty="0"/>
            <a:t>元</a:t>
          </a:r>
          <a:r>
            <a:rPr lang="en-US" altLang="zh-CN" sz="1700" kern="1200" dirty="0"/>
            <a:t>/</a:t>
          </a:r>
          <a:r>
            <a:rPr lang="zh-CN" altLang="en-US" sz="1700" kern="1200" dirty="0"/>
            <a:t>平方米；该土地使用权人拟收购相邻一宗土地，该相邻土地</a:t>
          </a:r>
          <a:r>
            <a:rPr lang="en-US" altLang="zh-CN" sz="1700" kern="1200" dirty="0"/>
            <a:t>2000</a:t>
          </a:r>
          <a:r>
            <a:rPr lang="zh-CN" altLang="en-US" sz="1700" kern="1200" dirty="0"/>
            <a:t>平方米，土地单价</a:t>
          </a:r>
          <a:r>
            <a:rPr lang="en-US" altLang="zh-CN" sz="1700" kern="1200" dirty="0"/>
            <a:t>2400</a:t>
          </a:r>
          <a:r>
            <a:rPr lang="zh-CN" altLang="en-US" sz="1700" kern="1200" dirty="0"/>
            <a:t>元</a:t>
          </a:r>
          <a:r>
            <a:rPr lang="en-US" altLang="zh-CN" sz="1700" kern="1200" dirty="0"/>
            <a:t>/</a:t>
          </a:r>
          <a:r>
            <a:rPr lang="zh-CN" altLang="en-US" sz="1700" kern="1200" dirty="0"/>
            <a:t>平方米。收购后，合并土地单价</a:t>
          </a:r>
          <a:r>
            <a:rPr lang="en-US" altLang="zh-CN" sz="1700" kern="1200" dirty="0"/>
            <a:t>2550</a:t>
          </a:r>
          <a:r>
            <a:rPr lang="zh-CN" altLang="en-US" sz="1700" kern="1200" dirty="0"/>
            <a:t>元</a:t>
          </a:r>
          <a:r>
            <a:rPr lang="en-US" altLang="zh-CN" sz="1700" kern="1200" dirty="0"/>
            <a:t>/</a:t>
          </a:r>
          <a:r>
            <a:rPr lang="zh-CN" altLang="en-US" sz="1700" kern="1200" dirty="0"/>
            <a:t>平方米。求该土地使用权人拟收购后转让的土地价格。</a:t>
          </a:r>
        </a:p>
      </dsp:txBody>
      <dsp:txXfrm>
        <a:off x="0" y="2496"/>
        <a:ext cx="7503884" cy="2059833"/>
      </dsp:txXfrm>
    </dsp:sp>
    <dsp:sp modelId="{0E031EEF-C7AF-9B47-AB54-4FF63989FD7A}">
      <dsp:nvSpPr>
        <dsp:cNvPr id="0" name=""/>
        <dsp:cNvSpPr/>
      </dsp:nvSpPr>
      <dsp:spPr>
        <a:xfrm>
          <a:off x="0" y="2062330"/>
          <a:ext cx="75038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22D6F3-712C-F145-AC7E-0CF3593326C2}">
      <dsp:nvSpPr>
        <dsp:cNvPr id="0" name=""/>
        <dsp:cNvSpPr/>
      </dsp:nvSpPr>
      <dsp:spPr>
        <a:xfrm>
          <a:off x="0" y="2062330"/>
          <a:ext cx="7503884" cy="688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zh-CN" altLang="en-US" sz="1700" kern="1200" dirty="0"/>
            <a:t>土地使用权人合并后转让土地价值</a:t>
          </a:r>
          <a:r>
            <a:rPr lang="en-US" altLang="zh-CN" sz="1700" kern="1200" dirty="0"/>
            <a:t>=2560</a:t>
          </a:r>
          <a:r>
            <a:rPr lang="zh-CN" altLang="en-US" sz="1700" kern="1200" dirty="0"/>
            <a:t>*（</a:t>
          </a:r>
          <a:r>
            <a:rPr lang="en-US" altLang="zh-CN" sz="1700" kern="1200" dirty="0"/>
            <a:t>3000+2000</a:t>
          </a:r>
          <a:r>
            <a:rPr lang="zh-CN" altLang="en-US" sz="1700" kern="1200" dirty="0"/>
            <a:t>）</a:t>
          </a:r>
          <a:r>
            <a:rPr lang="en-US" altLang="zh-CN" sz="1700" kern="1200" dirty="0"/>
            <a:t>/10000=1325</a:t>
          </a:r>
          <a:r>
            <a:rPr lang="zh-CN" altLang="en-US" sz="1700" kern="1200" dirty="0"/>
            <a:t>万元</a:t>
          </a:r>
        </a:p>
      </dsp:txBody>
      <dsp:txXfrm>
        <a:off x="0" y="2062330"/>
        <a:ext cx="7503884" cy="688540"/>
      </dsp:txXfrm>
    </dsp:sp>
    <dsp:sp modelId="{FE7A6A27-6651-B840-A6F0-ED4BD5AF70F0}">
      <dsp:nvSpPr>
        <dsp:cNvPr id="0" name=""/>
        <dsp:cNvSpPr/>
      </dsp:nvSpPr>
      <dsp:spPr>
        <a:xfrm>
          <a:off x="0" y="2750870"/>
          <a:ext cx="75038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D036B9-BE12-A64D-B6C0-614AD108C733}">
      <dsp:nvSpPr>
        <dsp:cNvPr id="0" name=""/>
        <dsp:cNvSpPr/>
      </dsp:nvSpPr>
      <dsp:spPr>
        <a:xfrm>
          <a:off x="0" y="2750870"/>
          <a:ext cx="7503884" cy="72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zh-CN" altLang="en-US" sz="1700" kern="1200" dirty="0"/>
        </a:p>
      </dsp:txBody>
      <dsp:txXfrm>
        <a:off x="0" y="2750870"/>
        <a:ext cx="7503884" cy="722939"/>
      </dsp:txXfrm>
    </dsp:sp>
    <dsp:sp modelId="{E0E2CE13-F44D-EC43-BF2A-1E392BDD1F1A}">
      <dsp:nvSpPr>
        <dsp:cNvPr id="0" name=""/>
        <dsp:cNvSpPr/>
      </dsp:nvSpPr>
      <dsp:spPr>
        <a:xfrm>
          <a:off x="0" y="3473810"/>
          <a:ext cx="75038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9777F-5CFA-5546-9F4A-911C941A50F0}">
      <dsp:nvSpPr>
        <dsp:cNvPr id="0" name=""/>
        <dsp:cNvSpPr/>
      </dsp:nvSpPr>
      <dsp:spPr>
        <a:xfrm>
          <a:off x="0" y="3473810"/>
          <a:ext cx="7503884" cy="2059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zh-CN" altLang="en-US" sz="1700" kern="1200" dirty="0"/>
        </a:p>
      </dsp:txBody>
      <dsp:txXfrm>
        <a:off x="0" y="3473810"/>
        <a:ext cx="7503884" cy="205983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A79BA-266A-D542-A525-F411145005C3}">
      <dsp:nvSpPr>
        <dsp:cNvPr id="0" name=""/>
        <dsp:cNvSpPr/>
      </dsp:nvSpPr>
      <dsp:spPr>
        <a:xfrm>
          <a:off x="0" y="53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E1658-C3E1-A946-9B7F-E463B8A3CA77}">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前面三分之一里面三分之二法则</a:t>
          </a:r>
        </a:p>
      </dsp:txBody>
      <dsp:txXfrm>
        <a:off x="0" y="531"/>
        <a:ext cx="10515600" cy="870055"/>
      </dsp:txXfrm>
    </dsp:sp>
    <dsp:sp modelId="{A7501BDA-6FA1-054E-9A91-AA352EDD6747}">
      <dsp:nvSpPr>
        <dsp:cNvPr id="0" name=""/>
        <dsp:cNvSpPr/>
      </dsp:nvSpPr>
      <dsp:spPr>
        <a:xfrm>
          <a:off x="0" y="87058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EF3EB-62E9-C541-B255-11D3F288FFC8}">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苏慕斯法则：</a:t>
          </a:r>
          <a:r>
            <a:rPr lang="en-US" altLang="zh-CN" sz="2200" kern="1200" dirty="0"/>
            <a:t>72.5%+27.5%</a:t>
          </a:r>
          <a:endParaRPr lang="zh-CN" altLang="en-US" sz="2200" kern="1200" dirty="0"/>
        </a:p>
      </dsp:txBody>
      <dsp:txXfrm>
        <a:off x="0" y="870586"/>
        <a:ext cx="10515600" cy="870055"/>
      </dsp:txXfrm>
    </dsp:sp>
    <dsp:sp modelId="{F6874E2D-700A-0145-9755-89509E7966A0}">
      <dsp:nvSpPr>
        <dsp:cNvPr id="0" name=""/>
        <dsp:cNvSpPr/>
      </dsp:nvSpPr>
      <dsp:spPr>
        <a:xfrm>
          <a:off x="0" y="174064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3111F-578B-7746-A4BA-0A366AE814CA}">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霍夫曼法则：前</a:t>
          </a:r>
          <a:r>
            <a:rPr lang="en-US" altLang="zh-CN" sz="2200" kern="1200" dirty="0"/>
            <a:t>25</a:t>
          </a:r>
          <a:r>
            <a:rPr lang="zh-CN" altLang="en-US" sz="2200" kern="1200" dirty="0"/>
            <a:t>英尺、</a:t>
          </a:r>
          <a:r>
            <a:rPr lang="en-US" altLang="zh-CN" sz="2200" kern="1200" dirty="0"/>
            <a:t>50</a:t>
          </a:r>
          <a:r>
            <a:rPr lang="zh-CN" altLang="en-US" sz="2200" kern="1200" dirty="0"/>
            <a:t>英尺、</a:t>
          </a:r>
          <a:r>
            <a:rPr lang="en-US" altLang="zh-CN" sz="2200" kern="1200" dirty="0"/>
            <a:t>75</a:t>
          </a:r>
          <a:r>
            <a:rPr lang="zh-CN" altLang="en-US" sz="2200" kern="1200" dirty="0"/>
            <a:t>英尺、</a:t>
          </a:r>
          <a:r>
            <a:rPr lang="en-US" altLang="zh-CN" sz="2200" kern="1200" dirty="0"/>
            <a:t>100</a:t>
          </a:r>
          <a:r>
            <a:rPr lang="zh-CN" altLang="en-US" sz="2200" kern="1200" dirty="0"/>
            <a:t>英尺分别为</a:t>
          </a:r>
          <a:r>
            <a:rPr lang="en-US" altLang="zh-CN" sz="2200" kern="1200" dirty="0"/>
            <a:t>37.5%</a:t>
          </a:r>
          <a:r>
            <a:rPr lang="zh-CN" altLang="en-US" sz="2200" kern="1200" dirty="0"/>
            <a:t>、</a:t>
          </a:r>
          <a:r>
            <a:rPr lang="en-US" altLang="zh-CN" sz="2200" kern="1200" dirty="0"/>
            <a:t>67%</a:t>
          </a:r>
          <a:r>
            <a:rPr lang="zh-CN" altLang="en-US" sz="2200" kern="1200" dirty="0"/>
            <a:t>、</a:t>
          </a:r>
          <a:r>
            <a:rPr lang="en-US" altLang="zh-CN" sz="2200" kern="1200" dirty="0"/>
            <a:t>87.7%</a:t>
          </a:r>
          <a:r>
            <a:rPr lang="zh-CN" altLang="en-US" sz="2200" kern="1200" dirty="0"/>
            <a:t>、</a:t>
          </a:r>
          <a:r>
            <a:rPr lang="en-US" altLang="zh-CN" sz="2200" kern="1200" dirty="0"/>
            <a:t>100%</a:t>
          </a:r>
          <a:endParaRPr lang="zh-CN" altLang="en-US" sz="2200" kern="1200" dirty="0"/>
        </a:p>
      </dsp:txBody>
      <dsp:txXfrm>
        <a:off x="0" y="1740641"/>
        <a:ext cx="10515600" cy="870055"/>
      </dsp:txXfrm>
    </dsp:sp>
    <dsp:sp modelId="{4262FA81-4B93-7A41-878E-4082F53BE8D5}">
      <dsp:nvSpPr>
        <dsp:cNvPr id="0" name=""/>
        <dsp:cNvSpPr/>
      </dsp:nvSpPr>
      <dsp:spPr>
        <a:xfrm>
          <a:off x="0" y="261069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8142A8-8AE5-B244-BE7D-3A57795E92DC}">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哈柏法则：</a:t>
          </a:r>
          <a:r>
            <a:rPr lang="en-US" altLang="zh-CN" sz="2200" kern="1200" dirty="0"/>
            <a:t>10</a:t>
          </a:r>
          <a:r>
            <a:rPr lang="zh-CN" altLang="en-US" sz="2200" kern="1200" dirty="0"/>
            <a:t>根号下临街深度</a:t>
          </a:r>
          <a:r>
            <a:rPr lang="en-US" altLang="zh-CN" sz="2200" kern="1200" dirty="0"/>
            <a:t>%</a:t>
          </a:r>
        </a:p>
      </dsp:txBody>
      <dsp:txXfrm>
        <a:off x="0" y="2610696"/>
        <a:ext cx="10515600" cy="870055"/>
      </dsp:txXfrm>
    </dsp:sp>
    <dsp:sp modelId="{2BC65DE0-B9B7-EA44-923D-058A00110011}">
      <dsp:nvSpPr>
        <dsp:cNvPr id="0" name=""/>
        <dsp:cNvSpPr/>
      </dsp:nvSpPr>
      <dsp:spPr>
        <a:xfrm>
          <a:off x="0" y="348075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4FD4D-6B84-F14B-9F4F-6CB8E1C54976}">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CN" altLang="en-US" sz="2200" kern="1200" dirty="0"/>
            <a:t>其余的看例题</a:t>
          </a:r>
          <a:r>
            <a:rPr lang="en-US" altLang="zh-CN" sz="2200" kern="1200" dirty="0"/>
            <a:t>11-5</a:t>
          </a:r>
          <a:r>
            <a:rPr lang="zh-CN" altLang="en-US" sz="2200" kern="1200" dirty="0"/>
            <a:t>、例题</a:t>
          </a:r>
          <a:r>
            <a:rPr lang="en-US" altLang="zh-CN" sz="2200" kern="1200" dirty="0"/>
            <a:t>11-6</a:t>
          </a:r>
          <a:r>
            <a:rPr lang="zh-CN" altLang="en-US" sz="2200" kern="1200" dirty="0"/>
            <a:t>、例题</a:t>
          </a:r>
          <a:r>
            <a:rPr lang="en-US" altLang="zh-CN" sz="2200" kern="1200" dirty="0"/>
            <a:t>11-7</a:t>
          </a:r>
          <a:endParaRPr lang="zh-CN" altLang="en-US" sz="2200" kern="1200" dirty="0"/>
        </a:p>
      </dsp:txBody>
      <dsp:txXfrm>
        <a:off x="0" y="3480751"/>
        <a:ext cx="10515600" cy="87005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C22DC-4AD8-3D49-91F3-8292B5A0529D}">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AB0FB6-5CCF-8D46-9522-7D994723AD4B}">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zh-CN" altLang="en-US" sz="3600" kern="1200" dirty="0"/>
            <a:t>数学曲线拟合法</a:t>
          </a:r>
        </a:p>
      </dsp:txBody>
      <dsp:txXfrm>
        <a:off x="0" y="531"/>
        <a:ext cx="10515600" cy="870055"/>
      </dsp:txXfrm>
    </dsp:sp>
    <dsp:sp modelId="{97E2ACE1-4810-5444-904E-CF75028AE99B}">
      <dsp:nvSpPr>
        <dsp:cNvPr id="0" name=""/>
        <dsp:cNvSpPr/>
      </dsp:nvSpPr>
      <dsp:spPr>
        <a:xfrm>
          <a:off x="0" y="87058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43E0A6-A48E-5242-86A8-8132C8488462}">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zh-CN" altLang="en-US" sz="3600" kern="1200" dirty="0"/>
            <a:t>平均增长量法</a:t>
          </a:r>
        </a:p>
      </dsp:txBody>
      <dsp:txXfrm>
        <a:off x="0" y="870586"/>
        <a:ext cx="10515600" cy="870055"/>
      </dsp:txXfrm>
    </dsp:sp>
    <dsp:sp modelId="{AC980909-C560-9B49-84AB-66AF5E8E63E4}">
      <dsp:nvSpPr>
        <dsp:cNvPr id="0" name=""/>
        <dsp:cNvSpPr/>
      </dsp:nvSpPr>
      <dsp:spPr>
        <a:xfrm>
          <a:off x="0" y="174064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E25978-611A-C54A-9662-2E4FF3FE71DB}">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zh-CN" altLang="en-US" sz="3600" kern="1200" dirty="0"/>
            <a:t>平均发展速度法</a:t>
          </a:r>
        </a:p>
      </dsp:txBody>
      <dsp:txXfrm>
        <a:off x="0" y="1740641"/>
        <a:ext cx="10515600" cy="870055"/>
      </dsp:txXfrm>
    </dsp:sp>
    <dsp:sp modelId="{1E6779AE-32D9-2C45-8B66-AE2C2691AAB5}">
      <dsp:nvSpPr>
        <dsp:cNvPr id="0" name=""/>
        <dsp:cNvSpPr/>
      </dsp:nvSpPr>
      <dsp:spPr>
        <a:xfrm>
          <a:off x="0" y="2610696"/>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53DA7F-2AFF-FC4A-985E-51529C6FD860}">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zh-CN" altLang="en-US" sz="3600" kern="1200" dirty="0"/>
            <a:t>移动平均法</a:t>
          </a:r>
        </a:p>
      </dsp:txBody>
      <dsp:txXfrm>
        <a:off x="0" y="2610696"/>
        <a:ext cx="10515600" cy="870055"/>
      </dsp:txXfrm>
    </dsp:sp>
    <dsp:sp modelId="{4793F930-CF4C-3E46-867E-74EF1A5AAA01}">
      <dsp:nvSpPr>
        <dsp:cNvPr id="0" name=""/>
        <dsp:cNvSpPr/>
      </dsp:nvSpPr>
      <dsp:spPr>
        <a:xfrm>
          <a:off x="0" y="3480751"/>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B8F8FB-9D1C-B34B-9288-C49577EDD6B9}">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zh-CN" altLang="en-US" sz="3600" kern="1200" dirty="0"/>
            <a:t>指数修匀法</a:t>
          </a:r>
        </a:p>
      </dsp:txBody>
      <dsp:txXfrm>
        <a:off x="0" y="3480751"/>
        <a:ext cx="10515600" cy="87005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3DA1D-C56E-5E47-8E2A-2B67A03239F7}">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AEC92E-3AE8-7E48-9D3E-F71B521EBEA2}">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altLang="zh-CN" sz="2900" kern="1200" dirty="0"/>
            <a:t>P</a:t>
          </a:r>
          <a:r>
            <a:rPr lang="en-US" altLang="zh-CN" sz="2900" kern="1200" baseline="-25000" dirty="0"/>
            <a:t>i+1</a:t>
          </a:r>
          <a:r>
            <a:rPr lang="en-US" altLang="zh-CN" sz="2900" kern="1200" dirty="0"/>
            <a:t>=a</a:t>
          </a:r>
          <a:r>
            <a:rPr lang="zh-CN" altLang="en-US" sz="2900" kern="1200" dirty="0"/>
            <a:t>*</a:t>
          </a:r>
          <a:r>
            <a:rPr lang="en-US" altLang="zh-CN" sz="2900" kern="1200" dirty="0"/>
            <a:t>P</a:t>
          </a:r>
          <a:r>
            <a:rPr lang="en-US" altLang="zh-CN" sz="2900" kern="1200" baseline="-25000" dirty="0"/>
            <a:t>i</a:t>
          </a:r>
          <a:r>
            <a:rPr lang="en-US" altLang="zh-CN" sz="2900" kern="1200" dirty="0"/>
            <a:t>+</a:t>
          </a:r>
          <a:r>
            <a:rPr lang="zh-CN" altLang="en-US" sz="2900" kern="1200" dirty="0"/>
            <a:t>（</a:t>
          </a:r>
          <a:r>
            <a:rPr lang="en-US" altLang="zh-CN" sz="2900" kern="1200" dirty="0"/>
            <a:t>1-a</a:t>
          </a:r>
          <a:r>
            <a:rPr lang="zh-CN" altLang="en-US" sz="2900" kern="1200" dirty="0"/>
            <a:t>）</a:t>
          </a:r>
          <a:r>
            <a:rPr lang="en-US" altLang="zh-CN" sz="2900" kern="1200" dirty="0"/>
            <a:t>V</a:t>
          </a:r>
          <a:r>
            <a:rPr lang="en-US" altLang="zh-CN" sz="2900" kern="1200" baseline="-25000" dirty="0"/>
            <a:t>i</a:t>
          </a:r>
          <a:endParaRPr lang="zh-CN" altLang="en-US" sz="2900" kern="1200" baseline="-25000" dirty="0"/>
        </a:p>
      </dsp:txBody>
      <dsp:txXfrm>
        <a:off x="0" y="2492"/>
        <a:ext cx="6492875" cy="1700138"/>
      </dsp:txXfrm>
    </dsp:sp>
    <dsp:sp modelId="{1A04233C-5510-DB49-8D8C-46D037925D33}">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650B2E-1CB0-5744-8E4C-E390DBFACD7B}">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altLang="zh-CN" sz="2900" kern="1200" dirty="0"/>
            <a:t>2022</a:t>
          </a:r>
          <a:r>
            <a:rPr lang="zh-CN" altLang="en-US" sz="2900" kern="1200" dirty="0"/>
            <a:t>年</a:t>
          </a:r>
          <a:r>
            <a:rPr lang="en-US" altLang="zh-CN" sz="2900" kern="1200" dirty="0"/>
            <a:t>4</a:t>
          </a:r>
          <a:r>
            <a:rPr lang="zh-CN" altLang="en-US" sz="2900" kern="1200" dirty="0"/>
            <a:t>月份某城市住房价格预期值为</a:t>
          </a:r>
          <a:r>
            <a:rPr lang="en-US" altLang="zh-CN" sz="2900" kern="1200" dirty="0"/>
            <a:t>6800</a:t>
          </a:r>
          <a:r>
            <a:rPr lang="zh-CN" altLang="en-US" sz="2900" kern="1200" dirty="0"/>
            <a:t>元</a:t>
          </a:r>
          <a:r>
            <a:rPr lang="en-US" altLang="zh-CN" sz="2900" kern="1200" dirty="0"/>
            <a:t>/</a:t>
          </a:r>
          <a:r>
            <a:rPr lang="zh-CN" altLang="en-US" sz="2900" kern="1200" dirty="0"/>
            <a:t>平方米，实际为</a:t>
          </a:r>
          <a:r>
            <a:rPr lang="en-US" altLang="zh-CN" sz="2900" kern="1200" dirty="0"/>
            <a:t>6806</a:t>
          </a:r>
          <a:r>
            <a:rPr lang="zh-CN" altLang="en-US" sz="2900" kern="1200" dirty="0"/>
            <a:t>元</a:t>
          </a:r>
          <a:r>
            <a:rPr lang="en-US" altLang="zh-CN" sz="2900" kern="1200" dirty="0"/>
            <a:t>/</a:t>
          </a:r>
          <a:r>
            <a:rPr lang="zh-CN" altLang="en-US" sz="2900" kern="1200" dirty="0"/>
            <a:t>平方米，修匀系数为</a:t>
          </a:r>
          <a:r>
            <a:rPr lang="en-US" altLang="zh-CN" sz="2900" kern="1200" dirty="0"/>
            <a:t>0.7</a:t>
          </a:r>
          <a:r>
            <a:rPr lang="zh-CN" altLang="en-US" sz="2900" kern="1200" dirty="0"/>
            <a:t>，求</a:t>
          </a:r>
          <a:r>
            <a:rPr lang="en-US" altLang="zh-CN" sz="2900" kern="1200" dirty="0"/>
            <a:t>2022</a:t>
          </a:r>
          <a:r>
            <a:rPr lang="zh-CN" altLang="en-US" sz="2900" kern="1200" dirty="0"/>
            <a:t>年</a:t>
          </a:r>
          <a:r>
            <a:rPr lang="en-US" altLang="zh-CN" sz="2900" kern="1200" dirty="0"/>
            <a:t>5</a:t>
          </a:r>
          <a:r>
            <a:rPr lang="zh-CN" altLang="en-US" sz="2900" kern="1200" dirty="0"/>
            <a:t>月份预期值</a:t>
          </a:r>
        </a:p>
      </dsp:txBody>
      <dsp:txXfrm>
        <a:off x="0" y="1702630"/>
        <a:ext cx="6492875" cy="1700138"/>
      </dsp:txXfrm>
    </dsp:sp>
    <dsp:sp modelId="{2ECEEDF4-2ABD-7442-9E1B-210505C5018D}">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B7D95-5D2B-CA48-A060-16D6DA25D4F6}">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altLang="zh-CN" sz="2900" kern="1200" dirty="0"/>
            <a:t>5</a:t>
          </a:r>
          <a:r>
            <a:rPr lang="zh-CN" altLang="en-US" sz="2900" kern="1200" dirty="0"/>
            <a:t>月份预期值</a:t>
          </a:r>
          <a:r>
            <a:rPr lang="en-US" altLang="zh-CN" sz="2900" kern="1200" dirty="0"/>
            <a:t>=0.7</a:t>
          </a:r>
          <a:r>
            <a:rPr lang="zh-CN" altLang="en-US" sz="2900" kern="1200" dirty="0"/>
            <a:t>*</a:t>
          </a:r>
          <a:r>
            <a:rPr lang="en-US" altLang="zh-CN" sz="2900" kern="1200" dirty="0"/>
            <a:t>6806+</a:t>
          </a:r>
          <a:r>
            <a:rPr lang="zh-CN" altLang="en-US" sz="2900" kern="1200" dirty="0"/>
            <a:t>（</a:t>
          </a:r>
          <a:r>
            <a:rPr lang="en-US" altLang="zh-CN" sz="2900" kern="1200" dirty="0"/>
            <a:t>1-0.7</a:t>
          </a:r>
          <a:r>
            <a:rPr lang="zh-CN" altLang="en-US" sz="2900" kern="1200" dirty="0"/>
            <a:t>）*</a:t>
          </a:r>
          <a:r>
            <a:rPr lang="en-US" altLang="zh-CN" sz="2900" kern="1200" dirty="0"/>
            <a:t>6800=</a:t>
          </a:r>
          <a:endParaRPr lang="zh-CN" altLang="en-US" sz="2900" kern="1200" dirty="0"/>
        </a:p>
      </dsp:txBody>
      <dsp:txXfrm>
        <a:off x="0" y="3402769"/>
        <a:ext cx="6492875" cy="170013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DE537-C66D-CE42-93C4-A4A60E56F6D4}">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2C22E1-5E90-E34E-B0F5-351D9D26101A}">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zh-CN" altLang="en-US" sz="4600" kern="1200" dirty="0"/>
            <a:t>修复费用法</a:t>
          </a:r>
        </a:p>
      </dsp:txBody>
      <dsp:txXfrm>
        <a:off x="0" y="0"/>
        <a:ext cx="10515600" cy="1087834"/>
      </dsp:txXfrm>
    </dsp:sp>
    <dsp:sp modelId="{89CA9D37-A42C-4F43-949B-237FF45D77F9}">
      <dsp:nvSpPr>
        <dsp:cNvPr id="0" name=""/>
        <dsp:cNvSpPr/>
      </dsp:nvSpPr>
      <dsp:spPr>
        <a:xfrm>
          <a:off x="0" y="108783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3EA5F-0466-234D-BD50-6ABA056E3F4C}">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zh-CN" altLang="en-US" sz="4600" kern="1200" dirty="0"/>
            <a:t>损失资本化法</a:t>
          </a:r>
        </a:p>
      </dsp:txBody>
      <dsp:txXfrm>
        <a:off x="0" y="1087834"/>
        <a:ext cx="10515600" cy="1087834"/>
      </dsp:txXfrm>
    </dsp:sp>
    <dsp:sp modelId="{8E2210BA-5DEB-D743-A424-4ABE4DFBD08E}">
      <dsp:nvSpPr>
        <dsp:cNvPr id="0" name=""/>
        <dsp:cNvSpPr/>
      </dsp:nvSpPr>
      <dsp:spPr>
        <a:xfrm>
          <a:off x="0" y="2175669"/>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4C0AF-7152-9043-A82D-40F2A2B91070}">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zh-CN" altLang="en-US" sz="4600" kern="1200" dirty="0"/>
            <a:t>价差法</a:t>
          </a:r>
        </a:p>
      </dsp:txBody>
      <dsp:txXfrm>
        <a:off x="0" y="2175669"/>
        <a:ext cx="10515600" cy="1087834"/>
      </dsp:txXfrm>
    </dsp:sp>
    <dsp:sp modelId="{E879CA71-D377-DE43-9F14-63972FC9DDE2}">
      <dsp:nvSpPr>
        <dsp:cNvPr id="0" name=""/>
        <dsp:cNvSpPr/>
      </dsp:nvSpPr>
      <dsp:spPr>
        <a:xfrm>
          <a:off x="0" y="3263503"/>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5501CA-B80D-9A46-8EAD-928C701DDE08}">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zh-CN" altLang="en-US" sz="4600" kern="1200" dirty="0"/>
            <a:t>补地价的评估</a:t>
          </a:r>
        </a:p>
      </dsp:txBody>
      <dsp:txXfrm>
        <a:off x="0" y="3263503"/>
        <a:ext cx="10515600" cy="10878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0B6FD-A661-9F4D-AF50-370550B431F3}">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40657-4D86-F24B-B535-2DB81242EB89}">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zh-CN" altLang="en-US" sz="2400" kern="1200" dirty="0"/>
            <a:t>例题</a:t>
          </a:r>
          <a:r>
            <a:rPr lang="en-US" altLang="zh-CN" sz="2400" kern="1200" dirty="0"/>
            <a:t>5.</a:t>
          </a:r>
          <a:r>
            <a:rPr lang="zh-CN" altLang="en-US" sz="2400" kern="1200" dirty="0"/>
            <a:t>某宗房地产土地面积</a:t>
          </a:r>
          <a:r>
            <a:rPr lang="en-US" altLang="zh-CN" sz="2400" kern="1200" dirty="0"/>
            <a:t>1000</a:t>
          </a:r>
          <a:r>
            <a:rPr lang="zh-CN" altLang="en-US" sz="2400" kern="1200" dirty="0"/>
            <a:t>平方米，建筑面积</a:t>
          </a:r>
          <a:r>
            <a:rPr lang="en-US" altLang="zh-CN" sz="2400" kern="1200" dirty="0"/>
            <a:t>2000</a:t>
          </a:r>
          <a:r>
            <a:rPr lang="zh-CN" altLang="en-US" sz="2400" kern="1200" dirty="0"/>
            <a:t>平方米。整体价值为</a:t>
          </a:r>
          <a:r>
            <a:rPr lang="en-US" altLang="zh-CN" sz="2400" kern="1200" dirty="0"/>
            <a:t>3000</a:t>
          </a:r>
          <a:r>
            <a:rPr lang="zh-CN" altLang="en-US" sz="2400" kern="1200" dirty="0"/>
            <a:t>元</a:t>
          </a:r>
          <a:r>
            <a:rPr lang="en-US" altLang="zh-CN" sz="2400" kern="1200" dirty="0"/>
            <a:t>/</a:t>
          </a:r>
          <a:r>
            <a:rPr lang="zh-CN" altLang="en-US" sz="2400" kern="1200" dirty="0"/>
            <a:t>平方米，其中土地成本为</a:t>
          </a:r>
          <a:r>
            <a:rPr lang="en-US" altLang="zh-CN" sz="2400" kern="1200" dirty="0"/>
            <a:t>800</a:t>
          </a:r>
          <a:r>
            <a:rPr lang="zh-CN" altLang="en-US" sz="2400" kern="1200" dirty="0"/>
            <a:t>元</a:t>
          </a:r>
          <a:r>
            <a:rPr lang="en-US" altLang="zh-CN" sz="2400" kern="1200" dirty="0"/>
            <a:t>/</a:t>
          </a:r>
          <a:r>
            <a:rPr lang="zh-CN" altLang="en-US" sz="2400" kern="1200" dirty="0"/>
            <a:t>平方米，建筑物成本为</a:t>
          </a:r>
          <a:r>
            <a:rPr lang="en-US" altLang="zh-CN" sz="2400" kern="1200" dirty="0"/>
            <a:t>1200</a:t>
          </a:r>
          <a:r>
            <a:rPr lang="zh-CN" altLang="en-US" sz="2400" kern="1200" dirty="0"/>
            <a:t>元</a:t>
          </a:r>
          <a:r>
            <a:rPr lang="en-US" altLang="zh-CN" sz="2400" kern="1200" dirty="0"/>
            <a:t>/</a:t>
          </a:r>
          <a:r>
            <a:rPr lang="zh-CN" altLang="en-US" sz="2400" kern="1200" dirty="0"/>
            <a:t>平方米。则建筑物价值和土地价值分别为多少。</a:t>
          </a:r>
          <a:endParaRPr sz="2400" kern="1200"/>
        </a:p>
      </dsp:txBody>
      <dsp:txXfrm>
        <a:off x="0" y="2703"/>
        <a:ext cx="6900512" cy="1843578"/>
      </dsp:txXfrm>
    </dsp:sp>
    <dsp:sp modelId="{B4FFE932-E4FF-FB4E-89CD-811191436C69}">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2AEAE-3194-F64A-A943-A194B53AC62A}">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CN" sz="2400" kern="1200" dirty="0"/>
            <a:t>1.</a:t>
          </a:r>
          <a:r>
            <a:rPr lang="zh-CN" altLang="en-US" sz="2400" kern="1200" dirty="0"/>
            <a:t>房地产整体价值</a:t>
          </a:r>
          <a:r>
            <a:rPr lang="en-US" altLang="zh-CN" sz="2400" kern="1200" dirty="0"/>
            <a:t>=3000</a:t>
          </a:r>
          <a:r>
            <a:rPr lang="zh-CN" altLang="en-US" sz="2400" kern="1200" dirty="0"/>
            <a:t>*</a:t>
          </a:r>
          <a:r>
            <a:rPr lang="en-US" altLang="zh-CN" sz="2400" kern="1200" dirty="0"/>
            <a:t>2000/10000=600</a:t>
          </a:r>
          <a:r>
            <a:rPr lang="zh-CN" altLang="en-US" sz="2400" kern="1200" dirty="0"/>
            <a:t>万元；</a:t>
          </a:r>
          <a:endParaRPr lang="en-US" altLang="zh-CN" sz="2400" kern="1200" dirty="0"/>
        </a:p>
        <a:p>
          <a:pPr marL="0" lvl="0" indent="0" algn="l" defTabSz="1066800">
            <a:lnSpc>
              <a:spcPct val="90000"/>
            </a:lnSpc>
            <a:spcBef>
              <a:spcPct val="0"/>
            </a:spcBef>
            <a:spcAft>
              <a:spcPct val="35000"/>
            </a:spcAft>
            <a:buNone/>
          </a:pPr>
          <a:r>
            <a:rPr lang="en-US" altLang="zh-CN" sz="2400" kern="1200" dirty="0"/>
            <a:t>2.</a:t>
          </a:r>
          <a:r>
            <a:rPr lang="zh-CN" altLang="en-US" sz="2400" kern="1200" dirty="0"/>
            <a:t>土地成本</a:t>
          </a:r>
          <a:r>
            <a:rPr lang="en-US" altLang="zh-CN" sz="2400" kern="1200" dirty="0"/>
            <a:t>=800</a:t>
          </a:r>
          <a:r>
            <a:rPr lang="zh-CN" altLang="en-US" sz="2400" kern="1200" dirty="0"/>
            <a:t>*</a:t>
          </a:r>
          <a:r>
            <a:rPr lang="en-US" altLang="zh-CN" sz="2400" kern="1200" dirty="0"/>
            <a:t>1000/10000=80</a:t>
          </a:r>
          <a:r>
            <a:rPr lang="zh-CN" altLang="en-US" sz="2400" kern="1200" dirty="0"/>
            <a:t>万元；</a:t>
          </a:r>
          <a:endParaRPr lang="en-US" altLang="zh-CN" sz="2400" kern="1200" dirty="0"/>
        </a:p>
        <a:p>
          <a:pPr marL="0" lvl="0" indent="0" algn="l" defTabSz="1066800">
            <a:lnSpc>
              <a:spcPct val="90000"/>
            </a:lnSpc>
            <a:spcBef>
              <a:spcPct val="0"/>
            </a:spcBef>
            <a:spcAft>
              <a:spcPct val="35000"/>
            </a:spcAft>
            <a:buNone/>
          </a:pPr>
          <a:r>
            <a:rPr lang="en-US" altLang="zh-CN" sz="2400" kern="1200" dirty="0"/>
            <a:t>3.</a:t>
          </a:r>
          <a:r>
            <a:rPr lang="zh-CN" altLang="en-US" sz="2400" kern="1200" dirty="0"/>
            <a:t>建筑物成本</a:t>
          </a:r>
          <a:r>
            <a:rPr lang="en-US" altLang="zh-CN" sz="2400" kern="1200" dirty="0"/>
            <a:t>=1200</a:t>
          </a:r>
          <a:r>
            <a:rPr lang="zh-CN" altLang="en-US" sz="2400" kern="1200" dirty="0"/>
            <a:t>*</a:t>
          </a:r>
          <a:r>
            <a:rPr lang="en-US" altLang="zh-CN" sz="2400" kern="1200" dirty="0"/>
            <a:t>2000/10000=240</a:t>
          </a:r>
          <a:r>
            <a:rPr lang="zh-CN" altLang="en-US" sz="2400" kern="1200" dirty="0"/>
            <a:t>万元</a:t>
          </a:r>
        </a:p>
      </dsp:txBody>
      <dsp:txXfrm>
        <a:off x="0" y="1846281"/>
        <a:ext cx="6900512" cy="1843578"/>
      </dsp:txXfrm>
    </dsp:sp>
    <dsp:sp modelId="{69CF8C5F-2719-684A-B0FE-0ACC803B9716}">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08746-A305-9440-8C02-A399241386D7}">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CN" sz="2400" kern="1200" dirty="0"/>
            <a:t>4.</a:t>
          </a:r>
          <a:r>
            <a:rPr lang="zh-CN" altLang="en-US" sz="2400" kern="1200" dirty="0"/>
            <a:t>建筑物价值</a:t>
          </a:r>
          <a:r>
            <a:rPr lang="en-US" altLang="zh-CN" sz="2400" kern="1200" dirty="0"/>
            <a:t>=240+</a:t>
          </a:r>
          <a:r>
            <a:rPr lang="zh-CN" altLang="en-US" sz="2400" kern="1200" dirty="0"/>
            <a:t>（</a:t>
          </a:r>
          <a:r>
            <a:rPr lang="en-US" altLang="zh-CN" sz="2400" kern="1200" dirty="0"/>
            <a:t>600-80-240</a:t>
          </a:r>
          <a:r>
            <a:rPr lang="zh-CN" altLang="en-US" sz="2400" kern="1200" dirty="0"/>
            <a:t>）*</a:t>
          </a:r>
          <a:r>
            <a:rPr lang="en-US" altLang="zh-CN" sz="2400" kern="1200" dirty="0"/>
            <a:t>240/</a:t>
          </a:r>
          <a:r>
            <a:rPr lang="zh-CN" altLang="en-US" sz="2400" kern="1200" dirty="0"/>
            <a:t>（</a:t>
          </a:r>
          <a:r>
            <a:rPr lang="en-US" altLang="zh-CN" sz="2400" kern="1200" dirty="0"/>
            <a:t>240+60</a:t>
          </a:r>
          <a:r>
            <a:rPr lang="zh-CN" altLang="en-US" sz="2400" kern="1200" dirty="0"/>
            <a:t>）</a:t>
          </a:r>
          <a:r>
            <a:rPr lang="en-US" altLang="zh-CN" sz="2400" kern="1200" dirty="0"/>
            <a:t>=464</a:t>
          </a:r>
          <a:r>
            <a:rPr lang="zh-CN" altLang="en-US" sz="2400" kern="1200" dirty="0"/>
            <a:t>万元；</a:t>
          </a:r>
          <a:endParaRPr lang="en-US" altLang="zh-CN" sz="2400" kern="1200" dirty="0"/>
        </a:p>
        <a:p>
          <a:pPr marL="0" lvl="0" indent="0" algn="l" defTabSz="1066800">
            <a:lnSpc>
              <a:spcPct val="90000"/>
            </a:lnSpc>
            <a:spcBef>
              <a:spcPct val="0"/>
            </a:spcBef>
            <a:spcAft>
              <a:spcPct val="35000"/>
            </a:spcAft>
            <a:buNone/>
          </a:pPr>
          <a:r>
            <a:rPr lang="en-US" altLang="zh-CN" sz="2400" kern="1200" dirty="0"/>
            <a:t>5.</a:t>
          </a:r>
          <a:r>
            <a:rPr lang="zh-CN" altLang="en-US" sz="2400" kern="1200" dirty="0"/>
            <a:t>土地价值</a:t>
          </a:r>
          <a:r>
            <a:rPr lang="en-US" altLang="zh-CN" sz="2400" kern="1200" dirty="0"/>
            <a:t>=80+</a:t>
          </a:r>
          <a:r>
            <a:rPr lang="zh-CN" altLang="en-US" sz="2400" kern="1200" dirty="0"/>
            <a:t>（</a:t>
          </a:r>
          <a:r>
            <a:rPr lang="en-US" altLang="zh-CN" sz="2400" kern="1200" dirty="0"/>
            <a:t>600-80-240</a:t>
          </a:r>
          <a:r>
            <a:rPr lang="zh-CN" altLang="en-US" sz="2400" kern="1200" dirty="0"/>
            <a:t>）*</a:t>
          </a:r>
          <a:r>
            <a:rPr lang="en-US" altLang="zh-CN" sz="2400" kern="1200" dirty="0"/>
            <a:t>80/</a:t>
          </a:r>
          <a:r>
            <a:rPr lang="zh-CN" altLang="en-US" sz="2400" kern="1200" dirty="0"/>
            <a:t>（</a:t>
          </a:r>
          <a:r>
            <a:rPr lang="en-US" altLang="zh-CN" sz="2400" kern="1200" dirty="0"/>
            <a:t>240+80</a:t>
          </a:r>
          <a:r>
            <a:rPr lang="zh-CN" altLang="en-US" sz="2400" kern="1200" dirty="0"/>
            <a:t>）</a:t>
          </a:r>
          <a:r>
            <a:rPr lang="en-US" altLang="zh-CN" sz="2400" kern="1200" dirty="0"/>
            <a:t>=136</a:t>
          </a:r>
          <a:r>
            <a:rPr lang="zh-CN" altLang="en-US" sz="2400" kern="1200" dirty="0"/>
            <a:t>万元</a:t>
          </a:r>
        </a:p>
      </dsp:txBody>
      <dsp:txXfrm>
        <a:off x="0" y="3689859"/>
        <a:ext cx="6900512" cy="18435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B224B-ADCA-364F-B6CE-6C25965D7A2F}">
      <dsp:nvSpPr>
        <dsp:cNvPr id="0" name=""/>
        <dsp:cNvSpPr/>
      </dsp:nvSpPr>
      <dsp:spPr>
        <a:xfrm>
          <a:off x="0" y="557"/>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4B092A-0CD4-B248-A279-E15B3F4CDE1A}">
      <dsp:nvSpPr>
        <dsp:cNvPr id="0" name=""/>
        <dsp:cNvSpPr/>
      </dsp:nvSpPr>
      <dsp:spPr>
        <a:xfrm>
          <a:off x="0" y="557"/>
          <a:ext cx="6900512" cy="167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zh-CN" altLang="en-US" sz="1700" kern="1200" dirty="0"/>
            <a:t>例</a:t>
          </a:r>
          <a:r>
            <a:rPr lang="en-US" altLang="zh-CN" sz="1700" kern="1200" dirty="0"/>
            <a:t>6.</a:t>
          </a:r>
          <a:r>
            <a:rPr lang="zh-CN" altLang="en-US" sz="1700" kern="1200" dirty="0"/>
            <a:t>某套商品房建筑面积</a:t>
          </a:r>
          <a:r>
            <a:rPr lang="en-US" altLang="zh-CN" sz="1700" kern="1200" dirty="0"/>
            <a:t>100</a:t>
          </a:r>
          <a:r>
            <a:rPr lang="zh-CN" altLang="en-US" sz="1700" kern="1200" dirty="0"/>
            <a:t>平方米，现房单价</a:t>
          </a:r>
          <a:r>
            <a:rPr lang="en-US" altLang="zh-CN" sz="1700" kern="1200" dirty="0"/>
            <a:t>5000</a:t>
          </a:r>
          <a:r>
            <a:rPr lang="zh-CN" altLang="en-US" sz="1700" kern="1200" dirty="0"/>
            <a:t>元</a:t>
          </a:r>
          <a:r>
            <a:rPr lang="en-US" altLang="zh-CN" sz="1700" kern="1200" dirty="0"/>
            <a:t>/</a:t>
          </a:r>
          <a:r>
            <a:rPr lang="zh-CN" altLang="en-US" sz="1700" kern="1200" dirty="0"/>
            <a:t>平方米，该商品房尚需</a:t>
          </a:r>
          <a:r>
            <a:rPr lang="en-US" altLang="zh-CN" sz="1700" kern="1200" dirty="0"/>
            <a:t>15</a:t>
          </a:r>
          <a:r>
            <a:rPr lang="zh-CN" altLang="en-US" sz="1700" kern="1200" dirty="0"/>
            <a:t>个月交房。每月净租金</a:t>
          </a:r>
          <a:r>
            <a:rPr lang="en-US" altLang="zh-CN" sz="1700" kern="1200" dirty="0"/>
            <a:t>2000</a:t>
          </a:r>
          <a:r>
            <a:rPr lang="zh-CN" altLang="en-US" sz="1700" kern="1200" dirty="0"/>
            <a:t>元</a:t>
          </a:r>
          <a:r>
            <a:rPr lang="en-US" altLang="zh-CN" sz="1700" kern="1200" dirty="0"/>
            <a:t>/</a:t>
          </a:r>
          <a:r>
            <a:rPr lang="zh-CN" altLang="en-US" sz="1700" kern="1200" dirty="0"/>
            <a:t>套，年折现率</a:t>
          </a:r>
          <a:r>
            <a:rPr lang="en-US" altLang="zh-CN" sz="1700" kern="1200" dirty="0"/>
            <a:t>6%</a:t>
          </a:r>
          <a:r>
            <a:rPr lang="zh-CN" altLang="en-US" sz="1700" kern="1200" dirty="0"/>
            <a:t>，期房相关风险补偿为现房价格的</a:t>
          </a:r>
          <a:r>
            <a:rPr lang="en-US" altLang="zh-CN" sz="1700" kern="1200" dirty="0"/>
            <a:t>5%</a:t>
          </a:r>
          <a:r>
            <a:rPr lang="zh-CN" altLang="en-US" sz="1700" kern="1200" dirty="0"/>
            <a:t>。求期房价格。</a:t>
          </a:r>
          <a:endParaRPr sz="1700" kern="1200"/>
        </a:p>
      </dsp:txBody>
      <dsp:txXfrm>
        <a:off x="0" y="557"/>
        <a:ext cx="6900512" cy="1675980"/>
      </dsp:txXfrm>
    </dsp:sp>
    <dsp:sp modelId="{8DD1DC57-3033-9A41-9471-BF6A382D6062}">
      <dsp:nvSpPr>
        <dsp:cNvPr id="0" name=""/>
        <dsp:cNvSpPr/>
      </dsp:nvSpPr>
      <dsp:spPr>
        <a:xfrm>
          <a:off x="0" y="1676538"/>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0FF934-C019-6D44-B403-DCD038C0BF16}">
      <dsp:nvSpPr>
        <dsp:cNvPr id="0" name=""/>
        <dsp:cNvSpPr/>
      </dsp:nvSpPr>
      <dsp:spPr>
        <a:xfrm>
          <a:off x="0" y="1676538"/>
          <a:ext cx="6893773" cy="2183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zh-CN" altLang="en-US" sz="1700" kern="1200" dirty="0"/>
            <a:t>计算公式：期房价格</a:t>
          </a:r>
          <a:r>
            <a:rPr lang="en-US" altLang="zh-CN" sz="1700" kern="1200" dirty="0"/>
            <a:t>=</a:t>
          </a:r>
          <a:r>
            <a:rPr lang="zh-CN" altLang="en-US" sz="1700" kern="1200" dirty="0"/>
            <a:t>现房价格</a:t>
          </a:r>
          <a:r>
            <a:rPr lang="en-US" altLang="zh-CN" sz="1700" kern="1200" dirty="0"/>
            <a:t>-</a:t>
          </a:r>
          <a:r>
            <a:rPr lang="zh-CN" altLang="en-US" sz="1700" kern="1200" dirty="0"/>
            <a:t>预计从期房到现房期间现房出租的净收益折现值</a:t>
          </a:r>
          <a:r>
            <a:rPr lang="en-US" altLang="zh-CN" sz="1700" kern="1200" dirty="0"/>
            <a:t>-</a:t>
          </a:r>
          <a:r>
            <a:rPr lang="zh-CN" altLang="en-US" sz="1700" kern="1200" dirty="0"/>
            <a:t>相关风险补偿</a:t>
          </a:r>
        </a:p>
        <a:p>
          <a:pPr marL="0" lvl="0" indent="0" algn="l" defTabSz="755650">
            <a:lnSpc>
              <a:spcPct val="90000"/>
            </a:lnSpc>
            <a:spcBef>
              <a:spcPct val="0"/>
            </a:spcBef>
            <a:spcAft>
              <a:spcPct val="35000"/>
            </a:spcAft>
            <a:buNone/>
          </a:pPr>
          <a:r>
            <a:rPr lang="en-US" altLang="zh-CN" sz="1700" kern="1200" dirty="0"/>
            <a:t>1.</a:t>
          </a:r>
          <a:r>
            <a:rPr lang="zh-CN" altLang="en-US" sz="1700" kern="1200" dirty="0"/>
            <a:t>现房价格</a:t>
          </a:r>
          <a:r>
            <a:rPr lang="en-US" altLang="zh-CN" sz="1700" kern="1200" dirty="0"/>
            <a:t>=5000</a:t>
          </a:r>
          <a:r>
            <a:rPr lang="zh-CN" altLang="en-US" sz="1700" kern="1200" dirty="0"/>
            <a:t>*</a:t>
          </a:r>
          <a:r>
            <a:rPr lang="en-US" altLang="zh-CN" sz="1700" kern="1200" dirty="0"/>
            <a:t>100=50</a:t>
          </a:r>
          <a:r>
            <a:rPr lang="zh-CN" altLang="en-US" sz="1700" kern="1200" dirty="0"/>
            <a:t>万元；</a:t>
          </a:r>
          <a:endParaRPr lang="en-US" altLang="zh-CN" sz="1700" kern="1200" dirty="0"/>
        </a:p>
        <a:p>
          <a:pPr marL="0" lvl="0" indent="0" algn="l" defTabSz="755650">
            <a:lnSpc>
              <a:spcPct val="90000"/>
            </a:lnSpc>
            <a:spcBef>
              <a:spcPct val="0"/>
            </a:spcBef>
            <a:spcAft>
              <a:spcPct val="35000"/>
            </a:spcAft>
            <a:buNone/>
          </a:pPr>
          <a:r>
            <a:rPr lang="en-US" altLang="zh-CN" sz="1700" kern="1200" dirty="0"/>
            <a:t>2.</a:t>
          </a:r>
          <a:r>
            <a:rPr lang="zh-CN" altLang="en-US" sz="1700" kern="1200" dirty="0"/>
            <a:t>房屋出租收益损失净现值</a:t>
          </a:r>
          <a:r>
            <a:rPr lang="en-US" altLang="zh-CN" sz="1700" kern="1200" dirty="0"/>
            <a:t>=2000/</a:t>
          </a:r>
          <a:r>
            <a:rPr lang="zh-CN" altLang="en-US" sz="1700" kern="1200" dirty="0"/>
            <a:t>（</a:t>
          </a:r>
          <a:r>
            <a:rPr lang="en-US" altLang="zh-CN" sz="1700" kern="1200" dirty="0"/>
            <a:t>6%/12</a:t>
          </a:r>
          <a:r>
            <a:rPr lang="zh-CN" altLang="en-US" sz="1700" kern="1200" dirty="0"/>
            <a:t>）*</a:t>
          </a:r>
          <a:r>
            <a:rPr lang="en-US" altLang="zh-CN" sz="1700" kern="1200" dirty="0"/>
            <a:t>[1-1/</a:t>
          </a:r>
          <a:r>
            <a:rPr lang="zh-CN" altLang="en-US" sz="1700" kern="1200" dirty="0"/>
            <a:t>（</a:t>
          </a:r>
          <a:r>
            <a:rPr lang="en-US" altLang="zh-CN" sz="1700" kern="1200" dirty="0"/>
            <a:t>1+6%/12</a:t>
          </a:r>
          <a:r>
            <a:rPr lang="zh-CN" altLang="en-US" sz="1700" kern="1200" dirty="0"/>
            <a:t>）</a:t>
          </a:r>
          <a:r>
            <a:rPr lang="en-US" altLang="zh-CN" sz="1700" kern="1200" baseline="30000" dirty="0"/>
            <a:t>15</a:t>
          </a:r>
          <a:r>
            <a:rPr lang="en-US" altLang="zh-CN" sz="1700" kern="1200" dirty="0"/>
            <a:t>]</a:t>
          </a:r>
        </a:p>
        <a:p>
          <a:pPr marL="0" lvl="0" indent="0" algn="l" defTabSz="755650">
            <a:lnSpc>
              <a:spcPct val="90000"/>
            </a:lnSpc>
            <a:spcBef>
              <a:spcPct val="0"/>
            </a:spcBef>
            <a:spcAft>
              <a:spcPct val="35000"/>
            </a:spcAft>
            <a:buNone/>
          </a:pPr>
          <a:r>
            <a:rPr lang="en-US" altLang="zh-CN" sz="1700" kern="1200" dirty="0"/>
            <a:t>=28833</a:t>
          </a:r>
          <a:r>
            <a:rPr lang="zh-CN" altLang="en-US" sz="1700" kern="1200" dirty="0"/>
            <a:t>元；</a:t>
          </a:r>
          <a:endParaRPr lang="en-US" altLang="zh-CN" sz="1700" kern="1200" dirty="0"/>
        </a:p>
        <a:p>
          <a:pPr marL="0" lvl="0" indent="0" algn="l" defTabSz="755650">
            <a:lnSpc>
              <a:spcPct val="90000"/>
            </a:lnSpc>
            <a:spcBef>
              <a:spcPct val="0"/>
            </a:spcBef>
            <a:spcAft>
              <a:spcPct val="35000"/>
            </a:spcAft>
            <a:buNone/>
          </a:pPr>
          <a:r>
            <a:rPr lang="en-US" altLang="zh-CN" sz="1700" kern="1200" dirty="0"/>
            <a:t>3.</a:t>
          </a:r>
          <a:r>
            <a:rPr lang="zh-CN" altLang="en-US" sz="1700" kern="1200" dirty="0"/>
            <a:t>相关风险补偿</a:t>
          </a:r>
          <a:r>
            <a:rPr lang="en-US" altLang="zh-CN" sz="1700" kern="1200" dirty="0"/>
            <a:t>=50</a:t>
          </a:r>
          <a:r>
            <a:rPr lang="zh-CN" altLang="en-US" sz="1700" kern="1200" dirty="0"/>
            <a:t>*</a:t>
          </a:r>
          <a:r>
            <a:rPr lang="en-US" altLang="zh-CN" sz="1700" kern="1200" dirty="0"/>
            <a:t>5%=25000</a:t>
          </a:r>
          <a:r>
            <a:rPr lang="zh-CN" altLang="en-US" sz="1700" kern="1200" dirty="0"/>
            <a:t>元</a:t>
          </a:r>
        </a:p>
      </dsp:txBody>
      <dsp:txXfrm>
        <a:off x="0" y="1676538"/>
        <a:ext cx="6893773" cy="2183064"/>
      </dsp:txXfrm>
    </dsp:sp>
    <dsp:sp modelId="{45F4E8FB-B645-314C-856C-DCB0399D66D5}">
      <dsp:nvSpPr>
        <dsp:cNvPr id="0" name=""/>
        <dsp:cNvSpPr/>
      </dsp:nvSpPr>
      <dsp:spPr>
        <a:xfrm>
          <a:off x="0" y="3859602"/>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A5E4E-AFFB-7040-A010-E64FDB1795D9}">
      <dsp:nvSpPr>
        <dsp:cNvPr id="0" name=""/>
        <dsp:cNvSpPr/>
      </dsp:nvSpPr>
      <dsp:spPr>
        <a:xfrm>
          <a:off x="0" y="3859602"/>
          <a:ext cx="6900512" cy="167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altLang="zh-CN" sz="1700" kern="1200" dirty="0"/>
            <a:t>4.</a:t>
          </a:r>
          <a:r>
            <a:rPr lang="zh-CN" altLang="en-US" sz="1700" kern="1200" dirty="0"/>
            <a:t>期房价格</a:t>
          </a:r>
          <a:r>
            <a:rPr lang="en-US" altLang="zh-CN" sz="1700" kern="1200" dirty="0"/>
            <a:t>=500000-28833-25000=446167</a:t>
          </a:r>
          <a:r>
            <a:rPr lang="zh-CN" altLang="en-US" sz="1700" kern="1200" dirty="0"/>
            <a:t>元；</a:t>
          </a:r>
          <a:endParaRPr lang="en-US" altLang="zh-CN" sz="1700" kern="1200" dirty="0"/>
        </a:p>
        <a:p>
          <a:pPr marL="0" lvl="0" indent="0" algn="l" defTabSz="755650">
            <a:lnSpc>
              <a:spcPct val="90000"/>
            </a:lnSpc>
            <a:spcBef>
              <a:spcPct val="0"/>
            </a:spcBef>
            <a:spcAft>
              <a:spcPct val="35000"/>
            </a:spcAft>
            <a:buNone/>
          </a:pPr>
          <a:r>
            <a:rPr lang="en-US" altLang="zh-CN" sz="1700" kern="1200" dirty="0"/>
            <a:t>5.</a:t>
          </a:r>
          <a:r>
            <a:rPr lang="zh-CN" altLang="en-US" sz="1700" kern="1200" dirty="0"/>
            <a:t>期房单价</a:t>
          </a:r>
          <a:r>
            <a:rPr lang="en-US" altLang="zh-CN" sz="1700" kern="1200" dirty="0"/>
            <a:t>=446167/100=4461.67</a:t>
          </a:r>
          <a:r>
            <a:rPr lang="zh-CN" altLang="en-US" sz="1700" kern="1200" dirty="0"/>
            <a:t>元</a:t>
          </a:r>
          <a:r>
            <a:rPr lang="en-US" altLang="zh-CN" sz="1700" kern="1200" dirty="0"/>
            <a:t>/</a:t>
          </a:r>
          <a:r>
            <a:rPr lang="zh-CN" altLang="en-US" sz="1700" kern="1200" dirty="0"/>
            <a:t>平方米</a:t>
          </a:r>
        </a:p>
      </dsp:txBody>
      <dsp:txXfrm>
        <a:off x="0" y="3859602"/>
        <a:ext cx="6900512" cy="16759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B224B-ADCA-364F-B6CE-6C25965D7A2F}">
      <dsp:nvSpPr>
        <dsp:cNvPr id="0" name=""/>
        <dsp:cNvSpPr/>
      </dsp:nvSpPr>
      <dsp:spPr>
        <a:xfrm>
          <a:off x="0" y="394"/>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4B092A-0CD4-B248-A279-E15B3F4CDE1A}">
      <dsp:nvSpPr>
        <dsp:cNvPr id="0" name=""/>
        <dsp:cNvSpPr/>
      </dsp:nvSpPr>
      <dsp:spPr>
        <a:xfrm>
          <a:off x="0" y="394"/>
          <a:ext cx="6900512" cy="1226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zh-CN" altLang="en-US" sz="2000" kern="1200" dirty="0"/>
            <a:t>例</a:t>
          </a:r>
          <a:r>
            <a:rPr lang="en-US" altLang="zh-CN" sz="2000" kern="1200" dirty="0"/>
            <a:t>7.</a:t>
          </a:r>
          <a:r>
            <a:rPr lang="zh-CN" altLang="en-US" sz="2000" kern="1200" dirty="0"/>
            <a:t>某套商品房建筑面积</a:t>
          </a:r>
          <a:r>
            <a:rPr lang="en-US" altLang="zh-CN" sz="2000" kern="1200" dirty="0"/>
            <a:t>100</a:t>
          </a:r>
          <a:r>
            <a:rPr lang="zh-CN" altLang="en-US" sz="2000" kern="1200" dirty="0"/>
            <a:t>平方米，期房单价</a:t>
          </a:r>
          <a:r>
            <a:rPr lang="en-US" altLang="zh-CN" sz="2000" kern="1200" dirty="0"/>
            <a:t>4461.67</a:t>
          </a:r>
          <a:r>
            <a:rPr lang="zh-CN" altLang="en-US" sz="2000" kern="1200" dirty="0"/>
            <a:t>元</a:t>
          </a:r>
          <a:r>
            <a:rPr lang="en-US" altLang="zh-CN" sz="2000" kern="1200" dirty="0"/>
            <a:t>/</a:t>
          </a:r>
          <a:r>
            <a:rPr lang="zh-CN" altLang="en-US" sz="2000" kern="1200" dirty="0"/>
            <a:t>平方米，该商品房尚需</a:t>
          </a:r>
          <a:r>
            <a:rPr lang="en-US" altLang="zh-CN" sz="2000" kern="1200" dirty="0"/>
            <a:t>15</a:t>
          </a:r>
          <a:r>
            <a:rPr lang="zh-CN" altLang="en-US" sz="2000" kern="1200" dirty="0"/>
            <a:t>个月交房。每月净租金</a:t>
          </a:r>
          <a:r>
            <a:rPr lang="en-US" altLang="zh-CN" sz="2000" kern="1200" dirty="0"/>
            <a:t>2000</a:t>
          </a:r>
          <a:r>
            <a:rPr lang="zh-CN" altLang="en-US" sz="2000" kern="1200" dirty="0"/>
            <a:t>元</a:t>
          </a:r>
          <a:r>
            <a:rPr lang="en-US" altLang="zh-CN" sz="2000" kern="1200" dirty="0"/>
            <a:t>/</a:t>
          </a:r>
          <a:r>
            <a:rPr lang="zh-CN" altLang="en-US" sz="2000" kern="1200" dirty="0"/>
            <a:t>套，年折现率</a:t>
          </a:r>
          <a:r>
            <a:rPr lang="en-US" altLang="zh-CN" sz="2000" kern="1200" dirty="0"/>
            <a:t>6%</a:t>
          </a:r>
          <a:r>
            <a:rPr lang="zh-CN" altLang="en-US" sz="2000" kern="1200" dirty="0"/>
            <a:t>，期房相关风险补偿为现房价格的</a:t>
          </a:r>
          <a:r>
            <a:rPr lang="en-US" altLang="zh-CN" sz="2000" kern="1200" dirty="0"/>
            <a:t>5%</a:t>
          </a:r>
          <a:r>
            <a:rPr lang="zh-CN" altLang="en-US" sz="2000" kern="1200" dirty="0"/>
            <a:t>。求期房价格。</a:t>
          </a:r>
          <a:endParaRPr sz="2000" kern="1200"/>
        </a:p>
      </dsp:txBody>
      <dsp:txXfrm>
        <a:off x="0" y="394"/>
        <a:ext cx="6900512" cy="1226461"/>
      </dsp:txXfrm>
    </dsp:sp>
    <dsp:sp modelId="{8DD1DC57-3033-9A41-9471-BF6A382D6062}">
      <dsp:nvSpPr>
        <dsp:cNvPr id="0" name=""/>
        <dsp:cNvSpPr/>
      </dsp:nvSpPr>
      <dsp:spPr>
        <a:xfrm>
          <a:off x="0" y="122685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0FF934-C019-6D44-B403-DCD038C0BF16}">
      <dsp:nvSpPr>
        <dsp:cNvPr id="0" name=""/>
        <dsp:cNvSpPr/>
      </dsp:nvSpPr>
      <dsp:spPr>
        <a:xfrm>
          <a:off x="0" y="1226855"/>
          <a:ext cx="6900512" cy="2154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kern="1200" dirty="0"/>
            <a:t>1.</a:t>
          </a:r>
          <a:r>
            <a:rPr lang="zh-CN" altLang="en-US" sz="2000" kern="1200" dirty="0"/>
            <a:t>期房价格</a:t>
          </a:r>
          <a:r>
            <a:rPr lang="en-US" altLang="zh-CN" sz="2000" kern="1200" dirty="0"/>
            <a:t>=4461.67</a:t>
          </a:r>
          <a:r>
            <a:rPr lang="zh-CN" altLang="en-US" sz="2000" kern="1200" dirty="0"/>
            <a:t>*</a:t>
          </a:r>
          <a:r>
            <a:rPr lang="en-US" altLang="zh-CN" sz="2000" kern="1200" dirty="0"/>
            <a:t>100=446167</a:t>
          </a:r>
          <a:r>
            <a:rPr lang="zh-CN" altLang="en-US" sz="2000" kern="1200" dirty="0"/>
            <a:t>万元；</a:t>
          </a:r>
          <a:endParaRPr lang="en-US" altLang="zh-CN" sz="2000" kern="1200" dirty="0"/>
        </a:p>
        <a:p>
          <a:pPr marL="0" lvl="0" indent="0" algn="l" defTabSz="889000">
            <a:lnSpc>
              <a:spcPct val="90000"/>
            </a:lnSpc>
            <a:spcBef>
              <a:spcPct val="0"/>
            </a:spcBef>
            <a:spcAft>
              <a:spcPct val="35000"/>
            </a:spcAft>
            <a:buNone/>
          </a:pPr>
          <a:r>
            <a:rPr lang="en-US" altLang="zh-CN" sz="2000" kern="1200" dirty="0"/>
            <a:t>2.</a:t>
          </a:r>
          <a:r>
            <a:rPr lang="zh-CN" altLang="en-US" sz="2000" kern="1200" dirty="0"/>
            <a:t>房屋出租收益损失净现值</a:t>
          </a:r>
          <a:r>
            <a:rPr lang="en-US" altLang="zh-CN" sz="2000" kern="1200" dirty="0"/>
            <a:t>=2000/</a:t>
          </a:r>
          <a:r>
            <a:rPr lang="zh-CN" altLang="en-US" sz="2000" kern="1200" dirty="0"/>
            <a:t>（</a:t>
          </a:r>
          <a:r>
            <a:rPr lang="en-US" altLang="zh-CN" sz="2000" kern="1200" dirty="0"/>
            <a:t>6%/12</a:t>
          </a:r>
          <a:r>
            <a:rPr lang="zh-CN" altLang="en-US" sz="2000" kern="1200" dirty="0"/>
            <a:t>）*</a:t>
          </a:r>
          <a:r>
            <a:rPr lang="en-US" altLang="zh-CN" sz="2000" kern="1200" dirty="0"/>
            <a:t>[1-1/</a:t>
          </a:r>
          <a:r>
            <a:rPr lang="zh-CN" altLang="en-US" sz="2000" kern="1200" dirty="0"/>
            <a:t>（</a:t>
          </a:r>
          <a:r>
            <a:rPr lang="en-US" altLang="zh-CN" sz="2000" kern="1200" dirty="0"/>
            <a:t>1+6%/12</a:t>
          </a:r>
          <a:r>
            <a:rPr lang="zh-CN" altLang="en-US" sz="2000" kern="1200" dirty="0"/>
            <a:t>）</a:t>
          </a:r>
          <a:r>
            <a:rPr lang="en-US" altLang="zh-CN" sz="2000" kern="1200" baseline="30000" dirty="0"/>
            <a:t>15</a:t>
          </a:r>
          <a:r>
            <a:rPr lang="en-US" altLang="zh-CN" sz="2000" kern="1200" dirty="0"/>
            <a:t>]</a:t>
          </a:r>
        </a:p>
        <a:p>
          <a:pPr marL="0" lvl="0" indent="0" algn="l" defTabSz="889000">
            <a:lnSpc>
              <a:spcPct val="90000"/>
            </a:lnSpc>
            <a:spcBef>
              <a:spcPct val="0"/>
            </a:spcBef>
            <a:spcAft>
              <a:spcPct val="35000"/>
            </a:spcAft>
            <a:buNone/>
          </a:pPr>
          <a:r>
            <a:rPr lang="en-US" altLang="zh-CN" sz="2000" kern="1200" dirty="0"/>
            <a:t>=28833</a:t>
          </a:r>
          <a:r>
            <a:rPr lang="zh-CN" altLang="en-US" sz="2000" kern="1200" dirty="0"/>
            <a:t>元；</a:t>
          </a:r>
          <a:endParaRPr lang="en-US" altLang="zh-CN" sz="2000" kern="1200" dirty="0"/>
        </a:p>
        <a:p>
          <a:pPr marL="0" lvl="0" indent="0" algn="l" defTabSz="889000">
            <a:lnSpc>
              <a:spcPct val="90000"/>
            </a:lnSpc>
            <a:spcBef>
              <a:spcPct val="0"/>
            </a:spcBef>
            <a:spcAft>
              <a:spcPct val="35000"/>
            </a:spcAft>
            <a:buNone/>
          </a:pPr>
          <a:r>
            <a:rPr lang="en-US" altLang="zh-CN" sz="2000" kern="1200" dirty="0"/>
            <a:t>3.</a:t>
          </a:r>
          <a:r>
            <a:rPr lang="zh-CN" altLang="en-US" sz="2000" kern="1200" dirty="0"/>
            <a:t>相关风险补偿</a:t>
          </a:r>
          <a:r>
            <a:rPr lang="en-US" altLang="zh-CN" sz="2000" kern="1200" dirty="0"/>
            <a:t>=V</a:t>
          </a:r>
          <a:r>
            <a:rPr lang="zh-CN" altLang="en-US" sz="2000" kern="1200" dirty="0"/>
            <a:t>*</a:t>
          </a:r>
          <a:r>
            <a:rPr lang="en-US" altLang="zh-CN" sz="2000" kern="1200" dirty="0"/>
            <a:t>5%</a:t>
          </a:r>
          <a:endParaRPr lang="zh-CN" altLang="en-US" sz="2000" kern="1200" dirty="0"/>
        </a:p>
      </dsp:txBody>
      <dsp:txXfrm>
        <a:off x="0" y="1226855"/>
        <a:ext cx="6900512" cy="2154445"/>
      </dsp:txXfrm>
    </dsp:sp>
    <dsp:sp modelId="{45F4E8FB-B645-314C-856C-DCB0399D66D5}">
      <dsp:nvSpPr>
        <dsp:cNvPr id="0" name=""/>
        <dsp:cNvSpPr/>
      </dsp:nvSpPr>
      <dsp:spPr>
        <a:xfrm>
          <a:off x="0" y="338130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A5E4E-AFFB-7040-A010-E64FDB1795D9}">
      <dsp:nvSpPr>
        <dsp:cNvPr id="0" name=""/>
        <dsp:cNvSpPr/>
      </dsp:nvSpPr>
      <dsp:spPr>
        <a:xfrm>
          <a:off x="0" y="3381301"/>
          <a:ext cx="6900512" cy="2154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kern="1200" dirty="0"/>
            <a:t>4.</a:t>
          </a:r>
          <a:r>
            <a:rPr lang="zh-CN" altLang="en-US" sz="2000" kern="1200" dirty="0"/>
            <a:t>期房价格</a:t>
          </a:r>
          <a:r>
            <a:rPr lang="en-US" altLang="zh-CN" sz="2000" kern="1200" dirty="0"/>
            <a:t>=</a:t>
          </a:r>
          <a:r>
            <a:rPr lang="zh-CN" altLang="en-US" sz="2000" kern="1200" dirty="0"/>
            <a:t> </a:t>
          </a:r>
          <a:r>
            <a:rPr lang="en-US" altLang="zh-CN" sz="2000" kern="1200" dirty="0"/>
            <a:t>446167=V-28833-55V</a:t>
          </a:r>
          <a:r>
            <a:rPr lang="zh-CN" altLang="en-US" sz="2000" kern="1200" dirty="0"/>
            <a:t>；</a:t>
          </a:r>
          <a:endParaRPr lang="en-US" altLang="zh-CN" sz="2000" kern="1200" dirty="0"/>
        </a:p>
        <a:p>
          <a:pPr marL="0" lvl="0" indent="0" algn="l" defTabSz="889000">
            <a:lnSpc>
              <a:spcPct val="90000"/>
            </a:lnSpc>
            <a:spcBef>
              <a:spcPct val="0"/>
            </a:spcBef>
            <a:spcAft>
              <a:spcPct val="35000"/>
            </a:spcAft>
            <a:buNone/>
          </a:pPr>
          <a:r>
            <a:rPr lang="en-US" altLang="zh-CN" sz="2000" kern="1200" dirty="0"/>
            <a:t>5.</a:t>
          </a:r>
          <a:r>
            <a:rPr lang="zh-CN" altLang="en-US" sz="2000" kern="1200" dirty="0"/>
            <a:t>解方程：</a:t>
          </a:r>
          <a:r>
            <a:rPr lang="en-US" altLang="zh-CN" sz="2000" kern="1200" dirty="0"/>
            <a:t>V=500000</a:t>
          </a:r>
          <a:r>
            <a:rPr lang="zh-CN" altLang="en-US" sz="2000" kern="1200" dirty="0"/>
            <a:t>元</a:t>
          </a:r>
          <a:endParaRPr lang="en-US" altLang="zh-CN" sz="2000" kern="1200" dirty="0"/>
        </a:p>
        <a:p>
          <a:pPr marL="0" lvl="0" indent="0" algn="l" defTabSz="889000">
            <a:lnSpc>
              <a:spcPct val="90000"/>
            </a:lnSpc>
            <a:spcBef>
              <a:spcPct val="0"/>
            </a:spcBef>
            <a:spcAft>
              <a:spcPct val="35000"/>
            </a:spcAft>
            <a:buNone/>
          </a:pPr>
          <a:r>
            <a:rPr lang="en-US" altLang="zh-CN" sz="2000" kern="1200" dirty="0"/>
            <a:t>6.</a:t>
          </a:r>
          <a:r>
            <a:rPr lang="zh-CN" altLang="en-US" sz="2000" kern="1200" dirty="0"/>
            <a:t>单价</a:t>
          </a:r>
          <a:r>
            <a:rPr lang="en-US" altLang="zh-CN" sz="2000" kern="1200" dirty="0"/>
            <a:t>=500000/100=5000</a:t>
          </a:r>
          <a:r>
            <a:rPr lang="zh-CN" altLang="en-US" sz="2000" kern="1200" dirty="0"/>
            <a:t>元</a:t>
          </a:r>
          <a:r>
            <a:rPr lang="en-US" altLang="zh-CN" sz="2000" kern="1200" dirty="0"/>
            <a:t>/</a:t>
          </a:r>
          <a:r>
            <a:rPr lang="zh-CN" altLang="en-US" sz="2000" kern="1200" dirty="0"/>
            <a:t>平方米</a:t>
          </a:r>
        </a:p>
      </dsp:txBody>
      <dsp:txXfrm>
        <a:off x="0" y="3381301"/>
        <a:ext cx="6900512" cy="21544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BBA68-AB4E-2241-B20E-8B9B2AB90CE7}">
      <dsp:nvSpPr>
        <dsp:cNvPr id="0" name=""/>
        <dsp:cNvSpPr/>
      </dsp:nvSpPr>
      <dsp:spPr>
        <a:xfrm>
          <a:off x="0" y="3438"/>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39D60F-0C26-1F46-8511-AFC9D54EE54B}">
      <dsp:nvSpPr>
        <dsp:cNvPr id="0" name=""/>
        <dsp:cNvSpPr/>
      </dsp:nvSpPr>
      <dsp:spPr>
        <a:xfrm>
          <a:off x="0" y="3438"/>
          <a:ext cx="6900512" cy="853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altLang="en-US" sz="1800" kern="1200" dirty="0"/>
            <a:t>计算公式：正常负担价</a:t>
          </a:r>
          <a:r>
            <a:rPr lang="en-US" altLang="zh-CN" sz="1800" kern="1200" dirty="0"/>
            <a:t>=</a:t>
          </a:r>
          <a:r>
            <a:rPr lang="zh-CN" altLang="en-US" sz="1800" kern="1200" dirty="0"/>
            <a:t>卖方净得价</a:t>
          </a:r>
          <a:r>
            <a:rPr lang="en-US" altLang="zh-CN" sz="1800" kern="1200" dirty="0"/>
            <a:t>/</a:t>
          </a:r>
          <a:r>
            <a:rPr lang="zh-CN" altLang="en-US" sz="1800" kern="1200" dirty="0"/>
            <a:t>（</a:t>
          </a:r>
          <a:r>
            <a:rPr lang="en-US" altLang="zh-CN" sz="1800" kern="1200" dirty="0"/>
            <a:t>1-</a:t>
          </a:r>
          <a:r>
            <a:rPr lang="zh-CN" altLang="en-US" sz="1800" kern="1200" dirty="0"/>
            <a:t>卖方应缴纳的税费比例）</a:t>
          </a:r>
        </a:p>
      </dsp:txBody>
      <dsp:txXfrm>
        <a:off x="0" y="3438"/>
        <a:ext cx="6900512" cy="853386"/>
      </dsp:txXfrm>
    </dsp:sp>
    <dsp:sp modelId="{4D6B2717-22C3-6348-9C91-5B15DA7E65E9}">
      <dsp:nvSpPr>
        <dsp:cNvPr id="0" name=""/>
        <dsp:cNvSpPr/>
      </dsp:nvSpPr>
      <dsp:spPr>
        <a:xfrm>
          <a:off x="0" y="85682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C84049-7279-F44F-9517-C4C94A438572}">
      <dsp:nvSpPr>
        <dsp:cNvPr id="0" name=""/>
        <dsp:cNvSpPr/>
      </dsp:nvSpPr>
      <dsp:spPr>
        <a:xfrm>
          <a:off x="0" y="856825"/>
          <a:ext cx="6900512" cy="63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altLang="en-US" sz="1800" kern="1200" dirty="0"/>
            <a:t>计算公式：正常负担价</a:t>
          </a:r>
          <a:r>
            <a:rPr lang="en-US" altLang="zh-CN" sz="1800" kern="1200" dirty="0"/>
            <a:t>=</a:t>
          </a:r>
          <a:r>
            <a:rPr lang="zh-CN" altLang="en-US" sz="1800" kern="1200" dirty="0"/>
            <a:t>买方实付价</a:t>
          </a:r>
          <a:r>
            <a:rPr lang="en-US" altLang="zh-CN" sz="1800" kern="1200" dirty="0"/>
            <a:t>/</a:t>
          </a:r>
          <a:r>
            <a:rPr lang="zh-CN" altLang="en-US" sz="1800" kern="1200" dirty="0"/>
            <a:t>（</a:t>
          </a:r>
          <a:r>
            <a:rPr lang="en-US" altLang="zh-CN" sz="1800" kern="1200" dirty="0"/>
            <a:t>1+</a:t>
          </a:r>
          <a:r>
            <a:rPr lang="zh-CN" altLang="en-US" sz="1800" kern="1200" dirty="0"/>
            <a:t>买方应缴纳的税费比例）</a:t>
          </a:r>
        </a:p>
      </dsp:txBody>
      <dsp:txXfrm>
        <a:off x="0" y="856825"/>
        <a:ext cx="6900512" cy="637954"/>
      </dsp:txXfrm>
    </dsp:sp>
    <dsp:sp modelId="{893E7CA4-E663-374D-AE94-8BA0C0205525}">
      <dsp:nvSpPr>
        <dsp:cNvPr id="0" name=""/>
        <dsp:cNvSpPr/>
      </dsp:nvSpPr>
      <dsp:spPr>
        <a:xfrm>
          <a:off x="0" y="149477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D293BE-1B1E-FC4C-AB29-D10FE582F119}">
      <dsp:nvSpPr>
        <dsp:cNvPr id="0" name=""/>
        <dsp:cNvSpPr/>
      </dsp:nvSpPr>
      <dsp:spPr>
        <a:xfrm>
          <a:off x="0" y="1494779"/>
          <a:ext cx="6900512" cy="1196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zh-CN" altLang="en-US" sz="1800" kern="1200" dirty="0"/>
            <a:t>例题</a:t>
          </a:r>
          <a:r>
            <a:rPr lang="en-US" altLang="zh-CN" sz="1800" kern="1200" dirty="0"/>
            <a:t>8</a:t>
          </a:r>
          <a:r>
            <a:rPr lang="zh-CN" altLang="en-US" sz="1800" kern="1200" dirty="0"/>
            <a:t>：某套住宅建筑面积</a:t>
          </a:r>
          <a:r>
            <a:rPr lang="en-US" altLang="zh-CN" sz="1800" kern="1200" dirty="0"/>
            <a:t>100</a:t>
          </a:r>
          <a:r>
            <a:rPr lang="zh-CN" altLang="en-US" sz="1800" kern="1200" dirty="0"/>
            <a:t>平方米，买、卖双方应负担的税费比例分别为</a:t>
          </a:r>
          <a:r>
            <a:rPr lang="en-US" altLang="zh-CN" sz="1800" kern="1200" dirty="0"/>
            <a:t>3%</a:t>
          </a:r>
          <a:r>
            <a:rPr lang="zh-CN" altLang="en-US" sz="1800" kern="1200" dirty="0"/>
            <a:t>、</a:t>
          </a:r>
          <a:r>
            <a:rPr lang="en-US" altLang="zh-CN" sz="1800" kern="1200" dirty="0"/>
            <a:t>7%</a:t>
          </a:r>
          <a:r>
            <a:rPr lang="zh-CN" altLang="en-US" sz="1800" kern="1200" dirty="0"/>
            <a:t>。根据买卖合同，所有税费均由买方负担，单价</a:t>
          </a:r>
          <a:r>
            <a:rPr lang="en-US" altLang="zh-CN" sz="1800" kern="1200" dirty="0"/>
            <a:t>9600</a:t>
          </a:r>
          <a:r>
            <a:rPr lang="zh-CN" altLang="en-US" sz="1800" kern="1200" dirty="0"/>
            <a:t>元</a:t>
          </a:r>
          <a:r>
            <a:rPr lang="en-US" altLang="zh-CN" sz="1800" kern="1200" dirty="0"/>
            <a:t>/</a:t>
          </a:r>
          <a:r>
            <a:rPr lang="zh-CN" altLang="en-US" sz="1800" kern="1200" dirty="0"/>
            <a:t>平方米。求正常价格。</a:t>
          </a:r>
          <a:endParaRPr sz="1800" kern="1200"/>
        </a:p>
      </dsp:txBody>
      <dsp:txXfrm>
        <a:off x="0" y="1494779"/>
        <a:ext cx="6900512" cy="1196269"/>
      </dsp:txXfrm>
    </dsp:sp>
    <dsp:sp modelId="{5DAEF70A-EDC1-C848-9EE6-BB04467A7EFA}">
      <dsp:nvSpPr>
        <dsp:cNvPr id="0" name=""/>
        <dsp:cNvSpPr/>
      </dsp:nvSpPr>
      <dsp:spPr>
        <a:xfrm>
          <a:off x="0" y="2691048"/>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F13B5A-4CA7-1340-BFAA-249D355BB064}">
      <dsp:nvSpPr>
        <dsp:cNvPr id="0" name=""/>
        <dsp:cNvSpPr/>
      </dsp:nvSpPr>
      <dsp:spPr>
        <a:xfrm>
          <a:off x="0" y="2691048"/>
          <a:ext cx="6900512" cy="1135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altLang="en-US" sz="1800" kern="1200" dirty="0"/>
            <a:t>判断价格类型。经判断，合同价款为卖方实得价。则：正常负担价</a:t>
          </a:r>
          <a:r>
            <a:rPr lang="en-US" altLang="zh-CN" sz="1800" kern="1200" dirty="0"/>
            <a:t>=9600</a:t>
          </a:r>
          <a:r>
            <a:rPr lang="zh-CN" altLang="en-US" sz="1800" kern="1200" dirty="0"/>
            <a:t>*</a:t>
          </a:r>
          <a:r>
            <a:rPr lang="en-US" altLang="zh-CN" sz="1800" kern="1200" dirty="0"/>
            <a:t>100/</a:t>
          </a:r>
          <a:r>
            <a:rPr lang="zh-CN" altLang="en-US" sz="1800" kern="1200" dirty="0"/>
            <a:t>（</a:t>
          </a:r>
          <a:r>
            <a:rPr lang="en-US" altLang="zh-CN" sz="1800" kern="1200" dirty="0"/>
            <a:t>1-7%</a:t>
          </a:r>
          <a:r>
            <a:rPr lang="zh-CN" altLang="en-US" sz="1800" kern="1200" dirty="0"/>
            <a:t>）</a:t>
          </a:r>
          <a:r>
            <a:rPr lang="en-US" altLang="zh-CN" sz="1800" kern="1200" dirty="0"/>
            <a:t>=989690.72</a:t>
          </a:r>
          <a:r>
            <a:rPr lang="zh-CN" altLang="en-US" sz="1800" kern="1200" dirty="0"/>
            <a:t>元</a:t>
          </a:r>
        </a:p>
      </dsp:txBody>
      <dsp:txXfrm>
        <a:off x="0" y="2691048"/>
        <a:ext cx="6900512" cy="1135938"/>
      </dsp:txXfrm>
    </dsp:sp>
    <dsp:sp modelId="{B463EB9E-6249-B34E-9FA2-9CB6A5F6F6B4}">
      <dsp:nvSpPr>
        <dsp:cNvPr id="0" name=""/>
        <dsp:cNvSpPr/>
      </dsp:nvSpPr>
      <dsp:spPr>
        <a:xfrm>
          <a:off x="0" y="382698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42491D-4BC9-6E4F-8DE3-3A1745144383}">
      <dsp:nvSpPr>
        <dsp:cNvPr id="0" name=""/>
        <dsp:cNvSpPr/>
      </dsp:nvSpPr>
      <dsp:spPr>
        <a:xfrm>
          <a:off x="0" y="3826987"/>
          <a:ext cx="6900512" cy="1705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zh-CN" altLang="en-US" sz="1800" kern="1200" dirty="0"/>
            <a:t>例</a:t>
          </a:r>
          <a:r>
            <a:rPr lang="en-US" altLang="zh-CN" sz="1800" kern="1200" dirty="0"/>
            <a:t>9</a:t>
          </a:r>
          <a:r>
            <a:rPr lang="zh-CN" altLang="en-US" sz="1800" kern="1200" dirty="0"/>
            <a:t>，上题如果税费由卖方负担，则：正常负担价</a:t>
          </a:r>
          <a:r>
            <a:rPr lang="en-US" altLang="zh-CN" sz="1800" kern="1200" dirty="0"/>
            <a:t>=9600</a:t>
          </a:r>
          <a:r>
            <a:rPr lang="zh-CN" altLang="en-US" sz="1800" kern="1200" dirty="0"/>
            <a:t>*</a:t>
          </a:r>
          <a:r>
            <a:rPr lang="en-US" altLang="zh-CN" sz="1800" kern="1200" dirty="0"/>
            <a:t>100/</a:t>
          </a:r>
          <a:r>
            <a:rPr lang="zh-CN" altLang="en-US" sz="1800" kern="1200" dirty="0"/>
            <a:t>（</a:t>
          </a:r>
          <a:r>
            <a:rPr lang="en-US" altLang="zh-CN" sz="1800" kern="1200" dirty="0"/>
            <a:t>1+3%</a:t>
          </a:r>
          <a:r>
            <a:rPr lang="zh-CN" altLang="en-US" sz="1800" kern="1200" dirty="0"/>
            <a:t>）</a:t>
          </a:r>
          <a:r>
            <a:rPr lang="en-US" altLang="zh-CN" sz="1800" kern="1200" dirty="0"/>
            <a:t>=932038.83</a:t>
          </a:r>
          <a:r>
            <a:rPr lang="zh-CN" altLang="en-US" sz="1800" kern="1200" dirty="0"/>
            <a:t>元</a:t>
          </a:r>
          <a:endParaRPr sz="1800" kern="1200"/>
        </a:p>
      </dsp:txBody>
      <dsp:txXfrm>
        <a:off x="0" y="3826987"/>
        <a:ext cx="6900512" cy="17057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2233D-916E-9144-B7BA-0D1A0843727A}">
      <dsp:nvSpPr>
        <dsp:cNvPr id="0" name=""/>
        <dsp:cNvSpPr/>
      </dsp:nvSpPr>
      <dsp:spPr>
        <a:xfrm>
          <a:off x="0" y="287"/>
          <a:ext cx="6784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0FDC7-F513-4E46-B21F-FA24542552F6}">
      <dsp:nvSpPr>
        <dsp:cNvPr id="0" name=""/>
        <dsp:cNvSpPr/>
      </dsp:nvSpPr>
      <dsp:spPr>
        <a:xfrm>
          <a:off x="0" y="287"/>
          <a:ext cx="6784259" cy="712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zh-CN" altLang="en-US" sz="1500" kern="1200" dirty="0"/>
            <a:t>再抵押价值</a:t>
          </a:r>
          <a:r>
            <a:rPr lang="en-US" altLang="zh-CN" sz="1500" kern="1200" dirty="0"/>
            <a:t>=</a:t>
          </a:r>
          <a:r>
            <a:rPr lang="zh-CN" altLang="en-US" sz="1500" kern="1200" dirty="0"/>
            <a:t>未设立法定优先受偿权下的价值</a:t>
          </a:r>
          <a:r>
            <a:rPr lang="en-US" altLang="zh-CN" sz="1500" kern="1200" dirty="0"/>
            <a:t>-</a:t>
          </a:r>
          <a:r>
            <a:rPr lang="zh-CN" altLang="en-US" sz="1500" kern="1200" dirty="0"/>
            <a:t>一抵押贷款余额</a:t>
          </a:r>
          <a:r>
            <a:rPr lang="en-US" altLang="zh-CN" sz="1500" kern="1200" dirty="0"/>
            <a:t>/</a:t>
          </a:r>
          <a:r>
            <a:rPr lang="zh-CN" altLang="en-US" sz="1500" kern="1200" dirty="0"/>
            <a:t>社会一般抵押率</a:t>
          </a:r>
          <a:r>
            <a:rPr lang="en-US" altLang="zh-CN" sz="1500" kern="1200" dirty="0"/>
            <a:t>-</a:t>
          </a:r>
          <a:r>
            <a:rPr lang="zh-CN" altLang="en-US" sz="1500" kern="1200" dirty="0"/>
            <a:t>拖欠的建设工程价款</a:t>
          </a:r>
          <a:r>
            <a:rPr lang="en-US" altLang="zh-CN" sz="1500" kern="1200" dirty="0"/>
            <a:t>-</a:t>
          </a:r>
          <a:r>
            <a:rPr lang="zh-CN" altLang="en-US" sz="1500" kern="1200" dirty="0"/>
            <a:t>其他法定优先受偿款</a:t>
          </a:r>
        </a:p>
      </dsp:txBody>
      <dsp:txXfrm>
        <a:off x="0" y="287"/>
        <a:ext cx="6784259" cy="712147"/>
      </dsp:txXfrm>
    </dsp:sp>
    <dsp:sp modelId="{4F5D5DD0-53D8-8C4C-8EB4-742315931168}">
      <dsp:nvSpPr>
        <dsp:cNvPr id="0" name=""/>
        <dsp:cNvSpPr/>
      </dsp:nvSpPr>
      <dsp:spPr>
        <a:xfrm>
          <a:off x="0" y="712435"/>
          <a:ext cx="678425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25F3B-C24B-1E42-B19F-0B32F78F8C82}">
      <dsp:nvSpPr>
        <dsp:cNvPr id="0" name=""/>
        <dsp:cNvSpPr/>
      </dsp:nvSpPr>
      <dsp:spPr>
        <a:xfrm>
          <a:off x="0" y="712435"/>
          <a:ext cx="6777633" cy="1690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pPr>
          <a:r>
            <a:rPr lang="zh-CN" altLang="en-US" sz="1500" kern="1200" dirty="0"/>
            <a:t>例题</a:t>
          </a:r>
          <a:r>
            <a:rPr lang="en-US" altLang="zh-CN" sz="1500" kern="1200" dirty="0"/>
            <a:t>10</a:t>
          </a:r>
          <a:r>
            <a:rPr lang="zh-CN" altLang="en-US" sz="1500" kern="1200" dirty="0"/>
            <a:t>：某项在建工程用地面积</a:t>
          </a:r>
          <a:r>
            <a:rPr lang="en-US" altLang="zh-CN" sz="1500" kern="1200" dirty="0"/>
            <a:t>10000</a:t>
          </a:r>
          <a:r>
            <a:rPr lang="zh-CN" altLang="en-US" sz="1500" kern="1200" dirty="0"/>
            <a:t>平方米，容积率</a:t>
          </a:r>
          <a:r>
            <a:rPr lang="en-US" altLang="zh-CN" sz="1500" kern="1200" dirty="0"/>
            <a:t>2.5</a:t>
          </a:r>
          <a:r>
            <a:rPr lang="zh-CN" altLang="en-US" sz="1500" kern="1200" dirty="0"/>
            <a:t>。该工程已完工</a:t>
          </a:r>
          <a:r>
            <a:rPr lang="en-US" altLang="zh-CN" sz="1500" kern="1200" dirty="0"/>
            <a:t>80%</a:t>
          </a:r>
          <a:r>
            <a:rPr lang="zh-CN" altLang="en-US" sz="1500" kern="1200" dirty="0"/>
            <a:t>，并以</a:t>
          </a:r>
          <a:r>
            <a:rPr lang="en-US" altLang="zh-CN" sz="1500" kern="1200" dirty="0"/>
            <a:t>5000</a:t>
          </a:r>
          <a:r>
            <a:rPr lang="zh-CN" altLang="en-US" sz="1500" kern="1200" dirty="0"/>
            <a:t>元</a:t>
          </a:r>
          <a:r>
            <a:rPr lang="en-US" altLang="zh-CN" sz="1500" kern="1200" dirty="0"/>
            <a:t>/</a:t>
          </a:r>
          <a:r>
            <a:rPr lang="zh-CN" altLang="en-US" sz="1500" kern="1200" dirty="0"/>
            <a:t>平方米的价格预售了其中全部面积的</a:t>
          </a:r>
          <a:r>
            <a:rPr lang="en-US" altLang="zh-CN" sz="1500" kern="1200" dirty="0"/>
            <a:t>30%</a:t>
          </a:r>
          <a:r>
            <a:rPr lang="zh-CN" altLang="en-US" sz="1500" kern="1200" dirty="0"/>
            <a:t>，并办理了</a:t>
          </a:r>
          <a:r>
            <a:rPr lang="en-US" altLang="zh-CN" sz="1500" kern="1200" dirty="0"/>
            <a:t>70%</a:t>
          </a:r>
          <a:r>
            <a:rPr lang="zh-CN" altLang="en-US" sz="1500" kern="1200" dirty="0"/>
            <a:t>房价的住房抵押贷款。房地产开发企业层以本项目办理了</a:t>
          </a:r>
          <a:r>
            <a:rPr lang="en-US" altLang="zh-CN" sz="1500" kern="1200" dirty="0"/>
            <a:t>2000</a:t>
          </a:r>
          <a:r>
            <a:rPr lang="zh-CN" altLang="en-US" sz="1500" kern="1200" dirty="0"/>
            <a:t>万元的抵押贷款，还剩</a:t>
          </a:r>
          <a:r>
            <a:rPr lang="en-US" altLang="zh-CN" sz="1500" kern="1200" dirty="0"/>
            <a:t>1600</a:t>
          </a:r>
          <a:r>
            <a:rPr lang="zh-CN" altLang="en-US" sz="1500" kern="1200" dirty="0"/>
            <a:t>万元未偿还。无其他法定优先受偿款，工程款按时支付经调查同类项目开发贷款比率为</a:t>
          </a:r>
          <a:r>
            <a:rPr lang="en-US" altLang="zh-CN" sz="1500" kern="1200" dirty="0"/>
            <a:t>50%</a:t>
          </a:r>
          <a:r>
            <a:rPr lang="zh-CN" altLang="en-US" sz="1500" kern="1200" dirty="0"/>
            <a:t>，同类房地产单价为</a:t>
          </a:r>
          <a:r>
            <a:rPr lang="en-US" altLang="zh-CN" sz="1500" kern="1200" dirty="0"/>
            <a:t>5000</a:t>
          </a:r>
          <a:r>
            <a:rPr lang="zh-CN" altLang="en-US" sz="1500" kern="1200" dirty="0"/>
            <a:t>元</a:t>
          </a:r>
          <a:r>
            <a:rPr lang="en-US" altLang="zh-CN" sz="1500" kern="1200" dirty="0"/>
            <a:t>/</a:t>
          </a:r>
          <a:r>
            <a:rPr lang="zh-CN" altLang="en-US" sz="1500" kern="1200" dirty="0"/>
            <a:t>平方米。求其再抵押价值。</a:t>
          </a:r>
          <a:endParaRPr sz="1500" kern="1200"/>
        </a:p>
      </dsp:txBody>
      <dsp:txXfrm>
        <a:off x="0" y="712435"/>
        <a:ext cx="6777633" cy="1690285"/>
      </dsp:txXfrm>
    </dsp:sp>
    <dsp:sp modelId="{D2509A7D-EFDC-3F4C-882F-8FEA1BDEAE22}">
      <dsp:nvSpPr>
        <dsp:cNvPr id="0" name=""/>
        <dsp:cNvSpPr/>
      </dsp:nvSpPr>
      <dsp:spPr>
        <a:xfrm>
          <a:off x="0" y="2402720"/>
          <a:ext cx="678425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13CD4E-9025-9847-98CD-F3A2D2F1C622}">
      <dsp:nvSpPr>
        <dsp:cNvPr id="0" name=""/>
        <dsp:cNvSpPr/>
      </dsp:nvSpPr>
      <dsp:spPr>
        <a:xfrm>
          <a:off x="0" y="2402720"/>
          <a:ext cx="6784259" cy="1472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zh-CN" altLang="en-US" sz="1500" kern="1200" dirty="0"/>
            <a:t>再抵押价值</a:t>
          </a:r>
          <a:r>
            <a:rPr lang="en-US" altLang="zh-CN" sz="1500" kern="1200" dirty="0"/>
            <a:t>=5000</a:t>
          </a:r>
          <a:r>
            <a:rPr lang="zh-CN" altLang="en-US" sz="1500" kern="1200" dirty="0"/>
            <a:t>*</a:t>
          </a:r>
          <a:r>
            <a:rPr lang="en-US" altLang="zh-CN" sz="1500" kern="1200" dirty="0"/>
            <a:t>10000</a:t>
          </a:r>
          <a:r>
            <a:rPr lang="zh-CN" altLang="en-US" sz="1500" kern="1200" dirty="0"/>
            <a:t>*</a:t>
          </a:r>
          <a:r>
            <a:rPr lang="en-US" altLang="zh-CN" sz="1500" kern="1200" dirty="0"/>
            <a:t>2.5</a:t>
          </a:r>
          <a:r>
            <a:rPr lang="zh-CN" altLang="en-US" sz="1500" kern="1200" dirty="0"/>
            <a:t>*（</a:t>
          </a:r>
          <a:r>
            <a:rPr lang="en-US" altLang="zh-CN" sz="1500" kern="1200" dirty="0"/>
            <a:t>1-30%</a:t>
          </a:r>
          <a:r>
            <a:rPr lang="zh-CN" altLang="en-US" sz="1500" kern="1200" dirty="0"/>
            <a:t>）</a:t>
          </a:r>
          <a:r>
            <a:rPr lang="en-US" altLang="zh-CN" sz="1500" kern="1200" dirty="0"/>
            <a:t>/10000-1600/50%-0-0=5550</a:t>
          </a:r>
          <a:r>
            <a:rPr lang="zh-CN" altLang="en-US" sz="1500" kern="1200" dirty="0"/>
            <a:t>万元</a:t>
          </a:r>
        </a:p>
      </dsp:txBody>
      <dsp:txXfrm>
        <a:off x="0" y="2402720"/>
        <a:ext cx="6784259" cy="14720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list1#3">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list1#4">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list1#5">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3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3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3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3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3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4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4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4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4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4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4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4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4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4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5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5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5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5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5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5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5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5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5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5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2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3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3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3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3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32FC544C-485E-544D-A8C3-0909582165F8}" type="datetimeFigureOut">
              <a:rPr kumimoji="1" lang="zh-CN" altLang="en-US" smtClean="0"/>
              <a:t>2022/3/3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A5993B7-3859-B344-80B6-EBA1F5FDA254}"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C544C-485E-544D-A8C3-0909582165F8}" type="datetimeFigureOut">
              <a:rPr kumimoji="1" lang="zh-CN" altLang="en-US" smtClean="0"/>
              <a:t>2022/3/3</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993B7-3859-B344-80B6-EBA1F5FDA254}"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标题 1"/>
          <p:cNvSpPr>
            <a:spLocks noGrp="1"/>
          </p:cNvSpPr>
          <p:nvPr>
            <p:ph type="ctrTitle"/>
          </p:nvPr>
        </p:nvSpPr>
        <p:spPr>
          <a:xfrm>
            <a:off x="3880430" y="583345"/>
            <a:ext cx="7160357" cy="4164820"/>
          </a:xfrm>
        </p:spPr>
        <p:txBody>
          <a:bodyPr anchor="t">
            <a:normAutofit/>
          </a:bodyPr>
          <a:lstStyle/>
          <a:p>
            <a:pPr algn="r"/>
            <a:r>
              <a:rPr kumimoji="1" lang="zh-CN" altLang="en-US" sz="8000" dirty="0">
                <a:solidFill>
                  <a:srgbClr val="FFFFFF"/>
                </a:solidFill>
                <a:latin typeface="SimHei" panose="02010609060101010101" pitchFamily="49" charset="-122"/>
                <a:ea typeface="SimHei" panose="02010609060101010101" pitchFamily="49" charset="-122"/>
              </a:rPr>
              <a:t>房地产估价原理与方法（计算题）</a:t>
            </a:r>
          </a:p>
        </p:txBody>
      </p:sp>
      <p:sp>
        <p:nvSpPr>
          <p:cNvPr id="3" name="副标题 2"/>
          <p:cNvSpPr>
            <a:spLocks noGrp="1"/>
          </p:cNvSpPr>
          <p:nvPr>
            <p:ph type="subTitle" idx="1"/>
          </p:nvPr>
        </p:nvSpPr>
        <p:spPr>
          <a:xfrm>
            <a:off x="1208228" y="5972174"/>
            <a:ext cx="8578699" cy="504825"/>
          </a:xfrm>
        </p:spPr>
        <p:txBody>
          <a:bodyPr>
            <a:normAutofit/>
          </a:bodyPr>
          <a:lstStyle/>
          <a:p>
            <a:pPr algn="l"/>
            <a:r>
              <a:rPr kumimoji="1" lang="en-US" altLang="zh-CN" sz="2000">
                <a:solidFill>
                  <a:srgbClr val="FFFFFF"/>
                </a:solidFill>
              </a:rPr>
              <a:t>2022</a:t>
            </a:r>
            <a:r>
              <a:rPr kumimoji="1" lang="zh-CN" altLang="en-US" sz="2000">
                <a:solidFill>
                  <a:srgbClr val="FFFFFF"/>
                </a:solidFill>
              </a:rPr>
              <a:t>年</a:t>
            </a:r>
          </a:p>
        </p:txBody>
      </p:sp>
      <p:sp>
        <p:nvSpPr>
          <p:cNvPr id="10" name="Graphic 13"/>
          <p:cNvSpPr>
            <a:spLocks noGrp="1" noRot="1" noChangeAspect="1" noMove="1" noResize="1" noEditPoints="1" noAdjustHandles="1" noChangeArrowheads="1" noChangeShapeType="1" noTextEdit="1"/>
          </p:cNvSpPr>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2" name="Graphic 12"/>
          <p:cNvSpPr>
            <a:spLocks noGrp="1" noRot="1" noChangeAspect="1" noMove="1" noResize="1" noEditPoints="1" noAdjustHandles="1" noChangeArrowheads="1" noChangeShapeType="1" noTextEdit="1"/>
          </p:cNvSpPr>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4" name="Graphic 15"/>
          <p:cNvSpPr>
            <a:spLocks noGrp="1" noRot="1" noChangeAspect="1" noMove="1" noResize="1" noEditPoints="1" noAdjustHandles="1" noChangeArrowheads="1" noChangeShapeType="1" noTextEdit="1"/>
          </p:cNvSpPr>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6" name="Straight Connector 15"/>
          <p:cNvCxnSpPr>
            <a:cxnSpLocks noGrp="1" noRot="1" noChangeAspect="1" noMove="1" noResize="1" noEditPoints="1" noAdjustHandles="1" noChangeArrowheads="1" noChangeShapeType="1"/>
          </p:cNvCxnSpPr>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5" name="Graphic 22"/>
          <p:cNvSpPr>
            <a:spLocks noGrp="1" noRot="1" noChangeAspect="1" noMove="1" noResize="1" noEditPoints="1" noAdjustHandles="1" noChangeArrowheads="1" noChangeShapeType="1" noTextEdit="1"/>
          </p:cNvSpPr>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6" name="Graphic 23"/>
          <p:cNvSpPr>
            <a:spLocks noGrp="1" noRot="1" noChangeAspect="1" noMove="1" noResize="1" noEditPoints="1" noAdjustHandles="1" noChangeArrowheads="1" noChangeShapeType="1" noTextEdit="1"/>
          </p:cNvSpPr>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7" name="Graphic 21"/>
          <p:cNvSpPr>
            <a:spLocks noGrp="1" noRot="1" noChangeAspect="1" noMove="1" noResize="1" noEditPoints="1" noAdjustHandles="1" noChangeArrowheads="1" noChangeShapeType="1" noTextEdit="1"/>
          </p:cNvSpPr>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5400">
                <a:latin typeface="SimHei" panose="02010609060101010101" pitchFamily="49" charset="-122"/>
                <a:ea typeface="SimHei" panose="02010609060101010101" pitchFamily="49" charset="-122"/>
              </a:rPr>
              <a:t>税费负担</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prstClr val="black"/>
              <a:schemeClr val="tx2">
                <a:tint val="45000"/>
                <a:satMod val="400000"/>
              </a:schemeClr>
            </a:duotone>
          </a:blip>
          <a:srcRect t="8555" b="7175"/>
          <a:stretch>
            <a:fillRect/>
          </a:stretch>
        </p:blipFill>
        <p:spPr>
          <a:xfrm>
            <a:off x="20" y="10"/>
            <a:ext cx="12191980" cy="6857990"/>
          </a:xfrm>
          <a:prstGeom prst="rect">
            <a:avLst/>
          </a:prstGeom>
        </p:spPr>
      </p:pic>
      <p:sp>
        <p:nvSpPr>
          <p:cNvPr id="25" name="Rectangle 21"/>
          <p:cNvSpPr>
            <a:spLocks noGrp="1" noRot="1" noChangeAspect="1" noMove="1" noResize="1" noEditPoints="1" noAdjustHandles="1" noChangeArrowheads="1" noChangeShapeType="1" noTextEdit="1"/>
          </p:cNvSpPr>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标题 1"/>
          <p:cNvSpPr>
            <a:spLocks noGrp="1"/>
          </p:cNvSpPr>
          <p:nvPr>
            <p:ph type="title"/>
          </p:nvPr>
        </p:nvSpPr>
        <p:spPr>
          <a:xfrm>
            <a:off x="4050889" y="365758"/>
            <a:ext cx="6784259" cy="1828800"/>
          </a:xfrm>
        </p:spPr>
        <p:txBody>
          <a:bodyPr>
            <a:normAutofit/>
          </a:bodyPr>
          <a:lstStyle/>
          <a:p>
            <a:r>
              <a:rPr kumimoji="1" lang="zh-CN" altLang="en-US" sz="4800">
                <a:solidFill>
                  <a:schemeClr val="tx1">
                    <a:lumMod val="85000"/>
                    <a:lumOff val="15000"/>
                  </a:schemeClr>
                </a:solidFill>
                <a:latin typeface="SimHei" panose="02010609060101010101" pitchFamily="49" charset="-122"/>
                <a:ea typeface="SimHei" panose="02010609060101010101" pitchFamily="49" charset="-122"/>
              </a:rPr>
              <a:t>再抵押价值</a:t>
            </a:r>
          </a:p>
        </p:txBody>
      </p:sp>
      <p:sp>
        <p:nvSpPr>
          <p:cNvPr id="24" name="Rectangle 23"/>
          <p:cNvSpPr>
            <a:spLocks noGrp="1" noRot="1" noChangeAspect="1" noMove="1" noResize="1" noEditPoints="1" noAdjustHandles="1" noChangeArrowheads="1" noChangeShapeType="1" noTextEdit="1"/>
          </p:cNvSpPr>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内容占位符 3"/>
          <p:cNvGraphicFramePr>
            <a:graphicFrameLocks noGrp="1"/>
          </p:cNvGraphicFramePr>
          <p:nvPr>
            <p:ph idx="1"/>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latin typeface="SimHei" panose="02010609060101010101" pitchFamily="49" charset="-122"/>
                <a:ea typeface="SimHei" panose="02010609060101010101" pitchFamily="49" charset="-122"/>
              </a:rPr>
              <a:t>转让条件</a:t>
            </a: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5400">
                <a:latin typeface="SimHei" panose="02010609060101010101" pitchFamily="49" charset="-122"/>
                <a:ea typeface="SimHei" panose="02010609060101010101" pitchFamily="49" charset="-122"/>
              </a:rPr>
              <a:t>选取可比实例</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5400">
                <a:latin typeface="SimHei" panose="02010609060101010101" pitchFamily="49" charset="-122"/>
                <a:ea typeface="SimHei" panose="02010609060101010101" pitchFamily="49" charset="-122"/>
              </a:rPr>
              <a:t>统一付款方式</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prstClr val="black"/>
              <a:schemeClr val="tx2">
                <a:tint val="45000"/>
                <a:satMod val="400000"/>
              </a:schemeClr>
            </a:duotone>
          </a:blip>
          <a:srcRect t="15413"/>
          <a:stretch>
            <a:fillRect/>
          </a:stretch>
        </p:blipFill>
        <p:spPr>
          <a:xfrm>
            <a:off x="20" y="1"/>
            <a:ext cx="12191980" cy="6857999"/>
          </a:xfrm>
          <a:prstGeom prst="rect">
            <a:avLst/>
          </a:prstGeom>
        </p:spPr>
      </p:pic>
      <p:sp>
        <p:nvSpPr>
          <p:cNvPr id="17" name="Rectangle 16"/>
          <p:cNvSpPr>
            <a:spLocks noGrp="1" noRot="1" noChangeAspect="1" noMove="1" noResize="1" noEditPoints="1" noAdjustHandles="1" noChangeArrowheads="1" noChangeShapeType="1" noTextEdit="1"/>
          </p:cNvSpPr>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标题 1"/>
          <p:cNvSpPr>
            <a:spLocks noGrp="1"/>
          </p:cNvSpPr>
          <p:nvPr>
            <p:ph type="title"/>
          </p:nvPr>
        </p:nvSpPr>
        <p:spPr>
          <a:xfrm>
            <a:off x="4050889" y="365758"/>
            <a:ext cx="6784259" cy="1828800"/>
          </a:xfrm>
        </p:spPr>
        <p:txBody>
          <a:bodyPr>
            <a:normAutofit/>
          </a:bodyPr>
          <a:lstStyle/>
          <a:p>
            <a:r>
              <a:rPr kumimoji="1" lang="zh-CN" altLang="en-US" sz="4800">
                <a:solidFill>
                  <a:schemeClr val="tx1">
                    <a:lumMod val="85000"/>
                    <a:lumOff val="15000"/>
                  </a:schemeClr>
                </a:solidFill>
                <a:latin typeface="SimHei" panose="02010609060101010101" pitchFamily="49" charset="-122"/>
                <a:ea typeface="SimHei" panose="02010609060101010101" pitchFamily="49" charset="-122"/>
              </a:rPr>
              <a:t>统一面积或体积内涵</a:t>
            </a:r>
          </a:p>
        </p:txBody>
      </p:sp>
      <p:sp>
        <p:nvSpPr>
          <p:cNvPr id="19" name="Rectangle 18"/>
          <p:cNvSpPr>
            <a:spLocks noGrp="1" noRot="1" noChangeAspect="1" noMove="1" noResize="1" noEditPoints="1" noAdjustHandles="1" noChangeArrowheads="1" noChangeShapeType="1" noTextEdit="1"/>
          </p:cNvSpPr>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内容占位符 3"/>
          <p:cNvGraphicFramePr>
            <a:graphicFrameLocks noGrp="1"/>
          </p:cNvGraphicFramePr>
          <p:nvPr>
            <p:ph idx="1"/>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p:cNvSpPr>
            <a:spLocks noGrp="1" noRot="1" noChangeAspect="1" noMove="1" noResize="1" noEditPoints="1" noAdjustHandles="1" noChangeArrowheads="1" noChangeShapeType="1" noTextEdit="1"/>
          </p:cNvSpPr>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p:cNvGrpSpPr>
            <a:grpSpLocks noGrp="1" noUngrp="1" noRot="1" noChangeAspect="1" noMove="1" noResize="1"/>
          </p:cNvGrpSpPr>
          <p:nvPr/>
        </p:nvGrpSpPr>
        <p:grpSpPr>
          <a:xfrm>
            <a:off x="3315292" y="0"/>
            <a:ext cx="2436813" cy="6858001"/>
            <a:chOff x="1320800" y="0"/>
            <a:chExt cx="2436813" cy="6858001"/>
          </a:xfrm>
        </p:grpSpPr>
        <p:sp>
          <p:nvSpPr>
            <p:cNvPr id="12"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标题 1"/>
          <p:cNvSpPr>
            <a:spLocks noGrp="1"/>
          </p:cNvSpPr>
          <p:nvPr>
            <p:ph type="title"/>
          </p:nvPr>
        </p:nvSpPr>
        <p:spPr>
          <a:xfrm>
            <a:off x="535020" y="685800"/>
            <a:ext cx="2780271" cy="5105400"/>
          </a:xfrm>
        </p:spPr>
        <p:txBody>
          <a:bodyPr>
            <a:normAutofit/>
          </a:bodyPr>
          <a:lstStyle/>
          <a:p>
            <a:r>
              <a:rPr kumimoji="1" lang="zh-CN" altLang="en-US" sz="4000" dirty="0">
                <a:solidFill>
                  <a:srgbClr val="FFFFFF"/>
                </a:solidFill>
                <a:latin typeface="SimHei" panose="02010609060101010101" pitchFamily="49" charset="-122"/>
                <a:ea typeface="SimHei" panose="02010609060101010101" pitchFamily="49" charset="-122"/>
              </a:rPr>
              <a:t>交易情况修正</a:t>
            </a:r>
          </a:p>
        </p:txBody>
      </p:sp>
      <p:graphicFrame>
        <p:nvGraphicFramePr>
          <p:cNvPr id="4" name="内容占位符 3"/>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5"/>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38200" y="556995"/>
            <a:ext cx="10515600" cy="1133693"/>
          </a:xfrm>
        </p:spPr>
        <p:txBody>
          <a:bodyPr>
            <a:normAutofit/>
          </a:bodyPr>
          <a:lstStyle/>
          <a:p>
            <a:r>
              <a:rPr kumimoji="1" lang="zh-CN" altLang="en-US" sz="5200">
                <a:latin typeface="SimHei" panose="02010609060101010101" pitchFamily="49" charset="-122"/>
                <a:ea typeface="SimHei" panose="02010609060101010101" pitchFamily="49" charset="-122"/>
              </a:rPr>
              <a:t>交易情况修正</a:t>
            </a:r>
            <a:endParaRPr kumimoji="1" lang="zh-CN" altLang="en-US" sz="5200" dirty="0">
              <a:latin typeface="SimHei" panose="02010609060101010101" pitchFamily="49" charset="-122"/>
              <a:ea typeface="SimHei" panose="02010609060101010101" pitchFamily="49" charset="-122"/>
            </a:endParaRP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38200" y="556995"/>
            <a:ext cx="10515600" cy="1133693"/>
          </a:xfrm>
        </p:spPr>
        <p:txBody>
          <a:bodyPr>
            <a:normAutofit/>
          </a:bodyPr>
          <a:lstStyle/>
          <a:p>
            <a:r>
              <a:rPr kumimoji="1" lang="zh-CN" altLang="en-US" sz="5200">
                <a:latin typeface="SimHei" panose="02010609060101010101" pitchFamily="49" charset="-122"/>
                <a:ea typeface="SimHei" panose="02010609060101010101" pitchFamily="49" charset="-122"/>
              </a:rPr>
              <a:t>市场状况调整（时间因素修正）</a:t>
            </a: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sz="2000" dirty="0"/>
              <a:t>例题</a:t>
            </a:r>
            <a:r>
              <a:rPr kumimoji="1" lang="en-US" altLang="zh-CN" sz="2000" dirty="0"/>
              <a:t>17</a:t>
            </a:r>
            <a:r>
              <a:rPr kumimoji="1" lang="zh-CN" altLang="en-US" sz="2000" dirty="0"/>
              <a:t>：某宗房地产于</a:t>
            </a:r>
            <a:r>
              <a:rPr kumimoji="1" lang="en-US" altLang="zh-CN" sz="2000" dirty="0"/>
              <a:t>2021</a:t>
            </a:r>
            <a:r>
              <a:rPr kumimoji="1" lang="zh-CN" altLang="en-US" sz="2000" dirty="0"/>
              <a:t>年</a:t>
            </a:r>
            <a:r>
              <a:rPr kumimoji="1" lang="en-US" altLang="zh-CN" sz="2000" dirty="0"/>
              <a:t>12</a:t>
            </a:r>
            <a:r>
              <a:rPr kumimoji="1" lang="zh-CN" altLang="en-US" sz="2000" dirty="0"/>
              <a:t>月</a:t>
            </a:r>
            <a:r>
              <a:rPr kumimoji="1" lang="en-US" altLang="zh-CN" sz="2000" dirty="0"/>
              <a:t>31</a:t>
            </a:r>
            <a:r>
              <a:rPr kumimoji="1" lang="zh-CN" altLang="en-US" sz="2000" dirty="0"/>
              <a:t>日成交，成交价格为</a:t>
            </a:r>
            <a:r>
              <a:rPr kumimoji="1" lang="en-US" altLang="zh-CN" sz="2000" dirty="0"/>
              <a:t>5000</a:t>
            </a:r>
            <a:r>
              <a:rPr kumimoji="1" lang="zh-CN" altLang="en-US" sz="2000" dirty="0"/>
              <a:t>元</a:t>
            </a:r>
            <a:r>
              <a:rPr kumimoji="1" lang="en-US" altLang="zh-CN" sz="2000" dirty="0"/>
              <a:t>/</a:t>
            </a:r>
            <a:r>
              <a:rPr kumimoji="1" lang="zh-CN" altLang="en-US" sz="2000" dirty="0"/>
              <a:t>平方米，价值时点为</a:t>
            </a:r>
            <a:r>
              <a:rPr kumimoji="1" lang="en-US" altLang="zh-CN" sz="2000" dirty="0"/>
              <a:t>2022</a:t>
            </a:r>
            <a:r>
              <a:rPr kumimoji="1" lang="zh-CN" altLang="en-US" sz="2000" dirty="0"/>
              <a:t>年</a:t>
            </a:r>
            <a:r>
              <a:rPr kumimoji="1" lang="en-US" altLang="zh-CN" sz="2000" dirty="0"/>
              <a:t>9</a:t>
            </a:r>
            <a:r>
              <a:rPr kumimoji="1" lang="zh-CN" altLang="en-US" sz="2000" dirty="0"/>
              <a:t>月</a:t>
            </a:r>
            <a:r>
              <a:rPr kumimoji="1" lang="en-US" altLang="zh-CN" sz="2000" dirty="0"/>
              <a:t>30</a:t>
            </a:r>
            <a:r>
              <a:rPr kumimoji="1" lang="zh-CN" altLang="en-US" sz="2000" dirty="0"/>
              <a:t>日。相对于</a:t>
            </a:r>
            <a:r>
              <a:rPr kumimoji="1" lang="en-US" altLang="zh-CN" sz="2000" dirty="0"/>
              <a:t>2008</a:t>
            </a:r>
            <a:r>
              <a:rPr kumimoji="1" lang="zh-CN" altLang="en-US" sz="2000" dirty="0"/>
              <a:t>年价格指数</a:t>
            </a:r>
            <a:r>
              <a:rPr kumimoji="1" lang="en-US" altLang="zh-CN" sz="2000" dirty="0"/>
              <a:t>2021</a:t>
            </a:r>
            <a:r>
              <a:rPr kumimoji="1" lang="zh-CN" altLang="en-US" sz="2000" dirty="0"/>
              <a:t>年</a:t>
            </a:r>
            <a:r>
              <a:rPr kumimoji="1" lang="en-US" altLang="zh-CN" sz="2000" dirty="0"/>
              <a:t>12</a:t>
            </a:r>
            <a:r>
              <a:rPr kumimoji="1" lang="zh-CN" altLang="en-US" sz="2000" dirty="0"/>
              <a:t>月</a:t>
            </a:r>
            <a:r>
              <a:rPr kumimoji="1" lang="en-US" altLang="zh-CN" sz="2000" dirty="0"/>
              <a:t>31</a:t>
            </a:r>
            <a:r>
              <a:rPr kumimoji="1" lang="zh-CN" altLang="en-US" sz="2000" dirty="0"/>
              <a:t>日到</a:t>
            </a:r>
            <a:r>
              <a:rPr kumimoji="1" lang="en-US" altLang="zh-CN" sz="2000" dirty="0"/>
              <a:t>2022</a:t>
            </a:r>
            <a:r>
              <a:rPr kumimoji="1" lang="zh-CN" altLang="en-US" sz="2000" dirty="0"/>
              <a:t>年</a:t>
            </a:r>
            <a:r>
              <a:rPr kumimoji="1" lang="en-US" altLang="zh-CN" sz="2000" dirty="0"/>
              <a:t>9</a:t>
            </a:r>
            <a:r>
              <a:rPr kumimoji="1" lang="zh-CN" altLang="en-US" sz="2000" dirty="0"/>
              <a:t>月</a:t>
            </a:r>
            <a:r>
              <a:rPr kumimoji="1" lang="en-US" altLang="zh-CN" sz="2000" dirty="0"/>
              <a:t>30</a:t>
            </a:r>
            <a:r>
              <a:rPr kumimoji="1" lang="zh-CN" altLang="en-US" sz="2000" dirty="0"/>
              <a:t>日每月的价格指数分别为</a:t>
            </a:r>
            <a:r>
              <a:rPr kumimoji="1" lang="en-US" altLang="zh-CN" sz="2000" dirty="0"/>
              <a:t>120</a:t>
            </a:r>
            <a:r>
              <a:rPr kumimoji="1" lang="zh-CN" altLang="en-US" sz="2000" dirty="0"/>
              <a:t>、</a:t>
            </a:r>
            <a:r>
              <a:rPr kumimoji="1" lang="en-US" altLang="zh-CN" sz="2000" dirty="0"/>
              <a:t>122</a:t>
            </a:r>
            <a:r>
              <a:rPr kumimoji="1" lang="zh-CN" altLang="en-US" sz="2000" dirty="0"/>
              <a:t>、</a:t>
            </a:r>
            <a:r>
              <a:rPr kumimoji="1" lang="en-US" altLang="zh-CN" sz="2000" dirty="0"/>
              <a:t>119</a:t>
            </a:r>
            <a:r>
              <a:rPr kumimoji="1" lang="zh-CN" altLang="en-US" sz="2000" dirty="0"/>
              <a:t>、</a:t>
            </a:r>
            <a:r>
              <a:rPr kumimoji="1" lang="en-US" altLang="zh-CN" sz="2000" dirty="0"/>
              <a:t>123</a:t>
            </a:r>
            <a:r>
              <a:rPr kumimoji="1" lang="zh-CN" altLang="en-US" sz="2000" dirty="0"/>
              <a:t>、</a:t>
            </a:r>
            <a:r>
              <a:rPr kumimoji="1" lang="en-US" altLang="zh-CN" sz="2000" dirty="0"/>
              <a:t>124</a:t>
            </a:r>
            <a:r>
              <a:rPr kumimoji="1" lang="zh-CN" altLang="en-US" sz="2000" dirty="0"/>
              <a:t>、</a:t>
            </a:r>
            <a:r>
              <a:rPr kumimoji="1" lang="en-US" altLang="zh-CN" sz="2000" dirty="0"/>
              <a:t>124</a:t>
            </a:r>
            <a:r>
              <a:rPr kumimoji="1" lang="zh-CN" altLang="en-US" sz="2000" dirty="0"/>
              <a:t>、</a:t>
            </a:r>
            <a:r>
              <a:rPr kumimoji="1" lang="en-US" altLang="zh-CN" sz="2000" dirty="0"/>
              <a:t>125</a:t>
            </a:r>
            <a:r>
              <a:rPr kumimoji="1" lang="zh-CN" altLang="en-US" sz="2000" dirty="0"/>
              <a:t>、</a:t>
            </a:r>
            <a:r>
              <a:rPr kumimoji="1" lang="en-US" altLang="zh-CN" sz="2000" dirty="0"/>
              <a:t>127</a:t>
            </a:r>
            <a:r>
              <a:rPr kumimoji="1" lang="zh-CN" altLang="en-US" sz="2000" dirty="0"/>
              <a:t>、</a:t>
            </a:r>
            <a:r>
              <a:rPr kumimoji="1" lang="en-US" altLang="zh-CN" sz="2000" dirty="0"/>
              <a:t>127</a:t>
            </a:r>
            <a:r>
              <a:rPr kumimoji="1" lang="zh-CN" altLang="en-US" sz="2000" dirty="0"/>
              <a:t>、</a:t>
            </a:r>
            <a:r>
              <a:rPr kumimoji="1" lang="en-US" altLang="zh-CN" sz="2000" dirty="0"/>
              <a:t>130</a:t>
            </a:r>
            <a:r>
              <a:rPr kumimoji="1" lang="zh-CN" altLang="en-US" sz="2000" dirty="0"/>
              <a:t>，求价值时点的价格。</a:t>
            </a:r>
          </a:p>
        </p:txBody>
      </p:sp>
      <p:graphicFrame>
        <p:nvGraphicFramePr>
          <p:cNvPr id="5" name="内容占位符 2"/>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酒店接待员">
            <a:extLst>
              <a:ext uri="{FF2B5EF4-FFF2-40B4-BE49-F238E27FC236}">
                <a16:creationId xmlns:a16="http://schemas.microsoft.com/office/drawing/2014/main" id="{0898629B-F053-E24E-A7A8-815B2BAAFFFC}"/>
              </a:ext>
            </a:extLst>
          </p:cNvPr>
          <p:cNvPicPr>
            <a:picLocks noChangeAspect="1"/>
          </p:cNvPicPr>
          <p:nvPr/>
        </p:nvPicPr>
        <p:blipFill rotWithShape="1">
          <a:blip r:embed="rId2"/>
          <a:srcRect r="-3" b="12019"/>
          <a:stretch/>
        </p:blipFill>
        <p:spPr>
          <a:xfrm>
            <a:off x="5162052" y="3272588"/>
            <a:ext cx="6105382" cy="3585411"/>
          </a:xfrm>
          <a:prstGeom prst="rect">
            <a:avLst/>
          </a:prstGeom>
        </p:spPr>
      </p:pic>
      <p:pic>
        <p:nvPicPr>
          <p:cNvPr id="5" name="内容占位符 4" descr="给植物浇水的男人">
            <a:extLst>
              <a:ext uri="{FF2B5EF4-FFF2-40B4-BE49-F238E27FC236}">
                <a16:creationId xmlns:a16="http://schemas.microsoft.com/office/drawing/2014/main" id="{A47E7BB7-AF06-9148-9004-387C9D7ECCDD}"/>
              </a:ext>
            </a:extLst>
          </p:cNvPr>
          <p:cNvPicPr>
            <a:picLocks noGrp="1" noChangeAspect="1"/>
          </p:cNvPicPr>
          <p:nvPr>
            <p:ph idx="1"/>
          </p:nvPr>
        </p:nvPicPr>
        <p:blipFill rotWithShape="1">
          <a:blip r:embed="rId3"/>
          <a:srcRect t="2731" r="1" b="17108"/>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39554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051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3"/>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Triangle 35"/>
          <p:cNvSpPr>
            <a:spLocks noGrp="1" noRot="1" noChangeAspect="1" noMove="1" noResize="1" noEditPoints="1" noAdjustHandles="1" noChangeArrowheads="1" noChangeShapeType="1" noTextEdit="1"/>
          </p:cNvSpPr>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37"/>
          <p:cNvSpPr>
            <a:spLocks noGrp="1" noRot="1" noChangeAspect="1" noMove="1" noResize="1" noEditPoints="1" noAdjustHandles="1" noChangeArrowheads="1" noChangeShapeType="1" noTextEdit="1"/>
          </p:cNvSpPr>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1075767" y="1188637"/>
            <a:ext cx="2988234" cy="4480726"/>
          </a:xfrm>
        </p:spPr>
        <p:txBody>
          <a:bodyPr>
            <a:normAutofit/>
          </a:bodyPr>
          <a:lstStyle/>
          <a:p>
            <a:pPr algn="r"/>
            <a:r>
              <a:rPr kumimoji="1" lang="zh-CN" altLang="en-US" sz="2100"/>
              <a:t>例题</a:t>
            </a:r>
            <a:r>
              <a:rPr kumimoji="1" lang="en-US" altLang="zh-CN" sz="2100"/>
              <a:t>18</a:t>
            </a:r>
            <a:r>
              <a:rPr kumimoji="1" lang="zh-CN" altLang="en-US" sz="2100"/>
              <a:t>：某宗房地产于</a:t>
            </a:r>
            <a:r>
              <a:rPr kumimoji="1" lang="en-US" altLang="zh-CN" sz="2100"/>
              <a:t>2021</a:t>
            </a:r>
            <a:r>
              <a:rPr kumimoji="1" lang="zh-CN" altLang="en-US" sz="2100"/>
              <a:t>年</a:t>
            </a:r>
            <a:r>
              <a:rPr kumimoji="1" lang="en-US" altLang="zh-CN" sz="2100"/>
              <a:t>12</a:t>
            </a:r>
            <a:r>
              <a:rPr kumimoji="1" lang="zh-CN" altLang="en-US" sz="2100"/>
              <a:t>月</a:t>
            </a:r>
            <a:r>
              <a:rPr kumimoji="1" lang="en-US" altLang="zh-CN" sz="2100"/>
              <a:t>31</a:t>
            </a:r>
            <a:r>
              <a:rPr kumimoji="1" lang="zh-CN" altLang="en-US" sz="2100"/>
              <a:t>日成交，成交价格为</a:t>
            </a:r>
            <a:r>
              <a:rPr kumimoji="1" lang="en-US" altLang="zh-CN" sz="2100"/>
              <a:t>5000</a:t>
            </a:r>
            <a:r>
              <a:rPr kumimoji="1" lang="zh-CN" altLang="en-US" sz="2100"/>
              <a:t>元</a:t>
            </a:r>
            <a:r>
              <a:rPr kumimoji="1" lang="en-US" altLang="zh-CN" sz="2100"/>
              <a:t>/</a:t>
            </a:r>
            <a:r>
              <a:rPr kumimoji="1" lang="zh-CN" altLang="en-US" sz="2100"/>
              <a:t>平方米，价值时点为</a:t>
            </a:r>
            <a:r>
              <a:rPr kumimoji="1" lang="en-US" altLang="zh-CN" sz="2100"/>
              <a:t>2022</a:t>
            </a:r>
            <a:r>
              <a:rPr kumimoji="1" lang="zh-CN" altLang="en-US" sz="2100"/>
              <a:t>年</a:t>
            </a:r>
            <a:r>
              <a:rPr kumimoji="1" lang="en-US" altLang="zh-CN" sz="2100"/>
              <a:t>9</a:t>
            </a:r>
            <a:r>
              <a:rPr kumimoji="1" lang="zh-CN" altLang="en-US" sz="2100"/>
              <a:t>月</a:t>
            </a:r>
            <a:r>
              <a:rPr kumimoji="1" lang="en-US" altLang="zh-CN" sz="2100"/>
              <a:t>30</a:t>
            </a:r>
            <a:r>
              <a:rPr kumimoji="1" lang="zh-CN" altLang="en-US" sz="2100"/>
              <a:t>日。</a:t>
            </a:r>
            <a:r>
              <a:rPr kumimoji="1" lang="en-US" altLang="zh-CN" sz="2100"/>
              <a:t>2021</a:t>
            </a:r>
            <a:r>
              <a:rPr kumimoji="1" lang="zh-CN" altLang="en-US" sz="2100"/>
              <a:t>年</a:t>
            </a:r>
            <a:r>
              <a:rPr kumimoji="1" lang="en-US" altLang="zh-CN" sz="2100"/>
              <a:t>12</a:t>
            </a:r>
            <a:r>
              <a:rPr kumimoji="1" lang="zh-CN" altLang="en-US" sz="2100"/>
              <a:t>月</a:t>
            </a:r>
            <a:r>
              <a:rPr kumimoji="1" lang="en-US" altLang="zh-CN" sz="2100"/>
              <a:t>31</a:t>
            </a:r>
            <a:r>
              <a:rPr kumimoji="1" lang="zh-CN" altLang="en-US" sz="2100"/>
              <a:t>日到</a:t>
            </a:r>
            <a:r>
              <a:rPr kumimoji="1" lang="en-US" altLang="zh-CN" sz="2100"/>
              <a:t>2022</a:t>
            </a:r>
            <a:r>
              <a:rPr kumimoji="1" lang="zh-CN" altLang="en-US" sz="2100"/>
              <a:t>年</a:t>
            </a:r>
            <a:r>
              <a:rPr kumimoji="1" lang="en-US" altLang="zh-CN" sz="2100"/>
              <a:t>9</a:t>
            </a:r>
            <a:r>
              <a:rPr kumimoji="1" lang="zh-CN" altLang="en-US" sz="2100"/>
              <a:t>月</a:t>
            </a:r>
            <a:r>
              <a:rPr kumimoji="1" lang="en-US" altLang="zh-CN" sz="2100"/>
              <a:t>30</a:t>
            </a:r>
            <a:r>
              <a:rPr kumimoji="1" lang="zh-CN" altLang="en-US" sz="2100"/>
              <a:t>日每月的环比价格指数分别为</a:t>
            </a:r>
            <a:r>
              <a:rPr kumimoji="1" lang="en-US" altLang="zh-CN" sz="2100"/>
              <a:t>101</a:t>
            </a:r>
            <a:r>
              <a:rPr kumimoji="1" lang="zh-CN" altLang="en-US" sz="2100"/>
              <a:t>、</a:t>
            </a:r>
            <a:r>
              <a:rPr kumimoji="1" lang="en-US" altLang="zh-CN" sz="2100"/>
              <a:t>99</a:t>
            </a:r>
            <a:r>
              <a:rPr kumimoji="1" lang="zh-CN" altLang="en-US" sz="2100"/>
              <a:t>、</a:t>
            </a:r>
            <a:r>
              <a:rPr kumimoji="1" lang="en-US" altLang="zh-CN" sz="2100"/>
              <a:t>100</a:t>
            </a:r>
            <a:r>
              <a:rPr kumimoji="1" lang="zh-CN" altLang="en-US" sz="2100"/>
              <a:t>、</a:t>
            </a:r>
            <a:r>
              <a:rPr kumimoji="1" lang="en-US" altLang="zh-CN" sz="2100"/>
              <a:t>101</a:t>
            </a:r>
            <a:r>
              <a:rPr kumimoji="1" lang="zh-CN" altLang="en-US" sz="2100"/>
              <a:t>、</a:t>
            </a:r>
            <a:r>
              <a:rPr kumimoji="1" lang="en-US" altLang="zh-CN" sz="2100"/>
              <a:t>102</a:t>
            </a:r>
            <a:r>
              <a:rPr kumimoji="1" lang="zh-CN" altLang="en-US" sz="2100"/>
              <a:t>、</a:t>
            </a:r>
            <a:r>
              <a:rPr kumimoji="1" lang="en-US" altLang="zh-CN" sz="2100"/>
              <a:t>101</a:t>
            </a:r>
            <a:r>
              <a:rPr kumimoji="1" lang="zh-CN" altLang="en-US" sz="2100"/>
              <a:t>、</a:t>
            </a:r>
            <a:r>
              <a:rPr kumimoji="1" lang="en-US" altLang="zh-CN" sz="2100"/>
              <a:t>100</a:t>
            </a:r>
            <a:r>
              <a:rPr kumimoji="1" lang="zh-CN" altLang="en-US" sz="2100"/>
              <a:t>、</a:t>
            </a:r>
            <a:r>
              <a:rPr kumimoji="1" lang="en-US" altLang="zh-CN" sz="2100"/>
              <a:t>101</a:t>
            </a:r>
            <a:r>
              <a:rPr kumimoji="1" lang="zh-CN" altLang="en-US" sz="2100"/>
              <a:t>、</a:t>
            </a:r>
            <a:r>
              <a:rPr kumimoji="1" lang="en-US" altLang="zh-CN" sz="2100"/>
              <a:t>102</a:t>
            </a:r>
            <a:r>
              <a:rPr kumimoji="1" lang="zh-CN" altLang="en-US" sz="2100"/>
              <a:t>、</a:t>
            </a:r>
            <a:r>
              <a:rPr kumimoji="1" lang="en-US" altLang="zh-CN" sz="2100"/>
              <a:t>101</a:t>
            </a:r>
            <a:r>
              <a:rPr kumimoji="1" lang="zh-CN" altLang="en-US" sz="2100"/>
              <a:t>、</a:t>
            </a:r>
            <a:r>
              <a:rPr kumimoji="1" lang="en-US" altLang="zh-CN" sz="2100"/>
              <a:t>103</a:t>
            </a:r>
            <a:r>
              <a:rPr kumimoji="1" lang="zh-CN" altLang="en-US" sz="2100"/>
              <a:t>，求价值时点的价格。</a:t>
            </a:r>
            <a:endParaRPr kumimoji="1" lang="zh-CN" altLang="en-US" sz="2100" dirty="0"/>
          </a:p>
        </p:txBody>
      </p:sp>
      <p:cxnSp>
        <p:nvCxnSpPr>
          <p:cNvPr id="48" name="Straight Connector 39"/>
          <p:cNvCxnSpPr>
            <a:cxnSpLocks noGrp="1" noRot="1" noChangeAspect="1" noMove="1" noResize="1" noEditPoints="1" noAdjustHandles="1" noChangeArrowheads="1" noChangeShapeType="1"/>
          </p:cNvCxnSpPr>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ph idx="1"/>
          </p:nvPr>
        </p:nvSpPr>
        <p:spPr>
          <a:xfrm>
            <a:off x="5255260" y="1648870"/>
            <a:ext cx="4702848" cy="3560260"/>
          </a:xfrm>
        </p:spPr>
        <p:txBody>
          <a:bodyPr anchor="ctr">
            <a:normAutofit/>
          </a:bodyPr>
          <a:lstStyle/>
          <a:p>
            <a:r>
              <a:rPr kumimoji="1" lang="en-US" altLang="zh-CN" sz="1700"/>
              <a:t>1.</a:t>
            </a:r>
            <a:r>
              <a:rPr kumimoji="1" lang="zh-CN" altLang="en-US" sz="1700"/>
              <a:t>判断：本项目为定期价格指数，应使用价值时点的价格指数除以成交日期的价格指数作为其时间因素修正系数，并进行市场状况调整。</a:t>
            </a:r>
            <a:endParaRPr kumimoji="1" lang="en-US" altLang="zh-CN" sz="1700"/>
          </a:p>
          <a:p>
            <a:r>
              <a:rPr kumimoji="1" lang="en-US" altLang="zh-CN" sz="1700"/>
              <a:t>2.</a:t>
            </a:r>
            <a:r>
              <a:rPr kumimoji="1" lang="zh-CN" altLang="en-US" sz="1700"/>
              <a:t>价值时点的价格</a:t>
            </a:r>
            <a:r>
              <a:rPr kumimoji="1" lang="en-US" altLang="zh-CN" sz="1700"/>
              <a:t>=5000</a:t>
            </a:r>
            <a:r>
              <a:rPr kumimoji="1" lang="zh-CN" altLang="en-US" sz="1700"/>
              <a:t>*</a:t>
            </a:r>
            <a:r>
              <a:rPr kumimoji="1" lang="en-US" altLang="zh-CN" sz="1700"/>
              <a:t>0.99</a:t>
            </a:r>
            <a:r>
              <a:rPr kumimoji="1" lang="zh-CN" altLang="en-US" sz="1700"/>
              <a:t>*</a:t>
            </a:r>
            <a:r>
              <a:rPr kumimoji="1" lang="en-US" altLang="zh-CN" sz="1700"/>
              <a:t>1.00</a:t>
            </a:r>
            <a:r>
              <a:rPr kumimoji="1" lang="zh-CN" altLang="en-US" sz="1700"/>
              <a:t>*</a:t>
            </a:r>
            <a:r>
              <a:rPr kumimoji="1" lang="en-US" altLang="zh-CN" sz="1700"/>
              <a:t>1.01</a:t>
            </a:r>
            <a:r>
              <a:rPr kumimoji="1" lang="zh-CN" altLang="en-US" sz="1700"/>
              <a:t>*</a:t>
            </a:r>
            <a:r>
              <a:rPr kumimoji="1" lang="en-US" altLang="zh-CN" sz="1700"/>
              <a:t>1.02</a:t>
            </a:r>
            <a:r>
              <a:rPr kumimoji="1" lang="zh-CN" altLang="en-US" sz="1700"/>
              <a:t>*</a:t>
            </a:r>
            <a:r>
              <a:rPr kumimoji="1" lang="en-US" altLang="zh-CN" sz="1700"/>
              <a:t>1.01</a:t>
            </a:r>
            <a:r>
              <a:rPr kumimoji="1" lang="zh-CN" altLang="en-US" sz="1700"/>
              <a:t>*</a:t>
            </a:r>
            <a:r>
              <a:rPr kumimoji="1" lang="en-US" altLang="zh-CN" sz="1700"/>
              <a:t>1.00</a:t>
            </a:r>
            <a:r>
              <a:rPr kumimoji="1" lang="zh-CN" altLang="en-US" sz="1700"/>
              <a:t>*</a:t>
            </a:r>
            <a:r>
              <a:rPr kumimoji="1" lang="en-US" altLang="zh-CN" sz="1700"/>
              <a:t>1.01</a:t>
            </a:r>
            <a:r>
              <a:rPr kumimoji="1" lang="zh-CN" altLang="en-US" sz="1700"/>
              <a:t>*</a:t>
            </a:r>
            <a:r>
              <a:rPr kumimoji="1" lang="en-US" altLang="zh-CN" sz="1700"/>
              <a:t>1.02</a:t>
            </a:r>
            <a:r>
              <a:rPr kumimoji="1" lang="zh-CN" altLang="en-US" sz="1700"/>
              <a:t>*</a:t>
            </a:r>
            <a:r>
              <a:rPr kumimoji="1" lang="en-US" altLang="zh-CN" sz="1700"/>
              <a:t>1.01</a:t>
            </a:r>
            <a:r>
              <a:rPr kumimoji="1" lang="zh-CN" altLang="en-US" sz="1700"/>
              <a:t>*</a:t>
            </a:r>
            <a:r>
              <a:rPr kumimoji="1" lang="en-US" altLang="zh-CN" sz="1700"/>
              <a:t>1.03=5520</a:t>
            </a:r>
            <a:r>
              <a:rPr kumimoji="1" lang="zh-CN" altLang="en-US" sz="1700"/>
              <a:t>元</a:t>
            </a:r>
            <a:r>
              <a:rPr kumimoji="1" lang="en-US" altLang="zh-CN" sz="1700"/>
              <a:t>/</a:t>
            </a:r>
            <a:r>
              <a:rPr kumimoji="1" lang="zh-CN" altLang="en-US" sz="1700"/>
              <a:t>平方米</a:t>
            </a:r>
            <a:endParaRPr kumimoji="1" lang="en-US" altLang="zh-CN" sz="1700"/>
          </a:p>
          <a:p>
            <a:r>
              <a:rPr kumimoji="1" lang="en-US" altLang="zh-CN" sz="1700"/>
              <a:t>3.</a:t>
            </a:r>
            <a:r>
              <a:rPr kumimoji="1" lang="zh-CN" altLang="en-US" sz="1700"/>
              <a:t>如果给出建筑面积，则可以求取总价。如告知建筑面积为</a:t>
            </a:r>
            <a:r>
              <a:rPr kumimoji="1" lang="en-US" altLang="zh-CN" sz="1700"/>
              <a:t>120</a:t>
            </a:r>
            <a:r>
              <a:rPr kumimoji="1" lang="zh-CN" altLang="en-US" sz="1700"/>
              <a:t>平方米。则：</a:t>
            </a:r>
            <a:endParaRPr kumimoji="1" lang="en-US" altLang="zh-CN" sz="1700"/>
          </a:p>
          <a:p>
            <a:r>
              <a:rPr kumimoji="1" lang="zh-CN" altLang="en-US" sz="1700"/>
              <a:t>总价</a:t>
            </a:r>
            <a:r>
              <a:rPr kumimoji="1" lang="en-US" altLang="zh-CN" sz="1700"/>
              <a:t>=5000</a:t>
            </a:r>
            <a:r>
              <a:rPr kumimoji="1" lang="zh-CN" altLang="en-US" sz="1700"/>
              <a:t>*</a:t>
            </a:r>
            <a:r>
              <a:rPr kumimoji="1" lang="en-US" altLang="zh-CN" sz="1700"/>
              <a:t>0.99</a:t>
            </a:r>
            <a:r>
              <a:rPr kumimoji="1" lang="zh-CN" altLang="en-US" sz="1700"/>
              <a:t>*</a:t>
            </a:r>
            <a:r>
              <a:rPr kumimoji="1" lang="en-US" altLang="zh-CN" sz="1700"/>
              <a:t>1.00</a:t>
            </a:r>
            <a:r>
              <a:rPr kumimoji="1" lang="zh-CN" altLang="en-US" sz="1700"/>
              <a:t>*</a:t>
            </a:r>
            <a:r>
              <a:rPr kumimoji="1" lang="en-US" altLang="zh-CN" sz="1700"/>
              <a:t>1.01</a:t>
            </a:r>
            <a:r>
              <a:rPr kumimoji="1" lang="zh-CN" altLang="en-US" sz="1700"/>
              <a:t>*</a:t>
            </a:r>
            <a:r>
              <a:rPr kumimoji="1" lang="en-US" altLang="zh-CN" sz="1700"/>
              <a:t>1.02</a:t>
            </a:r>
            <a:r>
              <a:rPr kumimoji="1" lang="zh-CN" altLang="en-US" sz="1700"/>
              <a:t>*</a:t>
            </a:r>
            <a:r>
              <a:rPr kumimoji="1" lang="en-US" altLang="zh-CN" sz="1700"/>
              <a:t>1.01</a:t>
            </a:r>
            <a:r>
              <a:rPr kumimoji="1" lang="zh-CN" altLang="en-US" sz="1700"/>
              <a:t>*</a:t>
            </a:r>
            <a:r>
              <a:rPr kumimoji="1" lang="en-US" altLang="zh-CN" sz="1700"/>
              <a:t>1.00</a:t>
            </a:r>
            <a:r>
              <a:rPr kumimoji="1" lang="zh-CN" altLang="en-US" sz="1700"/>
              <a:t>*</a:t>
            </a:r>
            <a:r>
              <a:rPr kumimoji="1" lang="en-US" altLang="zh-CN" sz="1700"/>
              <a:t>1.01</a:t>
            </a:r>
            <a:r>
              <a:rPr kumimoji="1" lang="zh-CN" altLang="en-US" sz="1700"/>
              <a:t>*</a:t>
            </a:r>
            <a:r>
              <a:rPr kumimoji="1" lang="en-US" altLang="zh-CN" sz="1700"/>
              <a:t>1.02</a:t>
            </a:r>
            <a:r>
              <a:rPr kumimoji="1" lang="zh-CN" altLang="en-US" sz="1700"/>
              <a:t>*</a:t>
            </a:r>
            <a:r>
              <a:rPr kumimoji="1" lang="en-US" altLang="zh-CN" sz="1700"/>
              <a:t>1.01</a:t>
            </a:r>
            <a:r>
              <a:rPr kumimoji="1" lang="zh-CN" altLang="en-US" sz="1700"/>
              <a:t>*</a:t>
            </a:r>
            <a:r>
              <a:rPr kumimoji="1" lang="en-US" altLang="zh-CN" sz="1700"/>
              <a:t>1.0</a:t>
            </a:r>
            <a:r>
              <a:rPr kumimoji="1" lang="zh-CN" altLang="en-US" sz="1700"/>
              <a:t>*</a:t>
            </a:r>
            <a:r>
              <a:rPr kumimoji="1" lang="en-US" altLang="zh-CN" sz="1700"/>
              <a:t>120=662384</a:t>
            </a:r>
            <a:r>
              <a:rPr kumimoji="1" lang="zh-CN" altLang="en-US" sz="1700"/>
              <a:t>元</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767" y="1188637"/>
            <a:ext cx="2988234" cy="4480726"/>
          </a:xfrm>
        </p:spPr>
        <p:txBody>
          <a:bodyPr>
            <a:normAutofit/>
          </a:bodyPr>
          <a:lstStyle/>
          <a:p>
            <a:pPr algn="r"/>
            <a:r>
              <a:rPr kumimoji="1" lang="zh-CN" altLang="en-US" sz="2100" dirty="0"/>
              <a:t>例题</a:t>
            </a:r>
            <a:r>
              <a:rPr kumimoji="1" lang="en-US" altLang="zh-CN" sz="2100" dirty="0"/>
              <a:t>19</a:t>
            </a:r>
            <a:r>
              <a:rPr kumimoji="1" lang="zh-CN" altLang="en-US" sz="2100" dirty="0"/>
              <a:t>：某宗房地产于</a:t>
            </a:r>
            <a:r>
              <a:rPr kumimoji="1" lang="en-US" altLang="zh-CN" sz="2100" dirty="0"/>
              <a:t>2021</a:t>
            </a:r>
            <a:r>
              <a:rPr kumimoji="1" lang="zh-CN" altLang="en-US" sz="2100" dirty="0"/>
              <a:t>年</a:t>
            </a:r>
            <a:r>
              <a:rPr kumimoji="1" lang="en-US" altLang="zh-CN" sz="2100" dirty="0"/>
              <a:t>12</a:t>
            </a:r>
            <a:r>
              <a:rPr kumimoji="1" lang="zh-CN" altLang="en-US" sz="2100" dirty="0"/>
              <a:t>月</a:t>
            </a:r>
            <a:r>
              <a:rPr kumimoji="1" lang="en-US" altLang="zh-CN" sz="2100" dirty="0"/>
              <a:t>31</a:t>
            </a:r>
            <a:r>
              <a:rPr kumimoji="1" lang="zh-CN" altLang="en-US" sz="2100" dirty="0"/>
              <a:t>日成交，成交价格为</a:t>
            </a:r>
            <a:r>
              <a:rPr kumimoji="1" lang="en-US" altLang="zh-CN" sz="2100" dirty="0"/>
              <a:t>5000</a:t>
            </a:r>
            <a:r>
              <a:rPr kumimoji="1" lang="zh-CN" altLang="en-US" sz="2100" dirty="0"/>
              <a:t>元</a:t>
            </a:r>
            <a:r>
              <a:rPr kumimoji="1" lang="en-US" altLang="zh-CN" sz="2100" dirty="0"/>
              <a:t>/</a:t>
            </a:r>
            <a:r>
              <a:rPr kumimoji="1" lang="zh-CN" altLang="en-US" sz="2100" dirty="0"/>
              <a:t>平方米，价值时点为</a:t>
            </a:r>
            <a:r>
              <a:rPr kumimoji="1" lang="en-US" altLang="zh-CN" sz="2100" dirty="0"/>
              <a:t>2022</a:t>
            </a:r>
            <a:r>
              <a:rPr kumimoji="1" lang="zh-CN" altLang="en-US" sz="2100" dirty="0"/>
              <a:t>年</a:t>
            </a:r>
            <a:r>
              <a:rPr kumimoji="1" lang="en-US" altLang="zh-CN" sz="2100" dirty="0"/>
              <a:t>9</a:t>
            </a:r>
            <a:r>
              <a:rPr kumimoji="1" lang="zh-CN" altLang="en-US" sz="2100" dirty="0"/>
              <a:t>月</a:t>
            </a:r>
            <a:r>
              <a:rPr kumimoji="1" lang="en-US" altLang="zh-CN" sz="2100" dirty="0"/>
              <a:t>30</a:t>
            </a:r>
            <a:r>
              <a:rPr kumimoji="1" lang="zh-CN" altLang="en-US" sz="2100" dirty="0"/>
              <a:t>日。</a:t>
            </a:r>
            <a:r>
              <a:rPr kumimoji="1" lang="en-US" altLang="zh-CN" sz="2100" dirty="0"/>
              <a:t>2021</a:t>
            </a:r>
            <a:r>
              <a:rPr kumimoji="1" lang="zh-CN" altLang="en-US" sz="2100" dirty="0"/>
              <a:t>年</a:t>
            </a:r>
            <a:r>
              <a:rPr kumimoji="1" lang="en-US" altLang="zh-CN" sz="2100" dirty="0"/>
              <a:t>12</a:t>
            </a:r>
            <a:r>
              <a:rPr kumimoji="1" lang="zh-CN" altLang="en-US" sz="2100" dirty="0"/>
              <a:t>月</a:t>
            </a:r>
            <a:r>
              <a:rPr kumimoji="1" lang="en-US" altLang="zh-CN" sz="2100" dirty="0"/>
              <a:t>31</a:t>
            </a:r>
            <a:r>
              <a:rPr kumimoji="1" lang="zh-CN" altLang="en-US" sz="2100" dirty="0"/>
              <a:t>日到</a:t>
            </a:r>
            <a:r>
              <a:rPr kumimoji="1" lang="en-US" altLang="zh-CN" sz="2100" dirty="0"/>
              <a:t>2022</a:t>
            </a:r>
            <a:r>
              <a:rPr kumimoji="1" lang="zh-CN" altLang="en-US" sz="2100" dirty="0"/>
              <a:t>年</a:t>
            </a:r>
            <a:r>
              <a:rPr kumimoji="1" lang="en-US" altLang="zh-CN" sz="2100" dirty="0"/>
              <a:t>9</a:t>
            </a:r>
            <a:r>
              <a:rPr kumimoji="1" lang="zh-CN" altLang="en-US" sz="2100" dirty="0"/>
              <a:t>月</a:t>
            </a:r>
            <a:r>
              <a:rPr kumimoji="1" lang="en-US" altLang="zh-CN" sz="2100" dirty="0"/>
              <a:t>30</a:t>
            </a:r>
            <a:r>
              <a:rPr kumimoji="1" lang="zh-CN" altLang="en-US" sz="2100" dirty="0"/>
              <a:t>日每月逐期价格上涨</a:t>
            </a:r>
            <a:r>
              <a:rPr kumimoji="1" lang="en-US" altLang="zh-CN" sz="2100" dirty="0"/>
              <a:t>1%</a:t>
            </a:r>
            <a:r>
              <a:rPr kumimoji="1" lang="zh-CN" altLang="en-US" sz="2100" dirty="0"/>
              <a:t>，求价值时点的价格。</a:t>
            </a:r>
          </a:p>
        </p:txBody>
      </p:sp>
      <p:sp>
        <p:nvSpPr>
          <p:cNvPr id="3" name="内容占位符 2"/>
          <p:cNvSpPr>
            <a:spLocks noGrp="1"/>
          </p:cNvSpPr>
          <p:nvPr>
            <p:ph idx="1"/>
          </p:nvPr>
        </p:nvSpPr>
        <p:spPr>
          <a:xfrm>
            <a:off x="5255260" y="1648870"/>
            <a:ext cx="4702848" cy="3560260"/>
          </a:xfrm>
        </p:spPr>
        <p:txBody>
          <a:bodyPr anchor="ctr">
            <a:normAutofit/>
          </a:bodyPr>
          <a:lstStyle/>
          <a:p>
            <a:r>
              <a:rPr kumimoji="1" lang="en-US" altLang="zh-CN" sz="1700" dirty="0"/>
              <a:t>1.</a:t>
            </a:r>
            <a:r>
              <a:rPr kumimoji="1" lang="zh-CN" altLang="en-US" sz="1700" dirty="0"/>
              <a:t>判断：本项目为定期价格指数，应使用价值时点的价格指数除以成交日期的价格指数作为其时间因素修正系数，并进行市场状况调整。</a:t>
            </a:r>
            <a:endParaRPr kumimoji="1" lang="en-US" altLang="zh-CN" sz="1700" dirty="0"/>
          </a:p>
          <a:p>
            <a:r>
              <a:rPr kumimoji="1" lang="en-US" altLang="zh-CN" sz="1700" dirty="0"/>
              <a:t>2.</a:t>
            </a:r>
            <a:r>
              <a:rPr kumimoji="1" lang="zh-CN" altLang="en-US" sz="1700" dirty="0"/>
              <a:t>价值时点的价格</a:t>
            </a:r>
            <a:r>
              <a:rPr kumimoji="1" lang="en-US" altLang="zh-CN" sz="1700" dirty="0"/>
              <a:t>=5000</a:t>
            </a:r>
            <a:r>
              <a:rPr kumimoji="1" lang="zh-CN" altLang="en-US" sz="1700" dirty="0"/>
              <a:t>*（</a:t>
            </a:r>
            <a:r>
              <a:rPr kumimoji="1" lang="en-US" altLang="zh-CN" sz="1700" dirty="0"/>
              <a:t>1+1%</a:t>
            </a:r>
            <a:r>
              <a:rPr kumimoji="1" lang="zh-CN" altLang="en-US" sz="1700" dirty="0"/>
              <a:t>）</a:t>
            </a:r>
            <a:r>
              <a:rPr kumimoji="1" lang="en-US" altLang="zh-CN" sz="1700" baseline="30000" dirty="0"/>
              <a:t>9</a:t>
            </a:r>
            <a:r>
              <a:rPr kumimoji="1" lang="en-US" altLang="zh-CN" sz="1700" dirty="0"/>
              <a:t>=5468</a:t>
            </a:r>
            <a:r>
              <a:rPr kumimoji="1" lang="zh-CN" altLang="en-US" sz="1700" dirty="0"/>
              <a:t>元</a:t>
            </a:r>
            <a:r>
              <a:rPr kumimoji="1" lang="en-US" altLang="zh-CN" sz="1700" dirty="0"/>
              <a:t>/</a:t>
            </a:r>
            <a:r>
              <a:rPr kumimoji="1" lang="zh-CN" altLang="en-US" sz="1700" dirty="0"/>
              <a:t>平方米</a:t>
            </a:r>
            <a:endParaRPr kumimoji="1" lang="en-US" altLang="zh-CN" sz="1700" dirty="0"/>
          </a:p>
          <a:p>
            <a:r>
              <a:rPr kumimoji="1" lang="en-US" altLang="zh-CN" sz="1700" dirty="0"/>
              <a:t>3.</a:t>
            </a:r>
            <a:r>
              <a:rPr kumimoji="1" lang="zh-CN" altLang="en-US" sz="1700" dirty="0"/>
              <a:t>如果给出建筑面积，则可以求取总价。如告知建筑面积为</a:t>
            </a:r>
            <a:r>
              <a:rPr kumimoji="1" lang="en-US" altLang="zh-CN" sz="1700" dirty="0"/>
              <a:t>120</a:t>
            </a:r>
            <a:r>
              <a:rPr kumimoji="1" lang="zh-CN" altLang="en-US" sz="1700" dirty="0"/>
              <a:t>平方米。则：</a:t>
            </a:r>
            <a:endParaRPr kumimoji="1" lang="en-US" altLang="zh-CN" sz="1700" dirty="0"/>
          </a:p>
          <a:p>
            <a:r>
              <a:rPr kumimoji="1" lang="zh-CN" altLang="en-US" sz="1700" dirty="0"/>
              <a:t>总价</a:t>
            </a:r>
            <a:r>
              <a:rPr kumimoji="1" lang="en-US" altLang="zh-CN" sz="1700" dirty="0"/>
              <a:t>= 5000</a:t>
            </a:r>
            <a:r>
              <a:rPr kumimoji="1" lang="zh-CN" altLang="en-US" sz="1700" dirty="0"/>
              <a:t>*（</a:t>
            </a:r>
            <a:r>
              <a:rPr kumimoji="1" lang="en-US" altLang="zh-CN" sz="1700" dirty="0"/>
              <a:t>1+1%</a:t>
            </a:r>
            <a:r>
              <a:rPr kumimoji="1" lang="zh-CN" altLang="en-US" sz="1700" dirty="0"/>
              <a:t>）</a:t>
            </a:r>
            <a:r>
              <a:rPr kumimoji="1" lang="en-US" altLang="zh-CN" sz="1700" baseline="30000" dirty="0"/>
              <a:t>9</a:t>
            </a:r>
            <a:r>
              <a:rPr kumimoji="1" lang="en-US" altLang="zh-CN" sz="1700" dirty="0"/>
              <a:t> </a:t>
            </a:r>
            <a:r>
              <a:rPr kumimoji="1" lang="zh-CN" altLang="en-US" sz="1700" dirty="0"/>
              <a:t>*</a:t>
            </a:r>
            <a:r>
              <a:rPr kumimoji="1" lang="en-US" altLang="zh-CN" sz="1700" dirty="0"/>
              <a:t>120=656211</a:t>
            </a:r>
            <a:r>
              <a:rPr kumimoji="1" lang="zh-CN" altLang="en-US" sz="1700" dirty="0"/>
              <a:t>元</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767" y="1188637"/>
            <a:ext cx="2988234" cy="4480726"/>
          </a:xfrm>
        </p:spPr>
        <p:txBody>
          <a:bodyPr>
            <a:normAutofit/>
          </a:bodyPr>
          <a:lstStyle/>
          <a:p>
            <a:pPr algn="r"/>
            <a:r>
              <a:rPr kumimoji="1" lang="zh-CN" altLang="en-US" sz="2100" dirty="0"/>
              <a:t>例题</a:t>
            </a:r>
            <a:r>
              <a:rPr kumimoji="1" lang="en-US" altLang="zh-CN" sz="2100" dirty="0"/>
              <a:t>20</a:t>
            </a:r>
            <a:r>
              <a:rPr kumimoji="1" lang="zh-CN" altLang="en-US" sz="2100" dirty="0"/>
              <a:t>：某宗房地产于</a:t>
            </a:r>
            <a:r>
              <a:rPr kumimoji="1" lang="en-US" altLang="zh-CN" sz="2100" dirty="0"/>
              <a:t>2021</a:t>
            </a:r>
            <a:r>
              <a:rPr kumimoji="1" lang="zh-CN" altLang="en-US" sz="2100" dirty="0"/>
              <a:t>年</a:t>
            </a:r>
            <a:r>
              <a:rPr kumimoji="1" lang="en-US" altLang="zh-CN" sz="2100" dirty="0"/>
              <a:t>12</a:t>
            </a:r>
            <a:r>
              <a:rPr kumimoji="1" lang="zh-CN" altLang="en-US" sz="2100" dirty="0"/>
              <a:t>月</a:t>
            </a:r>
            <a:r>
              <a:rPr kumimoji="1" lang="en-US" altLang="zh-CN" sz="2100" dirty="0"/>
              <a:t>31</a:t>
            </a:r>
            <a:r>
              <a:rPr kumimoji="1" lang="zh-CN" altLang="en-US" sz="2100" dirty="0"/>
              <a:t>日成交，成交价格为</a:t>
            </a:r>
            <a:r>
              <a:rPr kumimoji="1" lang="en-US" altLang="zh-CN" sz="2100" dirty="0"/>
              <a:t>5000</a:t>
            </a:r>
            <a:r>
              <a:rPr kumimoji="1" lang="zh-CN" altLang="en-US" sz="2100" dirty="0"/>
              <a:t>元</a:t>
            </a:r>
            <a:r>
              <a:rPr kumimoji="1" lang="en-US" altLang="zh-CN" sz="2100" dirty="0"/>
              <a:t>/</a:t>
            </a:r>
            <a:r>
              <a:rPr kumimoji="1" lang="zh-CN" altLang="en-US" sz="2100" dirty="0"/>
              <a:t>平方米，价值时点为</a:t>
            </a:r>
            <a:r>
              <a:rPr kumimoji="1" lang="en-US" altLang="zh-CN" sz="2100" dirty="0"/>
              <a:t>2022</a:t>
            </a:r>
            <a:r>
              <a:rPr kumimoji="1" lang="zh-CN" altLang="en-US" sz="2100" dirty="0"/>
              <a:t>年</a:t>
            </a:r>
            <a:r>
              <a:rPr kumimoji="1" lang="en-US" altLang="zh-CN" sz="2100" dirty="0"/>
              <a:t>9</a:t>
            </a:r>
            <a:r>
              <a:rPr kumimoji="1" lang="zh-CN" altLang="en-US" sz="2100" dirty="0"/>
              <a:t>月</a:t>
            </a:r>
            <a:r>
              <a:rPr kumimoji="1" lang="en-US" altLang="zh-CN" sz="2100" dirty="0"/>
              <a:t>30</a:t>
            </a:r>
            <a:r>
              <a:rPr kumimoji="1" lang="zh-CN" altLang="en-US" sz="2100" dirty="0"/>
              <a:t>日。</a:t>
            </a:r>
            <a:r>
              <a:rPr kumimoji="1" lang="en-US" altLang="zh-CN" sz="2100" dirty="0"/>
              <a:t>2021</a:t>
            </a:r>
            <a:r>
              <a:rPr kumimoji="1" lang="zh-CN" altLang="en-US" sz="2100" dirty="0"/>
              <a:t>年</a:t>
            </a:r>
            <a:r>
              <a:rPr kumimoji="1" lang="en-US" altLang="zh-CN" sz="2100" dirty="0"/>
              <a:t>12</a:t>
            </a:r>
            <a:r>
              <a:rPr kumimoji="1" lang="zh-CN" altLang="en-US" sz="2100" dirty="0"/>
              <a:t>月</a:t>
            </a:r>
            <a:r>
              <a:rPr kumimoji="1" lang="en-US" altLang="zh-CN" sz="2100" dirty="0"/>
              <a:t>31</a:t>
            </a:r>
            <a:r>
              <a:rPr kumimoji="1" lang="zh-CN" altLang="en-US" sz="2100" dirty="0"/>
              <a:t>日到</a:t>
            </a:r>
            <a:r>
              <a:rPr kumimoji="1" lang="en-US" altLang="zh-CN" sz="2100" dirty="0"/>
              <a:t>2022</a:t>
            </a:r>
            <a:r>
              <a:rPr kumimoji="1" lang="zh-CN" altLang="en-US" sz="2100" dirty="0"/>
              <a:t>年</a:t>
            </a:r>
            <a:r>
              <a:rPr kumimoji="1" lang="en-US" altLang="zh-CN" sz="2100" dirty="0"/>
              <a:t>9</a:t>
            </a:r>
            <a:r>
              <a:rPr kumimoji="1" lang="zh-CN" altLang="en-US" sz="2100" dirty="0"/>
              <a:t>月</a:t>
            </a:r>
            <a:r>
              <a:rPr kumimoji="1" lang="en-US" altLang="zh-CN" sz="2100" dirty="0"/>
              <a:t>30</a:t>
            </a:r>
            <a:r>
              <a:rPr kumimoji="1" lang="zh-CN" altLang="en-US" sz="2100" dirty="0"/>
              <a:t>日每月平均价格上涨</a:t>
            </a:r>
            <a:r>
              <a:rPr kumimoji="1" lang="en-US" altLang="zh-CN" sz="2100" dirty="0"/>
              <a:t>1%</a:t>
            </a:r>
            <a:r>
              <a:rPr kumimoji="1" lang="zh-CN" altLang="en-US" sz="2100" dirty="0"/>
              <a:t>，求价值时点的价格。</a:t>
            </a:r>
          </a:p>
        </p:txBody>
      </p:sp>
      <p:sp>
        <p:nvSpPr>
          <p:cNvPr id="3" name="内容占位符 2"/>
          <p:cNvSpPr>
            <a:spLocks noGrp="1"/>
          </p:cNvSpPr>
          <p:nvPr>
            <p:ph idx="1"/>
          </p:nvPr>
        </p:nvSpPr>
        <p:spPr>
          <a:xfrm>
            <a:off x="5255260" y="1648870"/>
            <a:ext cx="4702848" cy="3560260"/>
          </a:xfrm>
        </p:spPr>
        <p:txBody>
          <a:bodyPr anchor="ctr">
            <a:normAutofit/>
          </a:bodyPr>
          <a:lstStyle/>
          <a:p>
            <a:r>
              <a:rPr kumimoji="1" lang="en-US" altLang="zh-CN" sz="1700" dirty="0"/>
              <a:t>1.</a:t>
            </a:r>
            <a:r>
              <a:rPr kumimoji="1" lang="zh-CN" altLang="en-US" sz="1700" dirty="0"/>
              <a:t>判断：本项目为定期价格指数，应使用价值时点的价格指数除以成交日期的价格指数作为其时间因素修正系数，并进行市场状况调整。</a:t>
            </a:r>
            <a:endParaRPr kumimoji="1" lang="en-US" altLang="zh-CN" sz="1700" dirty="0"/>
          </a:p>
          <a:p>
            <a:r>
              <a:rPr kumimoji="1" lang="en-US" altLang="zh-CN" sz="1700" dirty="0"/>
              <a:t>2.</a:t>
            </a:r>
            <a:r>
              <a:rPr kumimoji="1" lang="zh-CN" altLang="en-US" sz="1700" dirty="0"/>
              <a:t>价值时点的价格</a:t>
            </a:r>
            <a:r>
              <a:rPr kumimoji="1" lang="en-US" altLang="zh-CN" sz="1700" dirty="0"/>
              <a:t>=5000</a:t>
            </a:r>
            <a:r>
              <a:rPr kumimoji="1" lang="zh-CN" altLang="en-US" sz="1700" dirty="0"/>
              <a:t>*（</a:t>
            </a:r>
            <a:r>
              <a:rPr kumimoji="1" lang="en-US" altLang="zh-CN" sz="1700" dirty="0"/>
              <a:t>1+1%</a:t>
            </a:r>
            <a:r>
              <a:rPr kumimoji="1" lang="zh-CN" altLang="en-US" sz="1700" dirty="0"/>
              <a:t>*</a:t>
            </a:r>
            <a:r>
              <a:rPr kumimoji="1" lang="en-US" altLang="zh-CN" sz="1700" dirty="0"/>
              <a:t>9</a:t>
            </a:r>
            <a:r>
              <a:rPr kumimoji="1" lang="zh-CN" altLang="en-US" sz="1700" dirty="0"/>
              <a:t>）</a:t>
            </a:r>
            <a:r>
              <a:rPr kumimoji="1" lang="en-US" altLang="zh-CN" sz="1700" dirty="0"/>
              <a:t>=5450</a:t>
            </a:r>
            <a:r>
              <a:rPr kumimoji="1" lang="zh-CN" altLang="en-US" sz="1700" dirty="0"/>
              <a:t>元</a:t>
            </a:r>
            <a:r>
              <a:rPr kumimoji="1" lang="en-US" altLang="zh-CN" sz="1700" dirty="0"/>
              <a:t>/</a:t>
            </a:r>
            <a:r>
              <a:rPr kumimoji="1" lang="zh-CN" altLang="en-US" sz="1700" dirty="0"/>
              <a:t>平方米</a:t>
            </a:r>
            <a:endParaRPr kumimoji="1" lang="en-US" altLang="zh-CN" sz="1700" dirty="0"/>
          </a:p>
          <a:p>
            <a:r>
              <a:rPr kumimoji="1" lang="en-US" altLang="zh-CN" sz="1700" dirty="0"/>
              <a:t>3.</a:t>
            </a:r>
            <a:r>
              <a:rPr kumimoji="1" lang="zh-CN" altLang="en-US" sz="1700" dirty="0"/>
              <a:t>如果给出建筑面积，则可以求取总价。如告知建筑面积为</a:t>
            </a:r>
            <a:r>
              <a:rPr kumimoji="1" lang="en-US" altLang="zh-CN" sz="1700" dirty="0"/>
              <a:t>120</a:t>
            </a:r>
            <a:r>
              <a:rPr kumimoji="1" lang="zh-CN" altLang="en-US" sz="1700" dirty="0"/>
              <a:t>平方米。则：</a:t>
            </a:r>
            <a:endParaRPr kumimoji="1" lang="en-US" altLang="zh-CN" sz="1700" dirty="0"/>
          </a:p>
          <a:p>
            <a:r>
              <a:rPr kumimoji="1" lang="zh-CN" altLang="en-US" sz="1700" dirty="0"/>
              <a:t>总价</a:t>
            </a:r>
            <a:r>
              <a:rPr kumimoji="1" lang="en-US" altLang="zh-CN" sz="1700" dirty="0"/>
              <a:t>= 5000</a:t>
            </a:r>
            <a:r>
              <a:rPr kumimoji="1" lang="zh-CN" altLang="en-US" sz="1700" dirty="0"/>
              <a:t>*（</a:t>
            </a:r>
            <a:r>
              <a:rPr kumimoji="1" lang="en-US" altLang="zh-CN" sz="1700" dirty="0"/>
              <a:t>1+1%</a:t>
            </a:r>
            <a:r>
              <a:rPr kumimoji="1" lang="zh-CN" altLang="en-US" sz="1700" dirty="0"/>
              <a:t>*</a:t>
            </a:r>
            <a:r>
              <a:rPr kumimoji="1" lang="en-US" altLang="zh-CN" sz="1700" dirty="0"/>
              <a:t>9</a:t>
            </a:r>
            <a:r>
              <a:rPr kumimoji="1" lang="zh-CN" altLang="en-US" sz="1700" dirty="0"/>
              <a:t>）*</a:t>
            </a:r>
            <a:r>
              <a:rPr kumimoji="1" lang="en-US" altLang="zh-CN" sz="1700" dirty="0"/>
              <a:t>120=654000</a:t>
            </a:r>
            <a:r>
              <a:rPr kumimoji="1" lang="zh-CN" altLang="en-US" sz="1700" dirty="0"/>
              <a:t>元</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p:cNvSpPr>
            <a:spLocks noGrp="1" noRot="1" noChangeAspect="1" noMove="1" noResize="1" noEditPoints="1" noAdjustHandles="1" noChangeArrowheads="1" noChangeShapeType="1" noTextEdit="1"/>
          </p:cNvSpPr>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11"/>
          <p:cNvGrpSpPr>
            <a:grpSpLocks noGrp="1" noUngrp="1" noRot="1" noChangeAspect="1" noMove="1" noResize="1"/>
          </p:cNvGrpSpPr>
          <p:nvPr/>
        </p:nvGrpSpPr>
        <p:grpSpPr>
          <a:xfrm flipH="1">
            <a:off x="-18230" y="-8167"/>
            <a:ext cx="4834070" cy="2488150"/>
            <a:chOff x="6867015" y="-1"/>
            <a:chExt cx="5324985" cy="3251912"/>
          </a:xfrm>
          <a:solidFill>
            <a:schemeClr val="bg1">
              <a:alpha val="30000"/>
            </a:schemeClr>
          </a:solidFill>
        </p:grpSpPr>
        <p:sp>
          <p:nvSpPr>
            <p:cNvPr id="13" name="Freeform: Shape 12"/>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内容占位符 2"/>
          <p:cNvSpPr>
            <a:spLocks noGrp="1"/>
          </p:cNvSpPr>
          <p:nvPr>
            <p:ph idx="1"/>
          </p:nvPr>
        </p:nvSpPr>
        <p:spPr>
          <a:xfrm>
            <a:off x="3050412" y="2979336"/>
            <a:ext cx="5709721" cy="2430864"/>
          </a:xfrm>
        </p:spPr>
        <p:txBody>
          <a:bodyPr anchor="t">
            <a:normAutofit/>
          </a:bodyPr>
          <a:lstStyle/>
          <a:p>
            <a:r>
              <a:rPr kumimoji="1" lang="zh-CN" altLang="en-US" sz="2000">
                <a:solidFill>
                  <a:schemeClr val="tx2"/>
                </a:solidFill>
              </a:rPr>
              <a:t>注意：此类型可分段变化，有定基，有环比，如用地价监测指数计算期日修正系数。也可以有逐期变动、有平均变动。注意变化。</a:t>
            </a:r>
          </a:p>
        </p:txBody>
      </p:sp>
      <p:grpSp>
        <p:nvGrpSpPr>
          <p:cNvPr id="18" name="Group 17"/>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9" name="Freeform: Shape 18"/>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38200" y="556995"/>
            <a:ext cx="10515600" cy="1133693"/>
          </a:xfrm>
        </p:spPr>
        <p:txBody>
          <a:bodyPr>
            <a:normAutofit/>
          </a:bodyPr>
          <a:lstStyle/>
          <a:p>
            <a:r>
              <a:rPr kumimoji="1" lang="zh-CN" altLang="en-US" sz="5200">
                <a:latin typeface="SimHei" panose="02010609060101010101" pitchFamily="49" charset="-122"/>
                <a:ea typeface="SimHei" panose="02010609060101010101" pitchFamily="49" charset="-122"/>
              </a:rPr>
              <a:t>房地产状况调整</a:t>
            </a: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p:cNvSpPr>
            <a:spLocks noGrp="1" noRot="1" noChangeAspect="1" noMove="1" noResize="1" noEditPoints="1" noAdjustHandles="1" noChangeArrowheads="1" noChangeShapeType="1" noTextEdit="1"/>
          </p:cNvSpPr>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p:cNvGrpSpPr>
            <a:grpSpLocks noGrp="1" noUngrp="1" noRot="1" noChangeAspect="1" noMove="1" noResize="1"/>
          </p:cNvGrpSpPr>
          <p:nvPr/>
        </p:nvGrpSpPr>
        <p:grpSpPr>
          <a:xfrm>
            <a:off x="3315292" y="0"/>
            <a:ext cx="2436813" cy="6858001"/>
            <a:chOff x="1320800" y="0"/>
            <a:chExt cx="2436813" cy="6858001"/>
          </a:xfrm>
        </p:grpSpPr>
        <p:sp>
          <p:nvSpPr>
            <p:cNvPr id="12"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标题 1"/>
          <p:cNvSpPr>
            <a:spLocks noGrp="1"/>
          </p:cNvSpPr>
          <p:nvPr>
            <p:ph type="title"/>
          </p:nvPr>
        </p:nvSpPr>
        <p:spPr>
          <a:xfrm>
            <a:off x="535020" y="685800"/>
            <a:ext cx="2780271" cy="5105400"/>
          </a:xfrm>
        </p:spPr>
        <p:txBody>
          <a:bodyPr>
            <a:normAutofit/>
          </a:bodyPr>
          <a:lstStyle/>
          <a:p>
            <a:r>
              <a:rPr kumimoji="1" lang="zh-CN" altLang="en-US" sz="4000">
                <a:solidFill>
                  <a:srgbClr val="FFFFFF"/>
                </a:solidFill>
                <a:latin typeface="SimHei" panose="02010609060101010101" pitchFamily="49" charset="-122"/>
                <a:ea typeface="SimHei" panose="02010609060101010101" pitchFamily="49" charset="-122"/>
              </a:rPr>
              <a:t>年期修正系数</a:t>
            </a:r>
          </a:p>
        </p:txBody>
      </p:sp>
      <p:graphicFrame>
        <p:nvGraphicFramePr>
          <p:cNvPr id="4" name="内容占位符 3"/>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5400">
                <a:latin typeface="SimHei" panose="02010609060101010101" pitchFamily="49" charset="-122"/>
                <a:ea typeface="SimHei" panose="02010609060101010101" pitchFamily="49" charset="-122"/>
              </a:rPr>
              <a:t>直接比较和间接比较</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7177350"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p:cNvSpPr>
            <a:spLocks noGrp="1" noRot="1" noChangeAspect="1" noMove="1" noResize="1" noEditPoints="1" noAdjustHandles="1" noChangeArrowheads="1" noChangeShapeType="1" noTextEdit="1"/>
          </p:cNvSpPr>
          <p:nvPr/>
        </p:nvSpPr>
        <p:spPr>
          <a:xfrm>
            <a:off x="327546" y="321732"/>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p:cNvSpPr>
            <a:spLocks noGrp="1"/>
          </p:cNvSpPr>
          <p:nvPr>
            <p:ph type="title"/>
          </p:nvPr>
        </p:nvSpPr>
        <p:spPr>
          <a:xfrm>
            <a:off x="524256" y="516804"/>
            <a:ext cx="6594189" cy="1625210"/>
          </a:xfrm>
        </p:spPr>
        <p:txBody>
          <a:bodyPr vert="horz" lIns="91440" tIns="45720" rIns="91440" bIns="45720" rtlCol="0" anchor="ctr">
            <a:normAutofit/>
          </a:bodyPr>
          <a:lstStyle/>
          <a:p>
            <a:r>
              <a:rPr kumimoji="1" lang="zh-CN" altLang="en-US" sz="1800" kern="1200">
                <a:solidFill>
                  <a:srgbClr val="FFFFFF"/>
                </a:solidFill>
                <a:latin typeface="+mj-lt"/>
                <a:ea typeface="+mj-ea"/>
                <a:cs typeface="+mj-cs"/>
              </a:rPr>
              <a:t>例题</a:t>
            </a:r>
            <a:r>
              <a:rPr kumimoji="1" lang="en-US" altLang="zh-CN" sz="1800" kern="1200">
                <a:solidFill>
                  <a:srgbClr val="FFFFFF"/>
                </a:solidFill>
                <a:latin typeface="+mj-lt"/>
                <a:ea typeface="+mj-ea"/>
                <a:cs typeface="+mj-cs"/>
              </a:rPr>
              <a:t>22.</a:t>
            </a:r>
            <a:r>
              <a:rPr kumimoji="1" lang="zh-CN" altLang="en-US" sz="1800" kern="1200">
                <a:solidFill>
                  <a:srgbClr val="FFFFFF"/>
                </a:solidFill>
                <a:latin typeface="+mj-lt"/>
                <a:ea typeface="+mj-ea"/>
                <a:cs typeface="+mj-cs"/>
              </a:rPr>
              <a:t>估价对象位于</a:t>
            </a:r>
            <a:r>
              <a:rPr kumimoji="1" lang="en-US" altLang="zh-CN" sz="1800" kern="1200">
                <a:solidFill>
                  <a:srgbClr val="FFFFFF"/>
                </a:solidFill>
                <a:latin typeface="+mj-lt"/>
                <a:ea typeface="+mj-ea"/>
                <a:cs typeface="+mj-cs"/>
              </a:rPr>
              <a:t>6</a:t>
            </a:r>
            <a:r>
              <a:rPr kumimoji="1" lang="zh-CN" altLang="en-US" sz="1800" kern="1200">
                <a:solidFill>
                  <a:srgbClr val="FFFFFF"/>
                </a:solidFill>
                <a:latin typeface="+mj-lt"/>
                <a:ea typeface="+mj-ea"/>
                <a:cs typeface="+mj-cs"/>
              </a:rPr>
              <a:t>层的老旧住宅的</a:t>
            </a:r>
            <a:r>
              <a:rPr kumimoji="1" lang="en-US" altLang="zh-CN" sz="1800" kern="1200">
                <a:solidFill>
                  <a:srgbClr val="FFFFFF"/>
                </a:solidFill>
                <a:latin typeface="+mj-lt"/>
                <a:ea typeface="+mj-ea"/>
                <a:cs typeface="+mj-cs"/>
              </a:rPr>
              <a:t>4</a:t>
            </a:r>
            <a:r>
              <a:rPr kumimoji="1" lang="zh-CN" altLang="en-US" sz="1800" kern="1200">
                <a:solidFill>
                  <a:srgbClr val="FFFFFF"/>
                </a:solidFill>
                <a:latin typeface="+mj-lt"/>
                <a:ea typeface="+mj-ea"/>
                <a:cs typeface="+mj-cs"/>
              </a:rPr>
              <a:t>层。甲、乙、丙三个可比实例分别位于</a:t>
            </a:r>
            <a:r>
              <a:rPr kumimoji="1" lang="en-US" altLang="zh-CN" sz="1800" kern="1200">
                <a:solidFill>
                  <a:srgbClr val="FFFFFF"/>
                </a:solidFill>
                <a:latin typeface="+mj-lt"/>
                <a:ea typeface="+mj-ea"/>
                <a:cs typeface="+mj-cs"/>
              </a:rPr>
              <a:t>6</a:t>
            </a:r>
            <a:r>
              <a:rPr kumimoji="1" lang="zh-CN" altLang="en-US" sz="1800" kern="1200">
                <a:solidFill>
                  <a:srgbClr val="FFFFFF"/>
                </a:solidFill>
                <a:latin typeface="+mj-lt"/>
                <a:ea typeface="+mj-ea"/>
                <a:cs typeface="+mj-cs"/>
              </a:rPr>
              <a:t>层的</a:t>
            </a:r>
            <a:r>
              <a:rPr kumimoji="1" lang="en-US" altLang="zh-CN" sz="1800" kern="1200">
                <a:solidFill>
                  <a:srgbClr val="FFFFFF"/>
                </a:solidFill>
                <a:latin typeface="+mj-lt"/>
                <a:ea typeface="+mj-ea"/>
                <a:cs typeface="+mj-cs"/>
              </a:rPr>
              <a:t>5</a:t>
            </a:r>
            <a:r>
              <a:rPr kumimoji="1" lang="zh-CN" altLang="en-US" sz="1800" kern="1200">
                <a:solidFill>
                  <a:srgbClr val="FFFFFF"/>
                </a:solidFill>
                <a:latin typeface="+mj-lt"/>
                <a:ea typeface="+mj-ea"/>
                <a:cs typeface="+mj-cs"/>
              </a:rPr>
              <a:t>层、</a:t>
            </a:r>
            <a:r>
              <a:rPr kumimoji="1" lang="en-US" altLang="zh-CN" sz="1800" kern="1200">
                <a:solidFill>
                  <a:srgbClr val="FFFFFF"/>
                </a:solidFill>
                <a:latin typeface="+mj-lt"/>
                <a:ea typeface="+mj-ea"/>
                <a:cs typeface="+mj-cs"/>
              </a:rPr>
              <a:t>5</a:t>
            </a:r>
            <a:r>
              <a:rPr kumimoji="1" lang="zh-CN" altLang="en-US" sz="1800" kern="1200">
                <a:solidFill>
                  <a:srgbClr val="FFFFFF"/>
                </a:solidFill>
                <a:latin typeface="+mj-lt"/>
                <a:ea typeface="+mj-ea"/>
                <a:cs typeface="+mj-cs"/>
              </a:rPr>
              <a:t>层的</a:t>
            </a:r>
            <a:r>
              <a:rPr kumimoji="1" lang="en-US" altLang="zh-CN" sz="1800" kern="1200">
                <a:solidFill>
                  <a:srgbClr val="FFFFFF"/>
                </a:solidFill>
                <a:latin typeface="+mj-lt"/>
                <a:ea typeface="+mj-ea"/>
                <a:cs typeface="+mj-cs"/>
              </a:rPr>
              <a:t>4</a:t>
            </a:r>
            <a:r>
              <a:rPr kumimoji="1" lang="zh-CN" altLang="en-US" sz="1800" kern="1200">
                <a:solidFill>
                  <a:srgbClr val="FFFFFF"/>
                </a:solidFill>
                <a:latin typeface="+mj-lt"/>
                <a:ea typeface="+mj-ea"/>
                <a:cs typeface="+mj-cs"/>
              </a:rPr>
              <a:t>层、</a:t>
            </a:r>
            <a:r>
              <a:rPr kumimoji="1" lang="en-US" altLang="zh-CN" sz="1800" kern="1200">
                <a:solidFill>
                  <a:srgbClr val="FFFFFF"/>
                </a:solidFill>
                <a:latin typeface="+mj-lt"/>
                <a:ea typeface="+mj-ea"/>
                <a:cs typeface="+mj-cs"/>
              </a:rPr>
              <a:t>5</a:t>
            </a:r>
            <a:r>
              <a:rPr kumimoji="1" lang="zh-CN" altLang="en-US" sz="1800" kern="1200">
                <a:solidFill>
                  <a:srgbClr val="FFFFFF"/>
                </a:solidFill>
                <a:latin typeface="+mj-lt"/>
                <a:ea typeface="+mj-ea"/>
                <a:cs typeface="+mj-cs"/>
              </a:rPr>
              <a:t>层的</a:t>
            </a:r>
            <a:r>
              <a:rPr kumimoji="1" lang="en-US" altLang="zh-CN" sz="1800" kern="1200">
                <a:solidFill>
                  <a:srgbClr val="FFFFFF"/>
                </a:solidFill>
                <a:latin typeface="+mj-lt"/>
                <a:ea typeface="+mj-ea"/>
                <a:cs typeface="+mj-cs"/>
              </a:rPr>
              <a:t>5</a:t>
            </a:r>
            <a:r>
              <a:rPr kumimoji="1" lang="zh-CN" altLang="en-US" sz="1800" kern="1200">
                <a:solidFill>
                  <a:srgbClr val="FFFFFF"/>
                </a:solidFill>
                <a:latin typeface="+mj-lt"/>
                <a:ea typeface="+mj-ea"/>
                <a:cs typeface="+mj-cs"/>
              </a:rPr>
              <a:t>层，成交价格分别为</a:t>
            </a:r>
            <a:r>
              <a:rPr kumimoji="1" lang="en-US" altLang="zh-CN" sz="1800" kern="1200">
                <a:solidFill>
                  <a:srgbClr val="FFFFFF"/>
                </a:solidFill>
                <a:latin typeface="+mj-lt"/>
                <a:ea typeface="+mj-ea"/>
                <a:cs typeface="+mj-cs"/>
              </a:rPr>
              <a:t>2900</a:t>
            </a:r>
            <a:r>
              <a:rPr kumimoji="1" lang="zh-CN" altLang="en-US" sz="1800" kern="1200">
                <a:solidFill>
                  <a:srgbClr val="FFFFFF"/>
                </a:solidFill>
                <a:latin typeface="+mj-lt"/>
                <a:ea typeface="+mj-ea"/>
                <a:cs typeface="+mj-cs"/>
              </a:rPr>
              <a:t>元</a:t>
            </a:r>
            <a:r>
              <a:rPr kumimoji="1" lang="en-US" altLang="zh-CN" sz="1800" kern="1200">
                <a:solidFill>
                  <a:srgbClr val="FFFFFF"/>
                </a:solidFill>
                <a:latin typeface="+mj-lt"/>
                <a:ea typeface="+mj-ea"/>
                <a:cs typeface="+mj-cs"/>
              </a:rPr>
              <a:t>/</a:t>
            </a:r>
            <a:r>
              <a:rPr kumimoji="1" lang="zh-CN" altLang="en-US" sz="1800" kern="1200">
                <a:solidFill>
                  <a:srgbClr val="FFFFFF"/>
                </a:solidFill>
                <a:latin typeface="+mj-lt"/>
                <a:ea typeface="+mj-ea"/>
                <a:cs typeface="+mj-cs"/>
              </a:rPr>
              <a:t>平方米、</a:t>
            </a:r>
            <a:r>
              <a:rPr kumimoji="1" lang="en-US" altLang="zh-CN" sz="1800" kern="1200">
                <a:solidFill>
                  <a:srgbClr val="FFFFFF"/>
                </a:solidFill>
                <a:latin typeface="+mj-lt"/>
                <a:ea typeface="+mj-ea"/>
                <a:cs typeface="+mj-cs"/>
              </a:rPr>
              <a:t>3100</a:t>
            </a:r>
            <a:r>
              <a:rPr kumimoji="1" lang="zh-CN" altLang="en-US" sz="1800" kern="1200">
                <a:solidFill>
                  <a:srgbClr val="FFFFFF"/>
                </a:solidFill>
                <a:latin typeface="+mj-lt"/>
                <a:ea typeface="+mj-ea"/>
                <a:cs typeface="+mj-cs"/>
              </a:rPr>
              <a:t>元</a:t>
            </a:r>
            <a:r>
              <a:rPr kumimoji="1" lang="en-US" altLang="zh-CN" sz="1800" kern="1200">
                <a:solidFill>
                  <a:srgbClr val="FFFFFF"/>
                </a:solidFill>
                <a:latin typeface="+mj-lt"/>
                <a:ea typeface="+mj-ea"/>
                <a:cs typeface="+mj-cs"/>
              </a:rPr>
              <a:t>/</a:t>
            </a:r>
            <a:r>
              <a:rPr kumimoji="1" lang="zh-CN" altLang="en-US" sz="1800" kern="1200">
                <a:solidFill>
                  <a:srgbClr val="FFFFFF"/>
                </a:solidFill>
                <a:latin typeface="+mj-lt"/>
                <a:ea typeface="+mj-ea"/>
                <a:cs typeface="+mj-cs"/>
              </a:rPr>
              <a:t>平方米、</a:t>
            </a:r>
            <a:r>
              <a:rPr kumimoji="1" lang="en-US" altLang="zh-CN" sz="1800" kern="1200">
                <a:solidFill>
                  <a:srgbClr val="FFFFFF"/>
                </a:solidFill>
                <a:latin typeface="+mj-lt"/>
                <a:ea typeface="+mj-ea"/>
                <a:cs typeface="+mj-cs"/>
              </a:rPr>
              <a:t>2700</a:t>
            </a:r>
            <a:r>
              <a:rPr kumimoji="1" lang="zh-CN" altLang="en-US" sz="1800" kern="1200">
                <a:solidFill>
                  <a:srgbClr val="FFFFFF"/>
                </a:solidFill>
                <a:latin typeface="+mj-lt"/>
                <a:ea typeface="+mj-ea"/>
                <a:cs typeface="+mj-cs"/>
              </a:rPr>
              <a:t>元</a:t>
            </a:r>
            <a:r>
              <a:rPr kumimoji="1" lang="en-US" altLang="zh-CN" sz="1800" kern="1200">
                <a:solidFill>
                  <a:srgbClr val="FFFFFF"/>
                </a:solidFill>
                <a:latin typeface="+mj-lt"/>
                <a:ea typeface="+mj-ea"/>
                <a:cs typeface="+mj-cs"/>
              </a:rPr>
              <a:t>/</a:t>
            </a:r>
            <a:r>
              <a:rPr kumimoji="1" lang="zh-CN" altLang="en-US" sz="1800" kern="1200">
                <a:solidFill>
                  <a:srgbClr val="FFFFFF"/>
                </a:solidFill>
                <a:latin typeface="+mj-lt"/>
                <a:ea typeface="+mj-ea"/>
                <a:cs typeface="+mj-cs"/>
              </a:rPr>
              <a:t>平方米。同时通过调查确定</a:t>
            </a:r>
            <a:r>
              <a:rPr kumimoji="1" lang="en-US" altLang="zh-CN" sz="1800" kern="1200">
                <a:solidFill>
                  <a:srgbClr val="FFFFFF"/>
                </a:solidFill>
                <a:latin typeface="+mj-lt"/>
                <a:ea typeface="+mj-ea"/>
                <a:cs typeface="+mj-cs"/>
              </a:rPr>
              <a:t>5</a:t>
            </a:r>
            <a:r>
              <a:rPr kumimoji="1" lang="zh-CN" altLang="en-US" sz="1800" kern="1200">
                <a:solidFill>
                  <a:srgbClr val="FFFFFF"/>
                </a:solidFill>
                <a:latin typeface="+mj-lt"/>
                <a:ea typeface="+mj-ea"/>
                <a:cs typeface="+mj-cs"/>
              </a:rPr>
              <a:t>层住宅楼的一层为</a:t>
            </a:r>
            <a:r>
              <a:rPr kumimoji="1" lang="en-US" altLang="zh-CN" sz="1800" kern="1200">
                <a:solidFill>
                  <a:srgbClr val="FFFFFF"/>
                </a:solidFill>
                <a:latin typeface="+mj-lt"/>
                <a:ea typeface="+mj-ea"/>
                <a:cs typeface="+mj-cs"/>
              </a:rPr>
              <a:t>6</a:t>
            </a:r>
            <a:r>
              <a:rPr kumimoji="1" lang="zh-CN" altLang="en-US" sz="1800" kern="1200">
                <a:solidFill>
                  <a:srgbClr val="FFFFFF"/>
                </a:solidFill>
                <a:latin typeface="+mj-lt"/>
                <a:ea typeface="+mj-ea"/>
                <a:cs typeface="+mj-cs"/>
              </a:rPr>
              <a:t>层住宅楼的</a:t>
            </a:r>
            <a:r>
              <a:rPr kumimoji="1" lang="en-US" altLang="zh-CN" sz="1800" kern="1200">
                <a:solidFill>
                  <a:srgbClr val="FFFFFF"/>
                </a:solidFill>
                <a:latin typeface="+mj-lt"/>
                <a:ea typeface="+mj-ea"/>
                <a:cs typeface="+mj-cs"/>
              </a:rPr>
              <a:t>1</a:t>
            </a:r>
            <a:r>
              <a:rPr kumimoji="1" lang="zh-CN" altLang="en-US" sz="1800" kern="1200">
                <a:solidFill>
                  <a:srgbClr val="FFFFFF"/>
                </a:solidFill>
                <a:latin typeface="+mj-lt"/>
                <a:ea typeface="+mj-ea"/>
                <a:cs typeface="+mj-cs"/>
              </a:rPr>
              <a:t>层价格的</a:t>
            </a:r>
            <a:r>
              <a:rPr kumimoji="1" lang="en-US" altLang="zh-CN" sz="1800" kern="1200">
                <a:solidFill>
                  <a:srgbClr val="FFFFFF"/>
                </a:solidFill>
                <a:latin typeface="+mj-lt"/>
                <a:ea typeface="+mj-ea"/>
                <a:cs typeface="+mj-cs"/>
              </a:rPr>
              <a:t>98%</a:t>
            </a:r>
            <a:r>
              <a:rPr kumimoji="1" lang="zh-CN" altLang="en-US" sz="1800" kern="1200">
                <a:solidFill>
                  <a:srgbClr val="FFFFFF"/>
                </a:solidFill>
                <a:latin typeface="+mj-lt"/>
                <a:ea typeface="+mj-ea"/>
                <a:cs typeface="+mj-cs"/>
              </a:rPr>
              <a:t>。</a:t>
            </a:r>
            <a:r>
              <a:rPr kumimoji="1" lang="en-US" altLang="zh-CN" sz="1800" kern="1200">
                <a:solidFill>
                  <a:srgbClr val="FFFFFF"/>
                </a:solidFill>
                <a:latin typeface="+mj-lt"/>
                <a:ea typeface="+mj-ea"/>
                <a:cs typeface="+mj-cs"/>
              </a:rPr>
              <a:t>5</a:t>
            </a:r>
            <a:r>
              <a:rPr kumimoji="1" lang="zh-CN" altLang="en-US" sz="1800" kern="1200">
                <a:solidFill>
                  <a:srgbClr val="FFFFFF"/>
                </a:solidFill>
                <a:latin typeface="+mj-lt"/>
                <a:ea typeface="+mj-ea"/>
                <a:cs typeface="+mj-cs"/>
              </a:rPr>
              <a:t>层、</a:t>
            </a:r>
            <a:r>
              <a:rPr kumimoji="1" lang="en-US" altLang="zh-CN" sz="1800" kern="1200">
                <a:solidFill>
                  <a:srgbClr val="FFFFFF"/>
                </a:solidFill>
                <a:latin typeface="+mj-lt"/>
                <a:ea typeface="+mj-ea"/>
                <a:cs typeface="+mj-cs"/>
              </a:rPr>
              <a:t>6</a:t>
            </a:r>
            <a:r>
              <a:rPr kumimoji="1" lang="zh-CN" altLang="en-US" sz="1800" kern="1200">
                <a:solidFill>
                  <a:srgbClr val="FFFFFF"/>
                </a:solidFill>
                <a:latin typeface="+mj-lt"/>
                <a:ea typeface="+mj-ea"/>
                <a:cs typeface="+mj-cs"/>
              </a:rPr>
              <a:t>层普通住宅的不同楼层的市场价格差一系数表详见下表。</a:t>
            </a:r>
          </a:p>
        </p:txBody>
      </p:sp>
      <p:sp>
        <p:nvSpPr>
          <p:cNvPr id="17" name="Rectangle 11"/>
          <p:cNvSpPr>
            <a:spLocks noGrp="1" noRot="1" noChangeAspect="1" noMove="1" noResize="1" noEditPoints="1" noAdjustHandles="1" noChangeArrowheads="1" noChangeShapeType="1" noTextEdit="1"/>
          </p:cNvSpPr>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p:cNvSpPr>
            <a:spLocks noGrp="1" noRot="1" noChangeAspect="1" noMove="1" noResize="1" noEditPoints="1" noAdjustHandles="1" noChangeArrowheads="1" noChangeShapeType="1" noTextEdit="1"/>
          </p:cNvSpPr>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标题 1"/>
          <p:cNvSpPr txBox="1"/>
          <p:nvPr/>
        </p:nvSpPr>
        <p:spPr>
          <a:xfrm>
            <a:off x="8029319" y="917725"/>
            <a:ext cx="3424739" cy="4852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90204" pitchFamily="34" charset="0"/>
              <a:buChar char="•"/>
            </a:pPr>
            <a:r>
              <a:rPr kumimoji="1" lang="zh-CN" altLang="en-US" sz="2000">
                <a:solidFill>
                  <a:srgbClr val="FFFFFF"/>
                </a:solidFill>
                <a:latin typeface="+mn-lt"/>
                <a:ea typeface="+mn-ea"/>
                <a:cs typeface="+mn-cs"/>
              </a:rPr>
              <a:t>甲：</a:t>
            </a:r>
            <a:r>
              <a:rPr kumimoji="1" lang="en-US" altLang="zh-CN" sz="2000">
                <a:solidFill>
                  <a:srgbClr val="FFFFFF"/>
                </a:solidFill>
                <a:latin typeface="+mn-lt"/>
                <a:ea typeface="+mn-ea"/>
                <a:cs typeface="+mn-cs"/>
              </a:rPr>
              <a:t>2900*110%/100%=3190</a:t>
            </a:r>
            <a:r>
              <a:rPr kumimoji="1" lang="zh-CN" altLang="en-US" sz="2000">
                <a:solidFill>
                  <a:srgbClr val="FFFFFF"/>
                </a:solidFill>
                <a:latin typeface="+mn-lt"/>
                <a:ea typeface="+mn-ea"/>
                <a:cs typeface="+mn-cs"/>
              </a:rPr>
              <a:t>元</a:t>
            </a:r>
            <a:r>
              <a:rPr kumimoji="1" lang="en-US" altLang="zh-CN" sz="2000">
                <a:solidFill>
                  <a:srgbClr val="FFFFFF"/>
                </a:solidFill>
                <a:latin typeface="+mn-lt"/>
                <a:ea typeface="+mn-ea"/>
                <a:cs typeface="+mn-cs"/>
              </a:rPr>
              <a:t>/</a:t>
            </a:r>
            <a:r>
              <a:rPr kumimoji="1" lang="zh-CN" altLang="en-US" sz="2000">
                <a:solidFill>
                  <a:srgbClr val="FFFFFF"/>
                </a:solidFill>
                <a:latin typeface="+mn-lt"/>
                <a:ea typeface="+mn-ea"/>
                <a:cs typeface="+mn-cs"/>
              </a:rPr>
              <a:t>平方米</a:t>
            </a:r>
            <a:endParaRPr kumimoji="1" lang="en-US" altLang="zh-CN" sz="2000">
              <a:solidFill>
                <a:srgbClr val="FFFFFF"/>
              </a:solidFill>
              <a:latin typeface="+mn-lt"/>
              <a:ea typeface="+mn-ea"/>
              <a:cs typeface="+mn-cs"/>
            </a:endParaRPr>
          </a:p>
          <a:p>
            <a:pPr indent="-228600">
              <a:spcAft>
                <a:spcPts val="600"/>
              </a:spcAft>
              <a:buFont typeface="Arial" panose="020B0604020202090204" pitchFamily="34" charset="0"/>
              <a:buChar char="•"/>
            </a:pPr>
            <a:r>
              <a:rPr kumimoji="1" lang="zh-CN" altLang="en-US" sz="2000">
                <a:solidFill>
                  <a:srgbClr val="FFFFFF"/>
                </a:solidFill>
                <a:latin typeface="+mn-lt"/>
                <a:ea typeface="+mn-ea"/>
                <a:cs typeface="+mn-cs"/>
              </a:rPr>
              <a:t>乙：</a:t>
            </a:r>
            <a:r>
              <a:rPr kumimoji="1" lang="en-US" altLang="zh-CN" sz="2000">
                <a:solidFill>
                  <a:srgbClr val="FFFFFF"/>
                </a:solidFill>
                <a:latin typeface="+mn-lt"/>
                <a:ea typeface="+mn-ea"/>
                <a:cs typeface="+mn-cs"/>
              </a:rPr>
              <a:t>3100*[110%/105]*[98%/100%]=3183</a:t>
            </a:r>
            <a:r>
              <a:rPr kumimoji="1" lang="zh-CN" altLang="en-US" sz="2000">
                <a:solidFill>
                  <a:srgbClr val="FFFFFF"/>
                </a:solidFill>
                <a:latin typeface="+mn-lt"/>
                <a:ea typeface="+mn-ea"/>
                <a:cs typeface="+mn-cs"/>
              </a:rPr>
              <a:t>元</a:t>
            </a:r>
            <a:r>
              <a:rPr kumimoji="1" lang="en-US" altLang="zh-CN" sz="2000">
                <a:solidFill>
                  <a:srgbClr val="FFFFFF"/>
                </a:solidFill>
                <a:latin typeface="+mn-lt"/>
                <a:ea typeface="+mn-ea"/>
                <a:cs typeface="+mn-cs"/>
              </a:rPr>
              <a:t>/</a:t>
            </a:r>
            <a:r>
              <a:rPr kumimoji="1" lang="zh-CN" altLang="en-US" sz="2000">
                <a:solidFill>
                  <a:srgbClr val="FFFFFF"/>
                </a:solidFill>
                <a:latin typeface="+mn-lt"/>
                <a:ea typeface="+mn-ea"/>
                <a:cs typeface="+mn-cs"/>
              </a:rPr>
              <a:t>平方米</a:t>
            </a:r>
            <a:endParaRPr kumimoji="1" lang="en-US" altLang="zh-CN" sz="2000">
              <a:solidFill>
                <a:srgbClr val="FFFFFF"/>
              </a:solidFill>
              <a:latin typeface="+mn-lt"/>
              <a:ea typeface="+mn-ea"/>
              <a:cs typeface="+mn-cs"/>
            </a:endParaRPr>
          </a:p>
          <a:p>
            <a:pPr indent="-228600">
              <a:spcAft>
                <a:spcPts val="600"/>
              </a:spcAft>
              <a:buFont typeface="Arial" panose="020B0604020202090204" pitchFamily="34" charset="0"/>
              <a:buChar char="•"/>
            </a:pPr>
            <a:r>
              <a:rPr kumimoji="1" lang="zh-CN" altLang="en-US" sz="2000">
                <a:solidFill>
                  <a:srgbClr val="FFFFFF"/>
                </a:solidFill>
                <a:latin typeface="+mn-lt"/>
                <a:ea typeface="+mn-ea"/>
                <a:cs typeface="+mn-cs"/>
              </a:rPr>
              <a:t>丙：</a:t>
            </a:r>
            <a:r>
              <a:rPr kumimoji="1" lang="en-US" altLang="zh-CN" sz="2000">
                <a:solidFill>
                  <a:srgbClr val="FFFFFF"/>
                </a:solidFill>
                <a:latin typeface="+mn-lt"/>
                <a:ea typeface="+mn-ea"/>
                <a:cs typeface="+mn-cs"/>
              </a:rPr>
              <a:t>2700*[110%/95%]*[98%/100%]=3064</a:t>
            </a:r>
            <a:r>
              <a:rPr kumimoji="1" lang="zh-CN" altLang="en-US" sz="2000">
                <a:solidFill>
                  <a:srgbClr val="FFFFFF"/>
                </a:solidFill>
                <a:latin typeface="+mn-lt"/>
                <a:ea typeface="+mn-ea"/>
                <a:cs typeface="+mn-cs"/>
              </a:rPr>
              <a:t>元</a:t>
            </a:r>
            <a:r>
              <a:rPr kumimoji="1" lang="en-US" altLang="zh-CN" sz="2000">
                <a:solidFill>
                  <a:srgbClr val="FFFFFF"/>
                </a:solidFill>
                <a:latin typeface="+mn-lt"/>
                <a:ea typeface="+mn-ea"/>
                <a:cs typeface="+mn-cs"/>
              </a:rPr>
              <a:t>/</a:t>
            </a:r>
            <a:r>
              <a:rPr kumimoji="1" lang="zh-CN" altLang="en-US" sz="2000">
                <a:solidFill>
                  <a:srgbClr val="FFFFFF"/>
                </a:solidFill>
                <a:latin typeface="+mn-lt"/>
                <a:ea typeface="+mn-ea"/>
                <a:cs typeface="+mn-cs"/>
              </a:rPr>
              <a:t>平方米</a:t>
            </a:r>
          </a:p>
        </p:txBody>
      </p:sp>
      <p:graphicFrame>
        <p:nvGraphicFramePr>
          <p:cNvPr id="4" name="表格 4"/>
          <p:cNvGraphicFramePr>
            <a:graphicFrameLocks noGrp="1"/>
          </p:cNvGraphicFramePr>
          <p:nvPr>
            <p:ph idx="1"/>
          </p:nvPr>
        </p:nvGraphicFramePr>
        <p:xfrm>
          <a:off x="1008391" y="2660287"/>
          <a:ext cx="5696618" cy="3646888"/>
        </p:xfrm>
        <a:graphic>
          <a:graphicData uri="http://schemas.openxmlformats.org/drawingml/2006/table">
            <a:tbl>
              <a:tblPr firstRow="1" bandRow="1">
                <a:tableStyleId>{8EC20E35-A176-4012-BC5E-935CFFF8708E}</a:tableStyleId>
              </a:tblPr>
              <a:tblGrid>
                <a:gridCol w="999868">
                  <a:extLst>
                    <a:ext uri="{9D8B030D-6E8A-4147-A177-3AD203B41FA5}">
                      <a16:colId xmlns:a16="http://schemas.microsoft.com/office/drawing/2014/main" val="20000"/>
                    </a:ext>
                  </a:extLst>
                </a:gridCol>
                <a:gridCol w="2348375">
                  <a:extLst>
                    <a:ext uri="{9D8B030D-6E8A-4147-A177-3AD203B41FA5}">
                      <a16:colId xmlns:a16="http://schemas.microsoft.com/office/drawing/2014/main" val="20001"/>
                    </a:ext>
                  </a:extLst>
                </a:gridCol>
                <a:gridCol w="2348375">
                  <a:extLst>
                    <a:ext uri="{9D8B030D-6E8A-4147-A177-3AD203B41FA5}">
                      <a16:colId xmlns:a16="http://schemas.microsoft.com/office/drawing/2014/main" val="20002"/>
                    </a:ext>
                  </a:extLst>
                </a:gridCol>
              </a:tblGrid>
              <a:tr h="520984">
                <a:tc>
                  <a:txBody>
                    <a:bodyPr/>
                    <a:lstStyle/>
                    <a:p>
                      <a:r>
                        <a:rPr lang="zh-CN" altLang="en-US" sz="2300" dirty="0"/>
                        <a:t>楼层</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a:t>5</a:t>
                      </a:r>
                      <a:r>
                        <a:rPr lang="zh-CN" altLang="en-US" sz="2300"/>
                        <a:t>层住宅楼</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a:t>6</a:t>
                      </a:r>
                      <a:r>
                        <a:rPr lang="zh-CN" altLang="en-US" sz="2300"/>
                        <a:t>层住宅楼</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0984">
                <a:tc>
                  <a:txBody>
                    <a:bodyPr/>
                    <a:lstStyle/>
                    <a:p>
                      <a:r>
                        <a:rPr lang="en-US" altLang="zh-CN" sz="2300" dirty="0"/>
                        <a:t>1</a:t>
                      </a:r>
                      <a:endParaRPr lang="zh-CN" altLang="en-US" sz="2300" dirty="0"/>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dirty="0"/>
                        <a:t>100%</a:t>
                      </a:r>
                      <a:r>
                        <a:rPr lang="zh-CN" altLang="en-US" sz="2300" dirty="0"/>
                        <a:t>（</a:t>
                      </a:r>
                      <a:r>
                        <a:rPr lang="en-US" altLang="zh-CN" sz="2300" dirty="0"/>
                        <a:t>0%</a:t>
                      </a:r>
                      <a:r>
                        <a:rPr lang="zh-CN" altLang="en-US" sz="2300" dirty="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a:t>100%</a:t>
                      </a:r>
                      <a:r>
                        <a:rPr lang="zh-CN" altLang="en-US" sz="2300"/>
                        <a:t>（</a:t>
                      </a:r>
                      <a:r>
                        <a:rPr lang="en-US" altLang="zh-CN" sz="2300"/>
                        <a:t>0%</a:t>
                      </a:r>
                      <a:r>
                        <a:rPr lang="zh-CN" altLang="en-US" sz="230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20984">
                <a:tc>
                  <a:txBody>
                    <a:bodyPr/>
                    <a:lstStyle/>
                    <a:p>
                      <a:r>
                        <a:rPr lang="en-US" altLang="zh-CN" sz="2300"/>
                        <a:t>2</a:t>
                      </a:r>
                      <a:endParaRPr lang="zh-CN" altLang="en-US" sz="2300"/>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dirty="0"/>
                        <a:t>105%</a:t>
                      </a:r>
                      <a:r>
                        <a:rPr lang="zh-CN" altLang="en-US" sz="2300" dirty="0"/>
                        <a:t>（</a:t>
                      </a:r>
                      <a:r>
                        <a:rPr lang="en-US" altLang="zh-CN" sz="2300" dirty="0"/>
                        <a:t>5%</a:t>
                      </a:r>
                      <a:r>
                        <a:rPr lang="zh-CN" altLang="en-US" sz="2300" dirty="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a:t>105%</a:t>
                      </a:r>
                      <a:r>
                        <a:rPr lang="zh-CN" altLang="en-US" sz="2300"/>
                        <a:t>（</a:t>
                      </a:r>
                      <a:r>
                        <a:rPr lang="en-US" altLang="zh-CN" sz="2300"/>
                        <a:t>5%</a:t>
                      </a:r>
                      <a:r>
                        <a:rPr lang="zh-CN" altLang="en-US" sz="230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20984">
                <a:tc>
                  <a:txBody>
                    <a:bodyPr/>
                    <a:lstStyle/>
                    <a:p>
                      <a:r>
                        <a:rPr lang="en-US" altLang="zh-CN" sz="2300"/>
                        <a:t>3</a:t>
                      </a:r>
                      <a:endParaRPr lang="zh-CN" altLang="en-US" sz="2300"/>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dirty="0"/>
                        <a:t>110%</a:t>
                      </a:r>
                      <a:r>
                        <a:rPr lang="zh-CN" altLang="en-US" sz="2300" dirty="0"/>
                        <a:t>（</a:t>
                      </a:r>
                      <a:r>
                        <a:rPr lang="en-US" altLang="zh-CN" sz="2300" dirty="0"/>
                        <a:t>10%</a:t>
                      </a:r>
                      <a:r>
                        <a:rPr lang="zh-CN" altLang="en-US" sz="2300" dirty="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a:t>110%</a:t>
                      </a:r>
                      <a:r>
                        <a:rPr lang="zh-CN" altLang="en-US" sz="2300"/>
                        <a:t>（</a:t>
                      </a:r>
                      <a:r>
                        <a:rPr lang="en-US" altLang="zh-CN" sz="2300"/>
                        <a:t>10%</a:t>
                      </a:r>
                      <a:r>
                        <a:rPr lang="zh-CN" altLang="en-US" sz="230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0984">
                <a:tc>
                  <a:txBody>
                    <a:bodyPr/>
                    <a:lstStyle/>
                    <a:p>
                      <a:r>
                        <a:rPr lang="en-US" altLang="zh-CN" sz="2300"/>
                        <a:t>4</a:t>
                      </a:r>
                      <a:endParaRPr lang="zh-CN" altLang="en-US" sz="2300"/>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dirty="0"/>
                        <a:t>105%</a:t>
                      </a:r>
                      <a:r>
                        <a:rPr lang="zh-CN" altLang="en-US" sz="2300" dirty="0"/>
                        <a:t>（</a:t>
                      </a:r>
                      <a:r>
                        <a:rPr lang="en-US" altLang="zh-CN" sz="2300" dirty="0"/>
                        <a:t>5%</a:t>
                      </a:r>
                      <a:r>
                        <a:rPr lang="zh-CN" altLang="en-US" sz="2300" dirty="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a:t>110%</a:t>
                      </a:r>
                      <a:r>
                        <a:rPr lang="zh-CN" altLang="en-US" sz="2300"/>
                        <a:t>（</a:t>
                      </a:r>
                      <a:r>
                        <a:rPr lang="en-US" altLang="zh-CN" sz="2300"/>
                        <a:t>10%</a:t>
                      </a:r>
                      <a:r>
                        <a:rPr lang="zh-CN" altLang="en-US" sz="230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0984">
                <a:tc>
                  <a:txBody>
                    <a:bodyPr/>
                    <a:lstStyle/>
                    <a:p>
                      <a:r>
                        <a:rPr lang="en-US" altLang="zh-CN" sz="2300"/>
                        <a:t>5</a:t>
                      </a:r>
                      <a:endParaRPr lang="zh-CN" altLang="en-US" sz="2300"/>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dirty="0"/>
                        <a:t>95%</a:t>
                      </a:r>
                      <a:r>
                        <a:rPr lang="zh-CN" altLang="en-US" sz="2300" dirty="0"/>
                        <a:t>（</a:t>
                      </a:r>
                      <a:r>
                        <a:rPr lang="en-US" altLang="zh-CN" sz="2300" dirty="0"/>
                        <a:t>-5%</a:t>
                      </a:r>
                      <a:r>
                        <a:rPr lang="zh-CN" altLang="en-US" sz="2300" dirty="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dirty="0"/>
                        <a:t>100%</a:t>
                      </a:r>
                      <a:r>
                        <a:rPr lang="zh-CN" altLang="en-US" sz="2300" dirty="0"/>
                        <a:t>（</a:t>
                      </a:r>
                      <a:r>
                        <a:rPr lang="en-US" altLang="zh-CN" sz="2300" dirty="0"/>
                        <a:t>0%</a:t>
                      </a:r>
                      <a:r>
                        <a:rPr lang="zh-CN" altLang="en-US" sz="2300" dirty="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20984">
                <a:tc>
                  <a:txBody>
                    <a:bodyPr/>
                    <a:lstStyle/>
                    <a:p>
                      <a:r>
                        <a:rPr lang="en-US" altLang="zh-CN" sz="2300"/>
                        <a:t>6</a:t>
                      </a:r>
                      <a:endParaRPr lang="zh-CN" altLang="en-US" sz="2300"/>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2300"/>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300" dirty="0"/>
                        <a:t>90%</a:t>
                      </a:r>
                      <a:r>
                        <a:rPr lang="zh-CN" altLang="en-US" sz="2300" dirty="0"/>
                        <a:t>（</a:t>
                      </a:r>
                      <a:r>
                        <a:rPr lang="en-US" altLang="zh-CN" sz="2300" dirty="0"/>
                        <a:t>-10%</a:t>
                      </a:r>
                      <a:r>
                        <a:rPr lang="zh-CN" altLang="en-US" sz="2300" dirty="0"/>
                        <a:t>）</a:t>
                      </a:r>
                    </a:p>
                  </a:txBody>
                  <a:tcPr marL="118405" marR="118405" marT="59203" marB="59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latin typeface="SimHei" panose="02010609060101010101" pitchFamily="49" charset="-122"/>
                <a:ea typeface="SimHei" panose="02010609060101010101" pitchFamily="49" charset="-122"/>
              </a:rPr>
              <a:t>平均数、中位数、众数</a:t>
            </a: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3400" dirty="0">
                <a:latin typeface="SimHei" panose="02010609060101010101" pitchFamily="49" charset="-122"/>
                <a:ea typeface="SimHei" panose="02010609060101010101" pitchFamily="49" charset="-122"/>
              </a:rPr>
              <a:t>例题</a:t>
            </a:r>
            <a:r>
              <a:rPr kumimoji="1" lang="en-US" altLang="zh-CN" sz="3400" dirty="0">
                <a:latin typeface="SimHei" panose="02010609060101010101" pitchFamily="49" charset="-122"/>
                <a:ea typeface="SimHei" panose="02010609060101010101" pitchFamily="49" charset="-122"/>
              </a:rPr>
              <a:t>24.</a:t>
            </a:r>
            <a:r>
              <a:rPr kumimoji="1" lang="zh-CN" altLang="en-US" sz="3400" dirty="0">
                <a:latin typeface="SimHei" panose="02010609060101010101" pitchFamily="49" charset="-122"/>
                <a:ea typeface="SimHei" panose="02010609060101010101" pitchFamily="49" charset="-122"/>
              </a:rPr>
              <a:t>三个可比实例的比较结果分别为</a:t>
            </a:r>
            <a:r>
              <a:rPr kumimoji="1" lang="en-US" altLang="zh-CN" sz="3400" dirty="0">
                <a:latin typeface="SimHei" panose="02010609060101010101" pitchFamily="49" charset="-122"/>
                <a:ea typeface="SimHei" panose="02010609060101010101" pitchFamily="49" charset="-122"/>
              </a:rPr>
              <a:t>6800</a:t>
            </a:r>
            <a:r>
              <a:rPr kumimoji="1" lang="zh-CN" altLang="en-US" sz="3400" dirty="0">
                <a:latin typeface="SimHei" panose="02010609060101010101" pitchFamily="49" charset="-122"/>
                <a:ea typeface="SimHei" panose="02010609060101010101" pitchFamily="49" charset="-122"/>
              </a:rPr>
              <a:t>元</a:t>
            </a:r>
            <a:r>
              <a:rPr kumimoji="1" lang="en-US" altLang="zh-CN" sz="3400" dirty="0">
                <a:latin typeface="SimHei" panose="02010609060101010101" pitchFamily="49" charset="-122"/>
                <a:ea typeface="SimHei" panose="02010609060101010101" pitchFamily="49" charset="-122"/>
              </a:rPr>
              <a:t>/</a:t>
            </a:r>
            <a:r>
              <a:rPr kumimoji="1" lang="zh-CN" altLang="en-US" sz="3400" dirty="0">
                <a:latin typeface="SimHei" panose="02010609060101010101" pitchFamily="49" charset="-122"/>
                <a:ea typeface="SimHei" panose="02010609060101010101" pitchFamily="49" charset="-122"/>
              </a:rPr>
              <a:t>平方米、</a:t>
            </a:r>
            <a:r>
              <a:rPr kumimoji="1" lang="en-US" altLang="zh-CN" sz="3400" dirty="0">
                <a:latin typeface="SimHei" panose="02010609060101010101" pitchFamily="49" charset="-122"/>
                <a:ea typeface="SimHei" panose="02010609060101010101" pitchFamily="49" charset="-122"/>
              </a:rPr>
              <a:t>6786</a:t>
            </a:r>
            <a:r>
              <a:rPr kumimoji="1" lang="zh-CN" altLang="en-US" sz="3400" dirty="0">
                <a:latin typeface="SimHei" panose="02010609060101010101" pitchFamily="49" charset="-122"/>
                <a:ea typeface="SimHei" panose="02010609060101010101" pitchFamily="49" charset="-122"/>
              </a:rPr>
              <a:t>元</a:t>
            </a:r>
            <a:r>
              <a:rPr kumimoji="1" lang="en-US" altLang="zh-CN" sz="3400" dirty="0">
                <a:latin typeface="SimHei" panose="02010609060101010101" pitchFamily="49" charset="-122"/>
                <a:ea typeface="SimHei" panose="02010609060101010101" pitchFamily="49" charset="-122"/>
              </a:rPr>
              <a:t>/</a:t>
            </a:r>
            <a:r>
              <a:rPr kumimoji="1" lang="zh-CN" altLang="en-US" sz="3400" dirty="0">
                <a:latin typeface="SimHei" panose="02010609060101010101" pitchFamily="49" charset="-122"/>
                <a:ea typeface="SimHei" panose="02010609060101010101" pitchFamily="49" charset="-122"/>
              </a:rPr>
              <a:t>平方米、</a:t>
            </a:r>
            <a:r>
              <a:rPr kumimoji="1" lang="en-US" altLang="zh-CN" sz="3400" dirty="0">
                <a:latin typeface="SimHei" panose="02010609060101010101" pitchFamily="49" charset="-122"/>
                <a:ea typeface="SimHei" panose="02010609060101010101" pitchFamily="49" charset="-122"/>
              </a:rPr>
              <a:t>7200</a:t>
            </a:r>
            <a:r>
              <a:rPr kumimoji="1" lang="zh-CN" altLang="en-US" sz="3400" dirty="0">
                <a:latin typeface="SimHei" panose="02010609060101010101" pitchFamily="49" charset="-122"/>
                <a:ea typeface="SimHei" panose="02010609060101010101" pitchFamily="49" charset="-122"/>
              </a:rPr>
              <a:t>元</a:t>
            </a:r>
            <a:r>
              <a:rPr kumimoji="1" lang="en-US" altLang="zh-CN" sz="3400" dirty="0">
                <a:latin typeface="SimHei" panose="02010609060101010101" pitchFamily="49" charset="-122"/>
                <a:ea typeface="SimHei" panose="02010609060101010101" pitchFamily="49" charset="-122"/>
              </a:rPr>
              <a:t>/</a:t>
            </a:r>
            <a:r>
              <a:rPr kumimoji="1" lang="zh-CN" altLang="en-US" sz="3400" dirty="0">
                <a:latin typeface="SimHei" panose="02010609060101010101" pitchFamily="49" charset="-122"/>
                <a:ea typeface="SimHei" panose="02010609060101010101" pitchFamily="49" charset="-122"/>
              </a:rPr>
              <a:t>平方米。</a:t>
            </a:r>
            <a:br>
              <a:rPr kumimoji="1" lang="en-US" altLang="zh-CN" sz="3400" dirty="0">
                <a:latin typeface="SimHei" panose="02010609060101010101" pitchFamily="49" charset="-122"/>
                <a:ea typeface="SimHei" panose="02010609060101010101" pitchFamily="49" charset="-122"/>
              </a:rPr>
            </a:br>
            <a:r>
              <a:rPr kumimoji="1" lang="en-US" altLang="zh-CN" sz="3400" dirty="0">
                <a:latin typeface="SimHei" panose="02010609060101010101" pitchFamily="49" charset="-122"/>
                <a:ea typeface="SimHei" panose="02010609060101010101" pitchFamily="49" charset="-122"/>
              </a:rPr>
              <a:t>1.</a:t>
            </a:r>
            <a:r>
              <a:rPr kumimoji="1" lang="zh-CN" altLang="en-US" sz="3400" dirty="0">
                <a:latin typeface="SimHei" panose="02010609060101010101" pitchFamily="49" charset="-122"/>
                <a:ea typeface="SimHei" panose="02010609060101010101" pitchFamily="49" charset="-122"/>
              </a:rPr>
              <a:t>求算术平均数。</a:t>
            </a:r>
            <a:br>
              <a:rPr kumimoji="1" lang="en-US" altLang="zh-CN" sz="3400" dirty="0">
                <a:latin typeface="SimHei" panose="02010609060101010101" pitchFamily="49" charset="-122"/>
                <a:ea typeface="SimHei" panose="02010609060101010101" pitchFamily="49" charset="-122"/>
              </a:rPr>
            </a:br>
            <a:r>
              <a:rPr kumimoji="1" lang="en-US" altLang="zh-CN" sz="3400" dirty="0">
                <a:latin typeface="SimHei" panose="02010609060101010101" pitchFamily="49" charset="-122"/>
                <a:ea typeface="SimHei" panose="02010609060101010101" pitchFamily="49" charset="-122"/>
              </a:rPr>
              <a:t>2.</a:t>
            </a:r>
            <a:r>
              <a:rPr kumimoji="1" lang="zh-CN" altLang="en-US" sz="3400" dirty="0">
                <a:latin typeface="SimHei" panose="02010609060101010101" pitchFamily="49" charset="-122"/>
                <a:ea typeface="SimHei" panose="02010609060101010101" pitchFamily="49" charset="-122"/>
              </a:rPr>
              <a:t>如果权重分别为</a:t>
            </a:r>
            <a:r>
              <a:rPr kumimoji="1" lang="en-US" altLang="zh-CN" sz="3400" dirty="0">
                <a:latin typeface="SimHei" panose="02010609060101010101" pitchFamily="49" charset="-122"/>
                <a:ea typeface="SimHei" panose="02010609060101010101" pitchFamily="49" charset="-122"/>
              </a:rPr>
              <a:t>0.4</a:t>
            </a:r>
            <a:r>
              <a:rPr kumimoji="1" lang="zh-CN" altLang="en-US" sz="3400" dirty="0">
                <a:latin typeface="SimHei" panose="02010609060101010101" pitchFamily="49" charset="-122"/>
                <a:ea typeface="SimHei" panose="02010609060101010101" pitchFamily="49" charset="-122"/>
              </a:rPr>
              <a:t>、</a:t>
            </a:r>
            <a:r>
              <a:rPr kumimoji="1" lang="en-US" altLang="zh-CN" sz="3400" dirty="0">
                <a:latin typeface="SimHei" panose="02010609060101010101" pitchFamily="49" charset="-122"/>
                <a:ea typeface="SimHei" panose="02010609060101010101" pitchFamily="49" charset="-122"/>
              </a:rPr>
              <a:t>0.4</a:t>
            </a:r>
            <a:r>
              <a:rPr kumimoji="1" lang="zh-CN" altLang="en-US" sz="3400" dirty="0">
                <a:latin typeface="SimHei" panose="02010609060101010101" pitchFamily="49" charset="-122"/>
                <a:ea typeface="SimHei" panose="02010609060101010101" pitchFamily="49" charset="-122"/>
              </a:rPr>
              <a:t>、</a:t>
            </a:r>
            <a:r>
              <a:rPr kumimoji="1" lang="en-US" altLang="zh-CN" sz="3400" dirty="0">
                <a:latin typeface="SimHei" panose="02010609060101010101" pitchFamily="49" charset="-122"/>
                <a:ea typeface="SimHei" panose="02010609060101010101" pitchFamily="49" charset="-122"/>
              </a:rPr>
              <a:t>0.2</a:t>
            </a:r>
            <a:r>
              <a:rPr kumimoji="1" lang="zh-CN" altLang="en-US" sz="3400" dirty="0">
                <a:latin typeface="SimHei" panose="02010609060101010101" pitchFamily="49" charset="-122"/>
                <a:ea typeface="SimHei" panose="02010609060101010101" pitchFamily="49" charset="-122"/>
              </a:rPr>
              <a:t>，求算术平均数</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38200" y="557188"/>
            <a:ext cx="10515600" cy="1133499"/>
          </a:xfrm>
        </p:spPr>
        <p:txBody>
          <a:bodyPr>
            <a:normAutofit/>
          </a:bodyPr>
          <a:lstStyle/>
          <a:p>
            <a:pPr algn="ctr"/>
            <a:r>
              <a:rPr kumimoji="1" lang="zh-CN" altLang="en-US" sz="5200">
                <a:latin typeface="SimHei" panose="02010609060101010101" pitchFamily="49" charset="-122"/>
                <a:ea typeface="SimHei" panose="02010609060101010101" pitchFamily="49" charset="-122"/>
              </a:rPr>
              <a:t>平衡原理</a:t>
            </a:r>
          </a:p>
        </p:txBody>
      </p:sp>
      <p:graphicFrame>
        <p:nvGraphicFramePr>
          <p:cNvPr id="4" name="内容占位符 3"/>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p:cNvSpPr>
            <a:spLocks noGrp="1" noRot="1" noChangeAspect="1" noMove="1" noResize="1" noEditPoints="1" noAdjustHandles="1" noChangeArrowheads="1" noChangeShapeType="1" noTextEdit="1"/>
          </p:cNvSpPr>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p:cNvGrpSpPr>
            <a:grpSpLocks noGrp="1" noUngrp="1" noRot="1" noChangeAspect="1" noMove="1" noResize="1"/>
          </p:cNvGrpSpPr>
          <p:nvPr/>
        </p:nvGrpSpPr>
        <p:grpSpPr>
          <a:xfrm>
            <a:off x="3315292" y="0"/>
            <a:ext cx="2436813" cy="6858001"/>
            <a:chOff x="1320800" y="0"/>
            <a:chExt cx="2436813" cy="6858001"/>
          </a:xfrm>
        </p:grpSpPr>
        <p:sp>
          <p:nvSpPr>
            <p:cNvPr id="17"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8"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9"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0"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1"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2"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标题 1"/>
          <p:cNvSpPr>
            <a:spLocks noGrp="1"/>
          </p:cNvSpPr>
          <p:nvPr>
            <p:ph type="title"/>
          </p:nvPr>
        </p:nvSpPr>
        <p:spPr>
          <a:xfrm>
            <a:off x="535020" y="685800"/>
            <a:ext cx="2780271" cy="5105400"/>
          </a:xfrm>
        </p:spPr>
        <p:txBody>
          <a:bodyPr>
            <a:normAutofit fontScale="90000"/>
          </a:bodyPr>
          <a:lstStyle/>
          <a:p>
            <a:r>
              <a:rPr kumimoji="1" lang="zh-CN" altLang="en-US" sz="4000" dirty="0">
                <a:solidFill>
                  <a:srgbClr val="FFFFFF"/>
                </a:solidFill>
              </a:rPr>
              <a:t>例题</a:t>
            </a:r>
            <a:r>
              <a:rPr kumimoji="1" lang="en-US" altLang="zh-CN" sz="4000" dirty="0">
                <a:solidFill>
                  <a:srgbClr val="FFFFFF"/>
                </a:solidFill>
              </a:rPr>
              <a:t>25</a:t>
            </a:r>
            <a:r>
              <a:rPr kumimoji="1" lang="zh-CN" altLang="en-US" sz="4000" dirty="0">
                <a:solidFill>
                  <a:srgbClr val="FFFFFF"/>
                </a:solidFill>
              </a:rPr>
              <a:t>、某宗房地产可以获得永续收益，预测其未来每年的净收益</a:t>
            </a:r>
            <a:r>
              <a:rPr kumimoji="1" lang="en-US" altLang="zh-CN" sz="4000" dirty="0">
                <a:solidFill>
                  <a:srgbClr val="FFFFFF"/>
                </a:solidFill>
              </a:rPr>
              <a:t>10</a:t>
            </a:r>
            <a:r>
              <a:rPr kumimoji="1" lang="zh-CN" altLang="en-US" sz="4000" dirty="0">
                <a:solidFill>
                  <a:srgbClr val="FFFFFF"/>
                </a:solidFill>
              </a:rPr>
              <a:t>万元，报酬率</a:t>
            </a:r>
            <a:r>
              <a:rPr kumimoji="1" lang="en-US" altLang="zh-CN" sz="4000" dirty="0">
                <a:solidFill>
                  <a:srgbClr val="FFFFFF"/>
                </a:solidFill>
              </a:rPr>
              <a:t>8%</a:t>
            </a:r>
            <a:r>
              <a:rPr kumimoji="1" lang="zh-CN" altLang="en-US" sz="4000" dirty="0">
                <a:solidFill>
                  <a:srgbClr val="FFFFFF"/>
                </a:solidFill>
              </a:rPr>
              <a:t>。求该房地产的价值。</a:t>
            </a:r>
          </a:p>
        </p:txBody>
      </p:sp>
      <p:graphicFrame>
        <p:nvGraphicFramePr>
          <p:cNvPr id="4" name="内容占位符 3"/>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38200" y="556995"/>
            <a:ext cx="10515600" cy="1133693"/>
          </a:xfrm>
        </p:spPr>
        <p:txBody>
          <a:bodyPr>
            <a:normAutofit/>
          </a:bodyPr>
          <a:lstStyle/>
          <a:p>
            <a:r>
              <a:rPr kumimoji="1" lang="zh-CN" altLang="en-US" sz="5200" dirty="0">
                <a:latin typeface="SimHei" panose="02010609060101010101" pitchFamily="49" charset="-122"/>
                <a:ea typeface="SimHei" panose="02010609060101010101" pitchFamily="49" charset="-122"/>
              </a:rPr>
              <a:t>收益法计算题条件</a:t>
            </a: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p:cNvSpPr>
            <a:spLocks noGrp="1" noRot="1" noChangeAspect="1" noMove="1" noResize="1" noEditPoints="1" noAdjustHandles="1" noChangeArrowheads="1" noChangeShapeType="1" noTextEdit="1"/>
          </p:cNvSpPr>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p:cNvGrpSpPr>
            <a:grpSpLocks noGrp="1" noUngrp="1" noRot="1" noChangeAspect="1" noMove="1" noResize="1"/>
          </p:cNvGrpSpPr>
          <p:nvPr/>
        </p:nvGrpSpPr>
        <p:grpSpPr>
          <a:xfrm>
            <a:off x="3315292" y="0"/>
            <a:ext cx="2436813" cy="6858001"/>
            <a:chOff x="1320800" y="0"/>
            <a:chExt cx="2436813" cy="6858001"/>
          </a:xfrm>
        </p:grpSpPr>
        <p:sp>
          <p:nvSpPr>
            <p:cNvPr id="12"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标题 1"/>
          <p:cNvSpPr>
            <a:spLocks noGrp="1"/>
          </p:cNvSpPr>
          <p:nvPr>
            <p:ph type="title"/>
          </p:nvPr>
        </p:nvSpPr>
        <p:spPr>
          <a:xfrm>
            <a:off x="535020" y="685800"/>
            <a:ext cx="2780271" cy="5105400"/>
          </a:xfrm>
        </p:spPr>
        <p:txBody>
          <a:bodyPr>
            <a:normAutofit/>
          </a:bodyPr>
          <a:lstStyle/>
          <a:p>
            <a:r>
              <a:rPr kumimoji="1" lang="zh-CN" altLang="en-US" sz="4000" dirty="0">
                <a:solidFill>
                  <a:srgbClr val="FFFFFF"/>
                </a:solidFill>
              </a:rPr>
              <a:t>某宗房地产收益年限</a:t>
            </a:r>
            <a:r>
              <a:rPr kumimoji="1" lang="en-US" altLang="zh-CN" sz="4000" dirty="0">
                <a:solidFill>
                  <a:srgbClr val="FFFFFF"/>
                </a:solidFill>
              </a:rPr>
              <a:t>25</a:t>
            </a:r>
            <a:r>
              <a:rPr kumimoji="1" lang="zh-CN" altLang="en-US" sz="4000" dirty="0">
                <a:solidFill>
                  <a:srgbClr val="FFFFFF"/>
                </a:solidFill>
              </a:rPr>
              <a:t>年，预测其未来每年的净收益</a:t>
            </a:r>
            <a:r>
              <a:rPr kumimoji="1" lang="en-US" altLang="zh-CN" sz="4000" dirty="0">
                <a:solidFill>
                  <a:srgbClr val="FFFFFF"/>
                </a:solidFill>
              </a:rPr>
              <a:t>10</a:t>
            </a:r>
            <a:r>
              <a:rPr kumimoji="1" lang="zh-CN" altLang="en-US" sz="4000" dirty="0">
                <a:solidFill>
                  <a:srgbClr val="FFFFFF"/>
                </a:solidFill>
              </a:rPr>
              <a:t>万元，报酬率</a:t>
            </a:r>
            <a:r>
              <a:rPr kumimoji="1" lang="en-US" altLang="zh-CN" sz="4000" dirty="0">
                <a:solidFill>
                  <a:srgbClr val="FFFFFF"/>
                </a:solidFill>
              </a:rPr>
              <a:t>8%</a:t>
            </a:r>
            <a:r>
              <a:rPr kumimoji="1" lang="zh-CN" altLang="en-US" sz="4000" dirty="0">
                <a:solidFill>
                  <a:srgbClr val="FFFFFF"/>
                </a:solidFill>
              </a:rPr>
              <a:t>。求该房地产的价值。</a:t>
            </a:r>
          </a:p>
        </p:txBody>
      </p:sp>
      <p:graphicFrame>
        <p:nvGraphicFramePr>
          <p:cNvPr id="4" name="内容占位符 3"/>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p:cNvSpPr>
            <a:spLocks noGrp="1"/>
          </p:cNvSpPr>
          <p:nvPr>
            <p:ph type="title"/>
          </p:nvPr>
        </p:nvSpPr>
        <p:spPr>
          <a:xfrm>
            <a:off x="643467" y="321734"/>
            <a:ext cx="10905066" cy="1135737"/>
          </a:xfrm>
        </p:spPr>
        <p:txBody>
          <a:bodyPr>
            <a:normAutofit/>
          </a:bodyPr>
          <a:lstStyle/>
          <a:p>
            <a:r>
              <a:rPr kumimoji="1" lang="zh-CN" altLang="en-US" sz="3600"/>
              <a:t>例题</a:t>
            </a:r>
            <a:r>
              <a:rPr kumimoji="1" lang="en-US" altLang="zh-CN" sz="3600"/>
              <a:t>26.</a:t>
            </a:r>
            <a:r>
              <a:rPr kumimoji="1" lang="zh-CN" altLang="en-US" sz="3600"/>
              <a:t>某宗房地产</a:t>
            </a:r>
            <a:r>
              <a:rPr kumimoji="1" lang="en-US" altLang="zh-CN" sz="3600"/>
              <a:t>40</a:t>
            </a:r>
            <a:r>
              <a:rPr kumimoji="1" lang="zh-CN" altLang="en-US" sz="3600"/>
              <a:t>年收益权利价值为</a:t>
            </a:r>
            <a:r>
              <a:rPr kumimoji="1" lang="en-US" altLang="zh-CN" sz="3600"/>
              <a:t>3000</a:t>
            </a:r>
            <a:r>
              <a:rPr kumimoji="1" lang="zh-CN" altLang="en-US" sz="3600"/>
              <a:t>元</a:t>
            </a:r>
            <a:r>
              <a:rPr kumimoji="1" lang="en-US" altLang="zh-CN" sz="3600"/>
              <a:t>/</a:t>
            </a:r>
            <a:r>
              <a:rPr kumimoji="1" lang="zh-CN" altLang="en-US" sz="3600"/>
              <a:t>平方米，报酬率</a:t>
            </a:r>
            <a:r>
              <a:rPr kumimoji="1" lang="en-US" altLang="zh-CN" sz="3600"/>
              <a:t>8%</a:t>
            </a:r>
            <a:r>
              <a:rPr kumimoji="1" lang="zh-CN" altLang="en-US" sz="3600"/>
              <a:t>，求其</a:t>
            </a:r>
            <a:r>
              <a:rPr kumimoji="1" lang="en-US" altLang="zh-CN" sz="3600"/>
              <a:t>30</a:t>
            </a:r>
            <a:r>
              <a:rPr kumimoji="1" lang="zh-CN" altLang="en-US" sz="3600"/>
              <a:t>年收益权利价值。</a:t>
            </a:r>
          </a:p>
        </p:txBody>
      </p:sp>
      <p:sp>
        <p:nvSpPr>
          <p:cNvPr id="24" name="Rectangle 23"/>
          <p:cNvSpPr>
            <a:spLocks noGrp="1" noRot="1" noChangeAspect="1" noMove="1" noResize="1" noEditPoints="1" noAdjustHandles="1" noChangeArrowheads="1" noChangeShapeType="1" noTextEdit="1"/>
          </p:cNvSpPr>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a:spLocks noGrp="1" noRot="1" noChangeAspect="1" noMove="1" noResize="1" noEditPoints="1" noAdjustHandles="1" noChangeArrowheads="1" noChangeShapeType="1" noTextEdit="1"/>
          </p:cNvSpPr>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a:spLocks noGrp="1" noRot="1" noChangeAspect="1" noMove="1" noResize="1" noEditPoints="1" noAdjustHandles="1" noChangeArrowheads="1" noChangeShapeType="1" noTextEdit="1"/>
          </p:cNvSpPr>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a:spLocks noGrp="1" noRot="1" noChangeAspect="1" noMove="1" noResize="1" noEditPoints="1" noAdjustHandles="1" noChangeArrowheads="1" noChangeShapeType="1" noTextEdit="1"/>
          </p:cNvSpPr>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3400" dirty="0">
                <a:latin typeface="FangSong" panose="02010609060101010101" pitchFamily="49" charset="-122"/>
                <a:ea typeface="FangSong" panose="02010609060101010101" pitchFamily="49" charset="-122"/>
              </a:rPr>
              <a:t>例题</a:t>
            </a:r>
            <a:r>
              <a:rPr kumimoji="1" lang="en-US" altLang="zh-CN" sz="3400" dirty="0">
                <a:latin typeface="FangSong" panose="02010609060101010101" pitchFamily="49" charset="-122"/>
                <a:ea typeface="FangSong" panose="02010609060101010101" pitchFamily="49" charset="-122"/>
              </a:rPr>
              <a:t>27.</a:t>
            </a:r>
            <a:r>
              <a:rPr kumimoji="1" lang="zh-CN" altLang="en-US" sz="3400" dirty="0">
                <a:latin typeface="FangSong" panose="02010609060101010101" pitchFamily="49" charset="-122"/>
                <a:ea typeface="FangSong" panose="02010609060101010101" pitchFamily="49" charset="-122"/>
              </a:rPr>
              <a:t>某宗房地产收益年限</a:t>
            </a:r>
            <a:r>
              <a:rPr kumimoji="1" lang="en-US" altLang="zh-CN" sz="3400" dirty="0">
                <a:latin typeface="FangSong" panose="02010609060101010101" pitchFamily="49" charset="-122"/>
                <a:ea typeface="FangSong" panose="02010609060101010101" pitchFamily="49" charset="-122"/>
              </a:rPr>
              <a:t>30</a:t>
            </a:r>
            <a:r>
              <a:rPr kumimoji="1" lang="zh-CN" altLang="en-US" sz="3400" dirty="0">
                <a:latin typeface="FangSong" panose="02010609060101010101" pitchFamily="49" charset="-122"/>
                <a:ea typeface="FangSong" panose="02010609060101010101" pitchFamily="49" charset="-122"/>
              </a:rPr>
              <a:t>年，未来第一年收入</a:t>
            </a:r>
            <a:r>
              <a:rPr kumimoji="1" lang="en-US" altLang="zh-CN" sz="3400" dirty="0">
                <a:latin typeface="FangSong" panose="02010609060101010101" pitchFamily="49" charset="-122"/>
                <a:ea typeface="FangSong" panose="02010609060101010101" pitchFamily="49" charset="-122"/>
              </a:rPr>
              <a:t>20</a:t>
            </a:r>
            <a:r>
              <a:rPr kumimoji="1" lang="zh-CN" altLang="en-US" sz="3400" dirty="0">
                <a:latin typeface="FangSong" panose="02010609060101010101" pitchFamily="49" charset="-122"/>
                <a:ea typeface="FangSong" panose="02010609060101010101" pitchFamily="49" charset="-122"/>
              </a:rPr>
              <a:t>万元，经营费用</a:t>
            </a:r>
            <a:r>
              <a:rPr kumimoji="1" lang="en-US" altLang="zh-CN" sz="3400" dirty="0">
                <a:latin typeface="FangSong" panose="02010609060101010101" pitchFamily="49" charset="-122"/>
                <a:ea typeface="FangSong" panose="02010609060101010101" pitchFamily="49" charset="-122"/>
              </a:rPr>
              <a:t>12</a:t>
            </a:r>
            <a:r>
              <a:rPr kumimoji="1" lang="zh-CN" altLang="en-US" sz="3400" dirty="0">
                <a:latin typeface="FangSong" panose="02010609060101010101" pitchFamily="49" charset="-122"/>
                <a:ea typeface="FangSong" panose="02010609060101010101" pitchFamily="49" charset="-122"/>
              </a:rPr>
              <a:t>万元，收入和费用每年上涨率分别为</a:t>
            </a:r>
            <a:r>
              <a:rPr kumimoji="1" lang="en-US" altLang="zh-CN" sz="3400" dirty="0">
                <a:latin typeface="FangSong" panose="02010609060101010101" pitchFamily="49" charset="-122"/>
                <a:ea typeface="FangSong" panose="02010609060101010101" pitchFamily="49" charset="-122"/>
              </a:rPr>
              <a:t>2%</a:t>
            </a:r>
            <a:r>
              <a:rPr kumimoji="1" lang="zh-CN" altLang="en-US" sz="3400" dirty="0">
                <a:latin typeface="FangSong" panose="02010609060101010101" pitchFamily="49" charset="-122"/>
                <a:ea typeface="FangSong" panose="02010609060101010101" pitchFamily="49" charset="-122"/>
              </a:rPr>
              <a:t>、</a:t>
            </a:r>
            <a:r>
              <a:rPr kumimoji="1" lang="en-US" altLang="zh-CN" sz="3400" dirty="0">
                <a:latin typeface="FangSong" panose="02010609060101010101" pitchFamily="49" charset="-122"/>
                <a:ea typeface="FangSong" panose="02010609060101010101" pitchFamily="49" charset="-122"/>
              </a:rPr>
              <a:t>1.5%</a:t>
            </a:r>
            <a:r>
              <a:rPr kumimoji="1" lang="zh-CN" altLang="en-US" sz="3400" dirty="0">
                <a:latin typeface="FangSong" panose="02010609060101010101" pitchFamily="49" charset="-122"/>
                <a:ea typeface="FangSong" panose="02010609060101010101" pitchFamily="49" charset="-122"/>
              </a:rPr>
              <a:t>，报酬率</a:t>
            </a:r>
            <a:r>
              <a:rPr kumimoji="1" lang="en-US" altLang="zh-CN" sz="3400" dirty="0">
                <a:latin typeface="FangSong" panose="02010609060101010101" pitchFamily="49" charset="-122"/>
                <a:ea typeface="FangSong" panose="02010609060101010101" pitchFamily="49" charset="-122"/>
              </a:rPr>
              <a:t>8%</a:t>
            </a:r>
            <a:r>
              <a:rPr kumimoji="1" lang="zh-CN" altLang="en-US" sz="3400" dirty="0">
                <a:latin typeface="FangSong" panose="02010609060101010101" pitchFamily="49" charset="-122"/>
                <a:ea typeface="FangSong" panose="02010609060101010101" pitchFamily="49" charset="-122"/>
              </a:rPr>
              <a:t>。求该宗房地产价格。</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3400">
                <a:latin typeface="FangSong" panose="02010609060101010101" pitchFamily="49" charset="-122"/>
                <a:ea typeface="FangSong" panose="02010609060101010101" pitchFamily="49" charset="-122"/>
              </a:rPr>
              <a:t>某宗房地产总收益年限为</a:t>
            </a:r>
            <a:r>
              <a:rPr kumimoji="1" lang="en-US" altLang="zh-CN" sz="3400">
                <a:latin typeface="FangSong" panose="02010609060101010101" pitchFamily="49" charset="-122"/>
                <a:ea typeface="FangSong" panose="02010609060101010101" pitchFamily="49" charset="-122"/>
              </a:rPr>
              <a:t>32</a:t>
            </a:r>
            <a:r>
              <a:rPr kumimoji="1" lang="zh-CN" altLang="en-US" sz="3400">
                <a:latin typeface="FangSong" panose="02010609060101010101" pitchFamily="49" charset="-122"/>
                <a:ea typeface="FangSong" panose="02010609060101010101" pitchFamily="49" charset="-122"/>
              </a:rPr>
              <a:t>年，未来</a:t>
            </a:r>
            <a:r>
              <a:rPr kumimoji="1" lang="en-US" altLang="zh-CN" sz="3400">
                <a:latin typeface="FangSong" panose="02010609060101010101" pitchFamily="49" charset="-122"/>
                <a:ea typeface="FangSong" panose="02010609060101010101" pitchFamily="49" charset="-122"/>
              </a:rPr>
              <a:t>5</a:t>
            </a:r>
            <a:r>
              <a:rPr kumimoji="1" lang="zh-CN" altLang="en-US" sz="3400">
                <a:latin typeface="FangSong" panose="02010609060101010101" pitchFamily="49" charset="-122"/>
                <a:ea typeface="FangSong" panose="02010609060101010101" pitchFamily="49" charset="-122"/>
              </a:rPr>
              <a:t>年的净收益分别为</a:t>
            </a:r>
            <a:r>
              <a:rPr kumimoji="1" lang="en-US" altLang="zh-CN" sz="3400">
                <a:latin typeface="FangSong" panose="02010609060101010101" pitchFamily="49" charset="-122"/>
                <a:ea typeface="FangSong" panose="02010609060101010101" pitchFamily="49" charset="-122"/>
              </a:rPr>
              <a:t>10</a:t>
            </a:r>
            <a:r>
              <a:rPr kumimoji="1" lang="zh-CN" altLang="en-US" sz="3400">
                <a:latin typeface="FangSong" panose="02010609060101010101" pitchFamily="49" charset="-122"/>
                <a:ea typeface="FangSong" panose="02010609060101010101" pitchFamily="49" charset="-122"/>
              </a:rPr>
              <a:t>万元、</a:t>
            </a:r>
            <a:r>
              <a:rPr kumimoji="1" lang="en-US" altLang="zh-CN" sz="3400">
                <a:latin typeface="FangSong" panose="02010609060101010101" pitchFamily="49" charset="-122"/>
                <a:ea typeface="FangSong" panose="02010609060101010101" pitchFamily="49" charset="-122"/>
              </a:rPr>
              <a:t>11</a:t>
            </a:r>
            <a:r>
              <a:rPr kumimoji="1" lang="zh-CN" altLang="en-US" sz="3400">
                <a:latin typeface="FangSong" panose="02010609060101010101" pitchFamily="49" charset="-122"/>
                <a:ea typeface="FangSong" panose="02010609060101010101" pitchFamily="49" charset="-122"/>
              </a:rPr>
              <a:t>万元、</a:t>
            </a:r>
            <a:r>
              <a:rPr kumimoji="1" lang="en-US" altLang="zh-CN" sz="3400">
                <a:latin typeface="FangSong" panose="02010609060101010101" pitchFamily="49" charset="-122"/>
                <a:ea typeface="FangSong" panose="02010609060101010101" pitchFamily="49" charset="-122"/>
              </a:rPr>
              <a:t>13</a:t>
            </a:r>
            <a:r>
              <a:rPr kumimoji="1" lang="zh-CN" altLang="en-US" sz="3400">
                <a:latin typeface="FangSong" panose="02010609060101010101" pitchFamily="49" charset="-122"/>
                <a:ea typeface="FangSong" panose="02010609060101010101" pitchFamily="49" charset="-122"/>
              </a:rPr>
              <a:t>万元、</a:t>
            </a:r>
            <a:r>
              <a:rPr kumimoji="1" lang="en-US" altLang="zh-CN" sz="3400">
                <a:latin typeface="FangSong" panose="02010609060101010101" pitchFamily="49" charset="-122"/>
                <a:ea typeface="FangSong" panose="02010609060101010101" pitchFamily="49" charset="-122"/>
              </a:rPr>
              <a:t>16</a:t>
            </a:r>
            <a:r>
              <a:rPr kumimoji="1" lang="zh-CN" altLang="en-US" sz="3400">
                <a:latin typeface="FangSong" panose="02010609060101010101" pitchFamily="49" charset="-122"/>
                <a:ea typeface="FangSong" panose="02010609060101010101" pitchFamily="49" charset="-122"/>
              </a:rPr>
              <a:t>万元、</a:t>
            </a:r>
            <a:r>
              <a:rPr kumimoji="1" lang="en-US" altLang="zh-CN" sz="3400">
                <a:latin typeface="FangSong" panose="02010609060101010101" pitchFamily="49" charset="-122"/>
                <a:ea typeface="FangSong" panose="02010609060101010101" pitchFamily="49" charset="-122"/>
              </a:rPr>
              <a:t>18</a:t>
            </a:r>
            <a:r>
              <a:rPr kumimoji="1" lang="zh-CN" altLang="en-US" sz="3400">
                <a:latin typeface="FangSong" panose="02010609060101010101" pitchFamily="49" charset="-122"/>
                <a:ea typeface="FangSong" panose="02010609060101010101" pitchFamily="49" charset="-122"/>
              </a:rPr>
              <a:t>万元，从未来第</a:t>
            </a:r>
            <a:r>
              <a:rPr kumimoji="1" lang="en-US" altLang="zh-CN" sz="3400">
                <a:latin typeface="FangSong" panose="02010609060101010101" pitchFamily="49" charset="-122"/>
                <a:ea typeface="FangSong" panose="02010609060101010101" pitchFamily="49" charset="-122"/>
              </a:rPr>
              <a:t>6</a:t>
            </a:r>
            <a:r>
              <a:rPr kumimoji="1" lang="zh-CN" altLang="en-US" sz="3400">
                <a:latin typeface="FangSong" panose="02010609060101010101" pitchFamily="49" charset="-122"/>
                <a:ea typeface="FangSong" panose="02010609060101010101" pitchFamily="49" charset="-122"/>
              </a:rPr>
              <a:t>年开始稳定在</a:t>
            </a:r>
            <a:r>
              <a:rPr kumimoji="1" lang="en-US" altLang="zh-CN" sz="3400">
                <a:latin typeface="FangSong" panose="02010609060101010101" pitchFamily="49" charset="-122"/>
                <a:ea typeface="FangSong" panose="02010609060101010101" pitchFamily="49" charset="-122"/>
              </a:rPr>
              <a:t>17</a:t>
            </a:r>
            <a:r>
              <a:rPr kumimoji="1" lang="zh-CN" altLang="en-US" sz="3400">
                <a:latin typeface="FangSong" panose="02010609060101010101" pitchFamily="49" charset="-122"/>
                <a:ea typeface="FangSong" panose="02010609060101010101" pitchFamily="49" charset="-122"/>
              </a:rPr>
              <a:t>万元水平，报酬率</a:t>
            </a:r>
            <a:r>
              <a:rPr kumimoji="1" lang="en-US" altLang="zh-CN" sz="3400">
                <a:latin typeface="FangSong" panose="02010609060101010101" pitchFamily="49" charset="-122"/>
                <a:ea typeface="FangSong" panose="02010609060101010101" pitchFamily="49" charset="-122"/>
              </a:rPr>
              <a:t>8%</a:t>
            </a:r>
            <a:r>
              <a:rPr kumimoji="1" lang="zh-CN" altLang="en-US" sz="3400">
                <a:latin typeface="FangSong" panose="02010609060101010101" pitchFamily="49" charset="-122"/>
                <a:ea typeface="FangSong" panose="02010609060101010101" pitchFamily="49" charset="-122"/>
              </a:rPr>
              <a:t>，求房地产价值</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3400" dirty="0">
                <a:latin typeface="FangSong" panose="02010609060101010101" pitchFamily="49" charset="-122"/>
                <a:ea typeface="FangSong" panose="02010609060101010101" pitchFamily="49" charset="-122"/>
              </a:rPr>
              <a:t>某宗房地产总收益年限为</a:t>
            </a:r>
            <a:r>
              <a:rPr kumimoji="1" lang="en-US" altLang="zh-CN" sz="3400" dirty="0">
                <a:latin typeface="FangSong" panose="02010609060101010101" pitchFamily="49" charset="-122"/>
                <a:ea typeface="FangSong" panose="02010609060101010101" pitchFamily="49" charset="-122"/>
              </a:rPr>
              <a:t>32</a:t>
            </a:r>
            <a:r>
              <a:rPr kumimoji="1" lang="zh-CN" altLang="en-US" sz="3400" dirty="0">
                <a:latin typeface="FangSong" panose="02010609060101010101" pitchFamily="49" charset="-122"/>
                <a:ea typeface="FangSong" panose="02010609060101010101" pitchFamily="49" charset="-122"/>
              </a:rPr>
              <a:t>年，未来第</a:t>
            </a:r>
            <a:r>
              <a:rPr kumimoji="1" lang="en-US" altLang="zh-CN" sz="3400" dirty="0">
                <a:latin typeface="FangSong" panose="02010609060101010101" pitchFamily="49" charset="-122"/>
                <a:ea typeface="FangSong" panose="02010609060101010101" pitchFamily="49" charset="-122"/>
              </a:rPr>
              <a:t>1</a:t>
            </a:r>
            <a:r>
              <a:rPr kumimoji="1" lang="zh-CN" altLang="en-US" sz="3400" dirty="0">
                <a:latin typeface="FangSong" panose="02010609060101010101" pitchFamily="49" charset="-122"/>
                <a:ea typeface="FangSong" panose="02010609060101010101" pitchFamily="49" charset="-122"/>
              </a:rPr>
              <a:t>年的净收益分别为</a:t>
            </a:r>
            <a:r>
              <a:rPr kumimoji="1" lang="en-US" altLang="zh-CN" sz="3400" dirty="0">
                <a:latin typeface="FangSong" panose="02010609060101010101" pitchFamily="49" charset="-122"/>
                <a:ea typeface="FangSong" panose="02010609060101010101" pitchFamily="49" charset="-122"/>
              </a:rPr>
              <a:t>10</a:t>
            </a:r>
            <a:r>
              <a:rPr kumimoji="1" lang="zh-CN" altLang="en-US" sz="3400" dirty="0">
                <a:latin typeface="FangSong" panose="02010609060101010101" pitchFamily="49" charset="-122"/>
                <a:ea typeface="FangSong" panose="02010609060101010101" pitchFamily="49" charset="-122"/>
              </a:rPr>
              <a:t>万元，前</a:t>
            </a:r>
            <a:r>
              <a:rPr kumimoji="1" lang="en-US" altLang="zh-CN" sz="3400" dirty="0">
                <a:latin typeface="FangSong" panose="02010609060101010101" pitchFamily="49" charset="-122"/>
                <a:ea typeface="FangSong" panose="02010609060101010101" pitchFamily="49" charset="-122"/>
              </a:rPr>
              <a:t>5</a:t>
            </a:r>
            <a:r>
              <a:rPr kumimoji="1" lang="zh-CN" altLang="en-US" sz="3400" dirty="0">
                <a:latin typeface="FangSong" panose="02010609060101010101" pitchFamily="49" charset="-122"/>
                <a:ea typeface="FangSong" panose="02010609060101010101" pitchFamily="49" charset="-122"/>
              </a:rPr>
              <a:t>年逐年按</a:t>
            </a:r>
            <a:r>
              <a:rPr kumimoji="1" lang="en-US" altLang="zh-CN" sz="3400" dirty="0">
                <a:latin typeface="FangSong" panose="02010609060101010101" pitchFamily="49" charset="-122"/>
                <a:ea typeface="FangSong" panose="02010609060101010101" pitchFamily="49" charset="-122"/>
              </a:rPr>
              <a:t>2%</a:t>
            </a:r>
            <a:r>
              <a:rPr kumimoji="1" lang="zh-CN" altLang="en-US" sz="3400" dirty="0">
                <a:latin typeface="FangSong" panose="02010609060101010101" pitchFamily="49" charset="-122"/>
                <a:ea typeface="FangSong" panose="02010609060101010101" pitchFamily="49" charset="-122"/>
              </a:rPr>
              <a:t>比例递增，从未来第</a:t>
            </a:r>
            <a:r>
              <a:rPr kumimoji="1" lang="en-US" altLang="zh-CN" sz="3400" dirty="0">
                <a:latin typeface="FangSong" panose="02010609060101010101" pitchFamily="49" charset="-122"/>
                <a:ea typeface="FangSong" panose="02010609060101010101" pitchFamily="49" charset="-122"/>
              </a:rPr>
              <a:t>6</a:t>
            </a:r>
            <a:r>
              <a:rPr kumimoji="1" lang="zh-CN" altLang="en-US" sz="3400" dirty="0">
                <a:latin typeface="FangSong" panose="02010609060101010101" pitchFamily="49" charset="-122"/>
                <a:ea typeface="FangSong" panose="02010609060101010101" pitchFamily="49" charset="-122"/>
              </a:rPr>
              <a:t>年开始稳定在</a:t>
            </a:r>
            <a:r>
              <a:rPr kumimoji="1" lang="en-US" altLang="zh-CN" sz="3400" dirty="0">
                <a:latin typeface="FangSong" panose="02010609060101010101" pitchFamily="49" charset="-122"/>
                <a:ea typeface="FangSong" panose="02010609060101010101" pitchFamily="49" charset="-122"/>
              </a:rPr>
              <a:t>17</a:t>
            </a:r>
            <a:r>
              <a:rPr kumimoji="1" lang="zh-CN" altLang="en-US" sz="3400" dirty="0">
                <a:latin typeface="FangSong" panose="02010609060101010101" pitchFamily="49" charset="-122"/>
                <a:ea typeface="FangSong" panose="02010609060101010101" pitchFamily="49" charset="-122"/>
              </a:rPr>
              <a:t>万元水平，报酬率</a:t>
            </a:r>
            <a:r>
              <a:rPr kumimoji="1" lang="en-US" altLang="zh-CN" sz="3400" dirty="0">
                <a:latin typeface="FangSong" panose="02010609060101010101" pitchFamily="49" charset="-122"/>
                <a:ea typeface="FangSong" panose="02010609060101010101" pitchFamily="49" charset="-122"/>
              </a:rPr>
              <a:t>8%</a:t>
            </a:r>
            <a:r>
              <a:rPr kumimoji="1" lang="zh-CN" altLang="en-US" sz="3400" dirty="0">
                <a:latin typeface="FangSong" panose="02010609060101010101" pitchFamily="49" charset="-122"/>
                <a:ea typeface="FangSong" panose="02010609060101010101" pitchFamily="49" charset="-122"/>
              </a:rPr>
              <a:t>，求房地产价值</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2600">
                <a:latin typeface="FangSong" panose="02010609060101010101" pitchFamily="49" charset="-122"/>
                <a:ea typeface="FangSong" panose="02010609060101010101" pitchFamily="49" charset="-122"/>
              </a:rPr>
              <a:t>某宗房地产</a:t>
            </a:r>
            <a:r>
              <a:rPr kumimoji="1" lang="en-US" altLang="zh-CN" sz="2600">
                <a:latin typeface="FangSong" panose="02010609060101010101" pitchFamily="49" charset="-122"/>
                <a:ea typeface="FangSong" panose="02010609060101010101" pitchFamily="49" charset="-122"/>
              </a:rPr>
              <a:t>3000</a:t>
            </a:r>
            <a:r>
              <a:rPr kumimoji="1" lang="zh-CN" altLang="en-US" sz="2600">
                <a:latin typeface="FangSong" panose="02010609060101010101" pitchFamily="49" charset="-122"/>
                <a:ea typeface="FangSong" panose="02010609060101010101" pitchFamily="49" charset="-122"/>
              </a:rPr>
              <a:t>平方米，第</a:t>
            </a:r>
            <a:r>
              <a:rPr kumimoji="1" lang="en-US" altLang="zh-CN" sz="2600">
                <a:latin typeface="FangSong" panose="02010609060101010101" pitchFamily="49" charset="-122"/>
                <a:ea typeface="FangSong" panose="02010609060101010101" pitchFamily="49" charset="-122"/>
              </a:rPr>
              <a:t>1</a:t>
            </a:r>
            <a:r>
              <a:rPr kumimoji="1" lang="zh-CN" altLang="en-US" sz="2600">
                <a:latin typeface="FangSong" panose="02010609060101010101" pitchFamily="49" charset="-122"/>
                <a:ea typeface="FangSong" panose="02010609060101010101" pitchFamily="49" charset="-122"/>
              </a:rPr>
              <a:t>年租金为每平方米</a:t>
            </a:r>
            <a:r>
              <a:rPr kumimoji="1" lang="en-US" altLang="zh-CN" sz="2600">
                <a:latin typeface="FangSong" panose="02010609060101010101" pitchFamily="49" charset="-122"/>
                <a:ea typeface="FangSong" panose="02010609060101010101" pitchFamily="49" charset="-122"/>
              </a:rPr>
              <a:t>3</a:t>
            </a:r>
            <a:r>
              <a:rPr kumimoji="1" lang="zh-CN" altLang="en-US" sz="2600">
                <a:latin typeface="FangSong" panose="02010609060101010101" pitchFamily="49" charset="-122"/>
                <a:ea typeface="FangSong" panose="02010609060101010101" pitchFamily="49" charset="-122"/>
              </a:rPr>
              <a:t>元</a:t>
            </a:r>
            <a:r>
              <a:rPr kumimoji="1" lang="en-US" altLang="zh-CN" sz="2600">
                <a:latin typeface="FangSong" panose="02010609060101010101" pitchFamily="49" charset="-122"/>
                <a:ea typeface="FangSong" panose="02010609060101010101" pitchFamily="49" charset="-122"/>
              </a:rPr>
              <a:t>/</a:t>
            </a:r>
            <a:r>
              <a:rPr kumimoji="1" lang="zh-CN" altLang="en-US" sz="2600">
                <a:latin typeface="FangSong" panose="02010609060101010101" pitchFamily="49" charset="-122"/>
                <a:ea typeface="FangSong" panose="02010609060101010101" pitchFamily="49" charset="-122"/>
              </a:rPr>
              <a:t>日，经营费用为租金的</a:t>
            </a:r>
            <a:r>
              <a:rPr kumimoji="1" lang="en-US" altLang="zh-CN" sz="2600">
                <a:latin typeface="FangSong" panose="02010609060101010101" pitchFamily="49" charset="-122"/>
                <a:ea typeface="FangSong" panose="02010609060101010101" pitchFamily="49" charset="-122"/>
              </a:rPr>
              <a:t>30%</a:t>
            </a:r>
            <a:r>
              <a:rPr kumimoji="1" lang="zh-CN" altLang="en-US" sz="2600">
                <a:latin typeface="FangSong" panose="02010609060101010101" pitchFamily="49" charset="-122"/>
                <a:ea typeface="FangSong" panose="02010609060101010101" pitchFamily="49" charset="-122"/>
              </a:rPr>
              <a:t>，每年按照</a:t>
            </a:r>
            <a:r>
              <a:rPr kumimoji="1" lang="en-US" altLang="zh-CN" sz="2600">
                <a:latin typeface="FangSong" panose="02010609060101010101" pitchFamily="49" charset="-122"/>
                <a:ea typeface="FangSong" panose="02010609060101010101" pitchFamily="49" charset="-122"/>
              </a:rPr>
              <a:t>0.5</a:t>
            </a:r>
            <a:r>
              <a:rPr kumimoji="1" lang="zh-CN" altLang="en-US" sz="2600">
                <a:latin typeface="FangSong" panose="02010609060101010101" pitchFamily="49" charset="-122"/>
                <a:ea typeface="FangSong" panose="02010609060101010101" pitchFamily="49" charset="-122"/>
              </a:rPr>
              <a:t>元</a:t>
            </a:r>
            <a:r>
              <a:rPr kumimoji="1" lang="en-US" altLang="zh-CN" sz="2600">
                <a:latin typeface="FangSong" panose="02010609060101010101" pitchFamily="49" charset="-122"/>
                <a:ea typeface="FangSong" panose="02010609060101010101" pitchFamily="49" charset="-122"/>
              </a:rPr>
              <a:t>/</a:t>
            </a:r>
            <a:r>
              <a:rPr kumimoji="1" lang="zh-CN" altLang="en-US" sz="2600">
                <a:latin typeface="FangSong" panose="02010609060101010101" pitchFamily="49" charset="-122"/>
                <a:ea typeface="FangSong" panose="02010609060101010101" pitchFamily="49" charset="-122"/>
              </a:rPr>
              <a:t>日增长。该房地产当前价格为</a:t>
            </a:r>
            <a:r>
              <a:rPr kumimoji="1" lang="en-US" altLang="zh-CN" sz="2600">
                <a:latin typeface="FangSong" panose="02010609060101010101" pitchFamily="49" charset="-122"/>
                <a:ea typeface="FangSong" panose="02010609060101010101" pitchFamily="49" charset="-122"/>
              </a:rPr>
              <a:t>10000</a:t>
            </a:r>
            <a:r>
              <a:rPr kumimoji="1" lang="zh-CN" altLang="en-US" sz="2600">
                <a:latin typeface="FangSong" panose="02010609060101010101" pitchFamily="49" charset="-122"/>
                <a:ea typeface="FangSong" panose="02010609060101010101" pitchFamily="49" charset="-122"/>
              </a:rPr>
              <a:t>元</a:t>
            </a:r>
            <a:r>
              <a:rPr kumimoji="1" lang="en-US" altLang="zh-CN" sz="2600">
                <a:latin typeface="FangSong" panose="02010609060101010101" pitchFamily="49" charset="-122"/>
                <a:ea typeface="FangSong" panose="02010609060101010101" pitchFamily="49" charset="-122"/>
              </a:rPr>
              <a:t>/</a:t>
            </a:r>
            <a:r>
              <a:rPr kumimoji="1" lang="zh-CN" altLang="en-US" sz="2600">
                <a:latin typeface="FangSong" panose="02010609060101010101" pitchFamily="49" charset="-122"/>
                <a:ea typeface="FangSong" panose="02010609060101010101" pitchFamily="49" charset="-122"/>
              </a:rPr>
              <a:t>平方米，预计</a:t>
            </a:r>
            <a:r>
              <a:rPr kumimoji="1" lang="en-US" altLang="zh-CN" sz="2600">
                <a:latin typeface="FangSong" panose="02010609060101010101" pitchFamily="49" charset="-122"/>
                <a:ea typeface="FangSong" panose="02010609060101010101" pitchFamily="49" charset="-122"/>
              </a:rPr>
              <a:t>5</a:t>
            </a:r>
            <a:r>
              <a:rPr kumimoji="1" lang="zh-CN" altLang="en-US" sz="2600">
                <a:latin typeface="FangSong" panose="02010609060101010101" pitchFamily="49" charset="-122"/>
                <a:ea typeface="FangSong" panose="02010609060101010101" pitchFamily="49" charset="-122"/>
              </a:rPr>
              <a:t>年后价格为</a:t>
            </a:r>
            <a:r>
              <a:rPr kumimoji="1" lang="en-US" altLang="zh-CN" sz="2600">
                <a:latin typeface="FangSong" panose="02010609060101010101" pitchFamily="49" charset="-122"/>
                <a:ea typeface="FangSong" panose="02010609060101010101" pitchFamily="49" charset="-122"/>
              </a:rPr>
              <a:t>12000</a:t>
            </a:r>
            <a:r>
              <a:rPr kumimoji="1" lang="zh-CN" altLang="en-US" sz="2600">
                <a:latin typeface="FangSong" panose="02010609060101010101" pitchFamily="49" charset="-122"/>
                <a:ea typeface="FangSong" panose="02010609060101010101" pitchFamily="49" charset="-122"/>
              </a:rPr>
              <a:t>元</a:t>
            </a:r>
            <a:r>
              <a:rPr kumimoji="1" lang="en-US" altLang="zh-CN" sz="2600">
                <a:latin typeface="FangSong" panose="02010609060101010101" pitchFamily="49" charset="-122"/>
                <a:ea typeface="FangSong" panose="02010609060101010101" pitchFamily="49" charset="-122"/>
              </a:rPr>
              <a:t>/</a:t>
            </a:r>
            <a:r>
              <a:rPr kumimoji="1" lang="zh-CN" altLang="en-US" sz="2600">
                <a:latin typeface="FangSong" panose="02010609060101010101" pitchFamily="49" charset="-122"/>
                <a:ea typeface="FangSong" panose="02010609060101010101" pitchFamily="49" charset="-122"/>
              </a:rPr>
              <a:t>平方米，销售税费为</a:t>
            </a:r>
            <a:r>
              <a:rPr kumimoji="1" lang="en-US" altLang="zh-CN" sz="2600">
                <a:latin typeface="FangSong" panose="02010609060101010101" pitchFamily="49" charset="-122"/>
                <a:ea typeface="FangSong" panose="02010609060101010101" pitchFamily="49" charset="-122"/>
              </a:rPr>
              <a:t>10%</a:t>
            </a:r>
            <a:r>
              <a:rPr kumimoji="1" lang="zh-CN" altLang="en-US" sz="2600">
                <a:latin typeface="FangSong" panose="02010609060101010101" pitchFamily="49" charset="-122"/>
                <a:ea typeface="FangSong" panose="02010609060101010101" pitchFamily="49" charset="-122"/>
              </a:rPr>
              <a:t>。银行存款利率</a:t>
            </a:r>
            <a:r>
              <a:rPr kumimoji="1" lang="en-US" altLang="zh-CN" sz="2600">
                <a:latin typeface="FangSong" panose="02010609060101010101" pitchFamily="49" charset="-122"/>
                <a:ea typeface="FangSong" panose="02010609060101010101" pitchFamily="49" charset="-122"/>
              </a:rPr>
              <a:t>1.5%</a:t>
            </a:r>
            <a:r>
              <a:rPr kumimoji="1" lang="zh-CN" altLang="en-US" sz="2600">
                <a:latin typeface="FangSong" panose="02010609060101010101" pitchFamily="49" charset="-122"/>
                <a:ea typeface="FangSong" panose="02010609060101010101" pitchFamily="49" charset="-122"/>
              </a:rPr>
              <a:t>，风险利率</a:t>
            </a:r>
            <a:r>
              <a:rPr kumimoji="1" lang="en-US" altLang="zh-CN" sz="2600">
                <a:latin typeface="FangSong" panose="02010609060101010101" pitchFamily="49" charset="-122"/>
                <a:ea typeface="FangSong" panose="02010609060101010101" pitchFamily="49" charset="-122"/>
              </a:rPr>
              <a:t>6.5%</a:t>
            </a:r>
            <a:r>
              <a:rPr kumimoji="1" lang="zh-CN" altLang="en-US" sz="2600">
                <a:latin typeface="FangSong" panose="02010609060101010101" pitchFamily="49" charset="-122"/>
                <a:ea typeface="FangSong" panose="02010609060101010101" pitchFamily="49" charset="-122"/>
              </a:rPr>
              <a:t>，求该房地产价值。</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15414"/>
          <a:stretch>
            <a:fillRect/>
          </a:stretch>
        </p:blipFill>
        <p:spPr>
          <a:xfrm>
            <a:off x="20" y="10"/>
            <a:ext cx="12191980" cy="6857990"/>
          </a:xfrm>
          <a:prstGeom prst="rect">
            <a:avLst/>
          </a:prstGeom>
        </p:spPr>
      </p:pic>
      <p:sp>
        <p:nvSpPr>
          <p:cNvPr id="10" name="Rectangle 9"/>
          <p:cNvSpPr>
            <a:spLocks noGrp="1" noRot="1" noChangeAspect="1" noMove="1" noResize="1" noEditPoints="1" noAdjustHandles="1" noChangeArrowheads="1" noChangeShapeType="1" noTextEdit="1"/>
          </p:cNvSpPr>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p:cNvSpPr>
            <a:spLocks noGrp="1"/>
          </p:cNvSpPr>
          <p:nvPr>
            <p:ph type="title"/>
          </p:nvPr>
        </p:nvSpPr>
        <p:spPr>
          <a:xfrm>
            <a:off x="838200" y="365125"/>
            <a:ext cx="10515600" cy="1325563"/>
          </a:xfrm>
        </p:spPr>
        <p:txBody>
          <a:bodyPr>
            <a:normAutofit/>
          </a:bodyPr>
          <a:lstStyle/>
          <a:p>
            <a:r>
              <a:rPr kumimoji="1" lang="zh-CN" altLang="en-US" dirty="0">
                <a:latin typeface="SimHei" panose="02010609060101010101" pitchFamily="49" charset="-122"/>
                <a:ea typeface="SimHei" panose="02010609060101010101" pitchFamily="49" charset="-122"/>
              </a:rPr>
              <a:t>带租约的情况</a:t>
            </a: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5400">
                <a:latin typeface="SimHei" panose="02010609060101010101" pitchFamily="49" charset="-122"/>
                <a:ea typeface="SimHei" panose="02010609060101010101" pitchFamily="49" charset="-122"/>
              </a:rPr>
              <a:t>承租人权益价值和出租人权益价值</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15730"/>
          <a:stretch>
            <a:fillRect/>
          </a:stretch>
        </p:blipFill>
        <p:spPr>
          <a:xfrm>
            <a:off x="20" y="25062"/>
            <a:ext cx="12191980" cy="6857990"/>
          </a:xfrm>
          <a:prstGeom prst="rect">
            <a:avLst/>
          </a:prstGeom>
        </p:spPr>
      </p:pic>
      <p:sp>
        <p:nvSpPr>
          <p:cNvPr id="10" name="Rectangle 9"/>
          <p:cNvSpPr>
            <a:spLocks noGrp="1" noRot="1" noChangeAspect="1" noMove="1" noResize="1" noEditPoints="1" noAdjustHandles="1" noChangeArrowheads="1" noChangeShapeType="1" noTextEdit="1"/>
          </p:cNvSpPr>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p:cNvSpPr>
            <a:spLocks noGrp="1"/>
          </p:cNvSpPr>
          <p:nvPr>
            <p:ph type="title"/>
          </p:nvPr>
        </p:nvSpPr>
        <p:spPr>
          <a:xfrm>
            <a:off x="838200" y="365125"/>
            <a:ext cx="10515600" cy="1325563"/>
          </a:xfrm>
        </p:spPr>
        <p:txBody>
          <a:bodyPr>
            <a:normAutofit/>
          </a:bodyPr>
          <a:lstStyle/>
          <a:p>
            <a:r>
              <a:rPr kumimoji="1" lang="zh-CN" altLang="en-US" dirty="0">
                <a:latin typeface="SimHei" panose="02010609060101010101" pitchFamily="49" charset="-122"/>
                <a:ea typeface="SimHei" panose="02010609060101010101" pitchFamily="49" charset="-122"/>
              </a:rPr>
              <a:t>平衡原理</a:t>
            </a: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6250"/>
          <a:stretch>
            <a:fillRect/>
          </a:stretch>
        </p:blipFill>
        <p:spPr>
          <a:xfrm>
            <a:off x="20" y="10"/>
            <a:ext cx="12191980" cy="6857990"/>
          </a:xfrm>
          <a:prstGeom prst="rect">
            <a:avLst/>
          </a:prstGeom>
        </p:spPr>
      </p:pic>
      <p:sp>
        <p:nvSpPr>
          <p:cNvPr id="10" name="Rectangle 9"/>
          <p:cNvSpPr>
            <a:spLocks noGrp="1" noRot="1" noChangeAspect="1" noMove="1" noResize="1" noEditPoints="1" noAdjustHandles="1" noChangeArrowheads="1" noChangeShapeType="1" noTextEdit="1"/>
          </p:cNvSpPr>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p:cNvSpPr>
            <a:spLocks noGrp="1"/>
          </p:cNvSpPr>
          <p:nvPr>
            <p:ph type="title"/>
          </p:nvPr>
        </p:nvSpPr>
        <p:spPr>
          <a:xfrm>
            <a:off x="838200" y="365125"/>
            <a:ext cx="10515600" cy="1325563"/>
          </a:xfrm>
        </p:spPr>
        <p:txBody>
          <a:bodyPr>
            <a:normAutofit/>
          </a:bodyPr>
          <a:lstStyle/>
          <a:p>
            <a:r>
              <a:rPr kumimoji="1" lang="zh-CN" altLang="en-US" dirty="0">
                <a:latin typeface="SimHei" panose="02010609060101010101" pitchFamily="49" charset="-122"/>
                <a:ea typeface="SimHei" panose="02010609060101010101" pitchFamily="49" charset="-122"/>
              </a:rPr>
              <a:t>乐观估计、保守估计和最可能估计的运用</a:t>
            </a: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38200" y="365125"/>
            <a:ext cx="10515600" cy="1325563"/>
          </a:xfrm>
        </p:spPr>
        <p:txBody>
          <a:bodyPr>
            <a:normAutofit/>
          </a:bodyPr>
          <a:lstStyle/>
          <a:p>
            <a:r>
              <a:rPr kumimoji="1" lang="zh-CN" altLang="en-US" sz="3400" dirty="0">
                <a:solidFill>
                  <a:srgbClr val="FFFFFF"/>
                </a:solidFill>
                <a:latin typeface="FangSong" panose="02010609060101010101" pitchFamily="49" charset="-122"/>
                <a:ea typeface="FangSong" panose="02010609060101010101" pitchFamily="49" charset="-122"/>
              </a:rPr>
              <a:t>预测某宗房地产未来第</a:t>
            </a:r>
            <a:r>
              <a:rPr kumimoji="1" lang="en-US" altLang="zh-CN" sz="3400" dirty="0">
                <a:solidFill>
                  <a:srgbClr val="FFFFFF"/>
                </a:solidFill>
                <a:latin typeface="FangSong" panose="02010609060101010101" pitchFamily="49" charset="-122"/>
                <a:ea typeface="FangSong" panose="02010609060101010101" pitchFamily="49" charset="-122"/>
              </a:rPr>
              <a:t>1</a:t>
            </a:r>
            <a:r>
              <a:rPr kumimoji="1" lang="zh-CN" altLang="en-US" sz="3400" dirty="0">
                <a:solidFill>
                  <a:srgbClr val="FFFFFF"/>
                </a:solidFill>
                <a:latin typeface="FangSong" panose="02010609060101010101" pitchFamily="49" charset="-122"/>
                <a:ea typeface="FangSong" panose="02010609060101010101" pitchFamily="49" charset="-122"/>
              </a:rPr>
              <a:t>年纯收益</a:t>
            </a:r>
            <a:r>
              <a:rPr kumimoji="1" lang="en-US" altLang="zh-CN" sz="3400" dirty="0">
                <a:solidFill>
                  <a:srgbClr val="FFFFFF"/>
                </a:solidFill>
                <a:latin typeface="FangSong" panose="02010609060101010101" pitchFamily="49" charset="-122"/>
                <a:ea typeface="FangSong" panose="02010609060101010101" pitchFamily="49" charset="-122"/>
              </a:rPr>
              <a:t>50</a:t>
            </a:r>
            <a:r>
              <a:rPr kumimoji="1" lang="zh-CN" altLang="en-US" sz="3400" dirty="0">
                <a:solidFill>
                  <a:srgbClr val="FFFFFF"/>
                </a:solidFill>
                <a:latin typeface="FangSong" panose="02010609060101010101" pitchFamily="49" charset="-122"/>
                <a:ea typeface="FangSong" panose="02010609060101010101" pitchFamily="49" charset="-122"/>
              </a:rPr>
              <a:t>万元，以后每年递增</a:t>
            </a:r>
            <a:r>
              <a:rPr kumimoji="1" lang="en-US" altLang="zh-CN" sz="3400" dirty="0">
                <a:solidFill>
                  <a:srgbClr val="FFFFFF"/>
                </a:solidFill>
                <a:latin typeface="FangSong" panose="02010609060101010101" pitchFamily="49" charset="-122"/>
                <a:ea typeface="FangSong" panose="02010609060101010101" pitchFamily="49" charset="-122"/>
              </a:rPr>
              <a:t>2</a:t>
            </a:r>
            <a:r>
              <a:rPr kumimoji="1" lang="zh-CN" altLang="en-US" sz="3400" dirty="0">
                <a:solidFill>
                  <a:srgbClr val="FFFFFF"/>
                </a:solidFill>
                <a:latin typeface="FangSong" panose="02010609060101010101" pitchFamily="49" charset="-122"/>
                <a:ea typeface="FangSong" panose="02010609060101010101" pitchFamily="49" charset="-122"/>
              </a:rPr>
              <a:t>万元，报酬率</a:t>
            </a:r>
            <a:r>
              <a:rPr kumimoji="1" lang="en-US" altLang="zh-CN" sz="3400" dirty="0">
                <a:solidFill>
                  <a:srgbClr val="FFFFFF"/>
                </a:solidFill>
                <a:latin typeface="FangSong" panose="02010609060101010101" pitchFamily="49" charset="-122"/>
                <a:ea typeface="FangSong" panose="02010609060101010101" pitchFamily="49" charset="-122"/>
              </a:rPr>
              <a:t>8%</a:t>
            </a:r>
            <a:r>
              <a:rPr kumimoji="1" lang="zh-CN" altLang="en-US" sz="3400" dirty="0">
                <a:solidFill>
                  <a:srgbClr val="FFFFFF"/>
                </a:solidFill>
                <a:latin typeface="FangSong" panose="02010609060101010101" pitchFamily="49" charset="-122"/>
                <a:ea typeface="FangSong" panose="02010609060101010101" pitchFamily="49" charset="-122"/>
              </a:rPr>
              <a:t>，无限年。求该宗房地产价值。</a:t>
            </a: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p:cNvSpPr>
            <a:spLocks noGrp="1" noRot="1" noChangeAspect="1" noMove="1" noResize="1" noEditPoints="1" noAdjustHandles="1" noChangeArrowheads="1" noChangeShapeType="1" noTextEdit="1"/>
          </p:cNvSpPr>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p:cNvGrpSpPr>
            <a:grpSpLocks noGrp="1" noUngrp="1" noRot="1" noChangeAspect="1" noMove="1" noResize="1"/>
          </p:cNvGrpSpPr>
          <p:nvPr/>
        </p:nvGrpSpPr>
        <p:grpSpPr>
          <a:xfrm>
            <a:off x="3315292" y="0"/>
            <a:ext cx="2436813" cy="6858001"/>
            <a:chOff x="1320800" y="0"/>
            <a:chExt cx="2436813" cy="6858001"/>
          </a:xfrm>
        </p:grpSpPr>
        <p:sp>
          <p:nvSpPr>
            <p:cNvPr id="12"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标题 1"/>
          <p:cNvSpPr>
            <a:spLocks noGrp="1"/>
          </p:cNvSpPr>
          <p:nvPr>
            <p:ph type="title"/>
          </p:nvPr>
        </p:nvSpPr>
        <p:spPr>
          <a:xfrm>
            <a:off x="535020" y="685800"/>
            <a:ext cx="2780271" cy="5105400"/>
          </a:xfrm>
        </p:spPr>
        <p:txBody>
          <a:bodyPr>
            <a:normAutofit/>
          </a:bodyPr>
          <a:lstStyle/>
          <a:p>
            <a:r>
              <a:rPr kumimoji="1" lang="zh-CN" altLang="en-US" sz="2500" dirty="0">
                <a:solidFill>
                  <a:srgbClr val="FFFFFF"/>
                </a:solidFill>
                <a:latin typeface="FangSong" panose="02010609060101010101" pitchFamily="49" charset="-122"/>
                <a:ea typeface="FangSong" panose="02010609060101010101" pitchFamily="49" charset="-122"/>
              </a:rPr>
              <a:t>某宗农地产量</a:t>
            </a:r>
            <a:r>
              <a:rPr kumimoji="1" lang="en-US" altLang="zh-CN" sz="2500" dirty="0">
                <a:solidFill>
                  <a:srgbClr val="FFFFFF"/>
                </a:solidFill>
                <a:latin typeface="FangSong" panose="02010609060101010101" pitchFamily="49" charset="-122"/>
                <a:ea typeface="FangSong" panose="02010609060101010101" pitchFamily="49" charset="-122"/>
              </a:rPr>
              <a:t>800</a:t>
            </a:r>
            <a:r>
              <a:rPr kumimoji="1" lang="zh-CN" altLang="en-US" sz="2500" dirty="0">
                <a:solidFill>
                  <a:srgbClr val="FFFFFF"/>
                </a:solidFill>
                <a:latin typeface="FangSong" panose="02010609060101010101" pitchFamily="49" charset="-122"/>
                <a:ea typeface="FangSong" panose="02010609060101010101" pitchFamily="49" charset="-122"/>
              </a:rPr>
              <a:t>公斤</a:t>
            </a:r>
            <a:r>
              <a:rPr kumimoji="1" lang="en-US" altLang="zh-CN" sz="2500" dirty="0">
                <a:solidFill>
                  <a:srgbClr val="FFFFFF"/>
                </a:solidFill>
                <a:latin typeface="FangSong" panose="02010609060101010101" pitchFamily="49" charset="-122"/>
                <a:ea typeface="FangSong" panose="02010609060101010101" pitchFamily="49" charset="-122"/>
              </a:rPr>
              <a:t>/</a:t>
            </a:r>
            <a:r>
              <a:rPr kumimoji="1" lang="zh-CN" altLang="en-US" sz="2500" dirty="0">
                <a:solidFill>
                  <a:srgbClr val="FFFFFF"/>
                </a:solidFill>
                <a:latin typeface="FangSong" panose="02010609060101010101" pitchFamily="49" charset="-122"/>
                <a:ea typeface="FangSong" panose="02010609060101010101" pitchFamily="49" charset="-122"/>
              </a:rPr>
              <a:t>亩，农作物市场价格为</a:t>
            </a:r>
            <a:r>
              <a:rPr kumimoji="1" lang="en-US" altLang="zh-CN" sz="2500" dirty="0">
                <a:solidFill>
                  <a:srgbClr val="FFFFFF"/>
                </a:solidFill>
                <a:latin typeface="FangSong" panose="02010609060101010101" pitchFamily="49" charset="-122"/>
                <a:ea typeface="FangSong" panose="02010609060101010101" pitchFamily="49" charset="-122"/>
              </a:rPr>
              <a:t>2.4</a:t>
            </a:r>
            <a:r>
              <a:rPr kumimoji="1" lang="zh-CN" altLang="en-US" sz="2500" dirty="0">
                <a:solidFill>
                  <a:srgbClr val="FFFFFF"/>
                </a:solidFill>
                <a:latin typeface="FangSong" panose="02010609060101010101" pitchFamily="49" charset="-122"/>
                <a:ea typeface="FangSong" panose="02010609060101010101" pitchFamily="49" charset="-122"/>
              </a:rPr>
              <a:t>元</a:t>
            </a:r>
            <a:r>
              <a:rPr kumimoji="1" lang="en-US" altLang="zh-CN" sz="2500" dirty="0">
                <a:solidFill>
                  <a:srgbClr val="FFFFFF"/>
                </a:solidFill>
                <a:latin typeface="FangSong" panose="02010609060101010101" pitchFamily="49" charset="-122"/>
                <a:ea typeface="FangSong" panose="02010609060101010101" pitchFamily="49" charset="-122"/>
              </a:rPr>
              <a:t>/</a:t>
            </a:r>
            <a:r>
              <a:rPr kumimoji="1" lang="zh-CN" altLang="en-US" sz="2500" dirty="0">
                <a:solidFill>
                  <a:srgbClr val="FFFFFF"/>
                </a:solidFill>
                <a:latin typeface="FangSong" panose="02010609060101010101" pitchFamily="49" charset="-122"/>
                <a:ea typeface="FangSong" panose="02010609060101010101" pitchFamily="49" charset="-122"/>
              </a:rPr>
              <a:t>公斤，农产品销售税费为</a:t>
            </a:r>
            <a:r>
              <a:rPr kumimoji="1" lang="en-US" altLang="zh-CN" sz="2500" dirty="0">
                <a:solidFill>
                  <a:srgbClr val="FFFFFF"/>
                </a:solidFill>
                <a:latin typeface="FangSong" panose="02010609060101010101" pitchFamily="49" charset="-122"/>
                <a:ea typeface="FangSong" panose="02010609060101010101" pitchFamily="49" charset="-122"/>
              </a:rPr>
              <a:t>10%</a:t>
            </a:r>
            <a:r>
              <a:rPr kumimoji="1" lang="zh-CN" altLang="en-US" sz="2500" dirty="0">
                <a:solidFill>
                  <a:srgbClr val="FFFFFF"/>
                </a:solidFill>
                <a:latin typeface="FangSong" panose="02010609060101010101" pitchFamily="49" charset="-122"/>
                <a:ea typeface="FangSong" panose="02010609060101010101" pitchFamily="49" charset="-122"/>
              </a:rPr>
              <a:t>，生产成本为</a:t>
            </a:r>
            <a:r>
              <a:rPr kumimoji="1" lang="en-US" altLang="zh-CN" sz="2500" dirty="0">
                <a:solidFill>
                  <a:srgbClr val="FFFFFF"/>
                </a:solidFill>
                <a:latin typeface="FangSong" panose="02010609060101010101" pitchFamily="49" charset="-122"/>
                <a:ea typeface="FangSong" panose="02010609060101010101" pitchFamily="49" charset="-122"/>
              </a:rPr>
              <a:t>500</a:t>
            </a:r>
            <a:r>
              <a:rPr kumimoji="1" lang="zh-CN" altLang="en-US" sz="2500" dirty="0">
                <a:solidFill>
                  <a:srgbClr val="FFFFFF"/>
                </a:solidFill>
                <a:latin typeface="FangSong" panose="02010609060101010101" pitchFamily="49" charset="-122"/>
                <a:ea typeface="FangSong" panose="02010609060101010101" pitchFamily="49" charset="-122"/>
              </a:rPr>
              <a:t>元</a:t>
            </a:r>
            <a:r>
              <a:rPr kumimoji="1" lang="en-US" altLang="zh-CN" sz="2500" dirty="0">
                <a:solidFill>
                  <a:srgbClr val="FFFFFF"/>
                </a:solidFill>
                <a:latin typeface="FangSong" panose="02010609060101010101" pitchFamily="49" charset="-122"/>
                <a:ea typeface="FangSong" panose="02010609060101010101" pitchFamily="49" charset="-122"/>
              </a:rPr>
              <a:t>/</a:t>
            </a:r>
            <a:r>
              <a:rPr kumimoji="1" lang="zh-CN" altLang="en-US" sz="2500" dirty="0">
                <a:solidFill>
                  <a:srgbClr val="FFFFFF"/>
                </a:solidFill>
                <a:latin typeface="FangSong" panose="02010609060101010101" pitchFamily="49" charset="-122"/>
                <a:ea typeface="FangSong" panose="02010609060101010101" pitchFamily="49" charset="-122"/>
              </a:rPr>
              <a:t>亩，运输成本为</a:t>
            </a:r>
            <a:r>
              <a:rPr kumimoji="1" lang="en-US" altLang="zh-CN" sz="2500" dirty="0">
                <a:solidFill>
                  <a:srgbClr val="FFFFFF"/>
                </a:solidFill>
                <a:latin typeface="FangSong" panose="02010609060101010101" pitchFamily="49" charset="-122"/>
                <a:ea typeface="FangSong" panose="02010609060101010101" pitchFamily="49" charset="-122"/>
              </a:rPr>
              <a:t>0.1</a:t>
            </a:r>
            <a:r>
              <a:rPr kumimoji="1" lang="zh-CN" altLang="en-US" sz="2500" dirty="0">
                <a:solidFill>
                  <a:srgbClr val="FFFFFF"/>
                </a:solidFill>
                <a:latin typeface="FangSong" panose="02010609060101010101" pitchFamily="49" charset="-122"/>
                <a:ea typeface="FangSong" panose="02010609060101010101" pitchFamily="49" charset="-122"/>
              </a:rPr>
              <a:t>元</a:t>
            </a:r>
            <a:r>
              <a:rPr kumimoji="1" lang="en-US" altLang="zh-CN" sz="2500" dirty="0">
                <a:solidFill>
                  <a:srgbClr val="FFFFFF"/>
                </a:solidFill>
                <a:latin typeface="FangSong" panose="02010609060101010101" pitchFamily="49" charset="-122"/>
                <a:ea typeface="FangSong" panose="02010609060101010101" pitchFamily="49" charset="-122"/>
              </a:rPr>
              <a:t>/</a:t>
            </a:r>
            <a:r>
              <a:rPr kumimoji="1" lang="zh-CN" altLang="en-US" sz="2500" dirty="0">
                <a:solidFill>
                  <a:srgbClr val="FFFFFF"/>
                </a:solidFill>
                <a:latin typeface="FangSong" panose="02010609060101010101" pitchFamily="49" charset="-122"/>
                <a:ea typeface="FangSong" panose="02010609060101010101" pitchFamily="49" charset="-122"/>
              </a:rPr>
              <a:t>公斤，投资利息</a:t>
            </a:r>
            <a:r>
              <a:rPr kumimoji="1" lang="en-US" altLang="zh-CN" sz="2500" dirty="0">
                <a:solidFill>
                  <a:srgbClr val="FFFFFF"/>
                </a:solidFill>
                <a:latin typeface="FangSong" panose="02010609060101010101" pitchFamily="49" charset="-122"/>
                <a:ea typeface="FangSong" panose="02010609060101010101" pitchFamily="49" charset="-122"/>
              </a:rPr>
              <a:t>0.05</a:t>
            </a:r>
            <a:r>
              <a:rPr kumimoji="1" lang="zh-CN" altLang="en-US" sz="2500" dirty="0">
                <a:solidFill>
                  <a:srgbClr val="FFFFFF"/>
                </a:solidFill>
                <a:latin typeface="FangSong" panose="02010609060101010101" pitchFamily="49" charset="-122"/>
                <a:ea typeface="FangSong" panose="02010609060101010101" pitchFamily="49" charset="-122"/>
              </a:rPr>
              <a:t>元</a:t>
            </a:r>
            <a:r>
              <a:rPr kumimoji="1" lang="en-US" altLang="zh-CN" sz="2500" dirty="0">
                <a:solidFill>
                  <a:srgbClr val="FFFFFF"/>
                </a:solidFill>
                <a:latin typeface="FangSong" panose="02010609060101010101" pitchFamily="49" charset="-122"/>
                <a:ea typeface="FangSong" panose="02010609060101010101" pitchFamily="49" charset="-122"/>
              </a:rPr>
              <a:t>/</a:t>
            </a:r>
            <a:r>
              <a:rPr kumimoji="1" lang="zh-CN" altLang="en-US" sz="2500" dirty="0">
                <a:solidFill>
                  <a:srgbClr val="FFFFFF"/>
                </a:solidFill>
                <a:latin typeface="FangSong" panose="02010609060101010101" pitchFamily="49" charset="-122"/>
                <a:ea typeface="FangSong" panose="02010609060101010101" pitchFamily="49" charset="-122"/>
              </a:rPr>
              <a:t>公斤，生产经营者的利润为</a:t>
            </a:r>
            <a:r>
              <a:rPr kumimoji="1" lang="en-US" altLang="zh-CN" sz="2500" dirty="0">
                <a:solidFill>
                  <a:srgbClr val="FFFFFF"/>
                </a:solidFill>
                <a:latin typeface="FangSong" panose="02010609060101010101" pitchFamily="49" charset="-122"/>
                <a:ea typeface="FangSong" panose="02010609060101010101" pitchFamily="49" charset="-122"/>
              </a:rPr>
              <a:t>150</a:t>
            </a:r>
            <a:r>
              <a:rPr kumimoji="1" lang="zh-CN" altLang="en-US" sz="2500" dirty="0">
                <a:solidFill>
                  <a:srgbClr val="FFFFFF"/>
                </a:solidFill>
                <a:latin typeface="FangSong" panose="02010609060101010101" pitchFamily="49" charset="-122"/>
                <a:ea typeface="FangSong" panose="02010609060101010101" pitchFamily="49" charset="-122"/>
              </a:rPr>
              <a:t>元</a:t>
            </a:r>
            <a:r>
              <a:rPr kumimoji="1" lang="en-US" altLang="zh-CN" sz="2500" dirty="0">
                <a:solidFill>
                  <a:srgbClr val="FFFFFF"/>
                </a:solidFill>
                <a:latin typeface="FangSong" panose="02010609060101010101" pitchFamily="49" charset="-122"/>
                <a:ea typeface="FangSong" panose="02010609060101010101" pitchFamily="49" charset="-122"/>
              </a:rPr>
              <a:t>/</a:t>
            </a:r>
            <a:r>
              <a:rPr kumimoji="1" lang="zh-CN" altLang="en-US" sz="2500" dirty="0">
                <a:solidFill>
                  <a:srgbClr val="FFFFFF"/>
                </a:solidFill>
                <a:latin typeface="FangSong" panose="02010609060101010101" pitchFamily="49" charset="-122"/>
                <a:ea typeface="FangSong" panose="02010609060101010101" pitchFamily="49" charset="-122"/>
              </a:rPr>
              <a:t>亩，求地租。</a:t>
            </a:r>
            <a:br>
              <a:rPr kumimoji="1" lang="en-US" altLang="zh-CN" sz="2500" dirty="0">
                <a:solidFill>
                  <a:srgbClr val="FFFFFF"/>
                </a:solidFill>
                <a:latin typeface="FangSong" panose="02010609060101010101" pitchFamily="49" charset="-122"/>
                <a:ea typeface="FangSong" panose="02010609060101010101" pitchFamily="49" charset="-122"/>
              </a:rPr>
            </a:br>
            <a:endParaRPr kumimoji="1" lang="zh-CN" altLang="en-US" sz="2500" dirty="0">
              <a:solidFill>
                <a:srgbClr val="FFFFFF"/>
              </a:solidFill>
              <a:latin typeface="FangSong" panose="02010609060101010101" pitchFamily="49" charset="-122"/>
              <a:ea typeface="FangSong" panose="02010609060101010101" pitchFamily="49" charset="-122"/>
            </a:endParaRPr>
          </a:p>
        </p:txBody>
      </p:sp>
      <p:graphicFrame>
        <p:nvGraphicFramePr>
          <p:cNvPr id="4" name="内容占位符 3"/>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15730"/>
          <a:stretch>
            <a:fillRect/>
          </a:stretch>
        </p:blipFill>
        <p:spPr>
          <a:xfrm>
            <a:off x="20" y="10"/>
            <a:ext cx="12191980" cy="6857990"/>
          </a:xfrm>
          <a:prstGeom prst="rect">
            <a:avLst/>
          </a:prstGeom>
        </p:spPr>
      </p:pic>
      <p:sp>
        <p:nvSpPr>
          <p:cNvPr id="10" name="Rectangle 9"/>
          <p:cNvSpPr>
            <a:spLocks noGrp="1" noRot="1" noChangeAspect="1" noMove="1" noResize="1" noEditPoints="1" noAdjustHandles="1" noChangeArrowheads="1" noChangeShapeType="1" noTextEdit="1"/>
          </p:cNvSpPr>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p:cNvSpPr>
            <a:spLocks noGrp="1"/>
          </p:cNvSpPr>
          <p:nvPr>
            <p:ph type="title"/>
          </p:nvPr>
        </p:nvSpPr>
        <p:spPr>
          <a:xfrm>
            <a:off x="838200" y="365125"/>
            <a:ext cx="10515600" cy="1325563"/>
          </a:xfrm>
        </p:spPr>
        <p:txBody>
          <a:bodyPr>
            <a:normAutofit/>
          </a:bodyPr>
          <a:lstStyle/>
          <a:p>
            <a:r>
              <a:rPr kumimoji="1" lang="zh-CN" altLang="en-US" dirty="0"/>
              <a:t>报酬率的确定</a:t>
            </a:r>
          </a:p>
        </p:txBody>
      </p:sp>
      <p:graphicFrame>
        <p:nvGraphicFramePr>
          <p:cNvPr id="4" name="内容占位符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latin typeface="SimHei" panose="02010609060101010101" pitchFamily="49" charset="-122"/>
                <a:ea typeface="SimHei" panose="02010609060101010101" pitchFamily="49" charset="-122"/>
              </a:rPr>
              <a:t>重置提拨款</a:t>
            </a:r>
          </a:p>
        </p:txBody>
      </p:sp>
      <p:graphicFrame>
        <p:nvGraphicFramePr>
          <p:cNvPr id="4" name="内容占位符 3">
            <a:extLst>
              <a:ext uri="{FF2B5EF4-FFF2-40B4-BE49-F238E27FC236}">
                <a16:creationId xmlns:a16="http://schemas.microsoft.com/office/drawing/2014/main" id="{B939FFF3-4714-1F4A-8A2C-3766A9B8485F}"/>
              </a:ext>
            </a:extLst>
          </p:cNvPr>
          <p:cNvGraphicFramePr>
            <a:graphicFrameLocks noGrp="1"/>
          </p:cNvGraphicFramePr>
          <p:nvPr>
            <p:ph idx="1"/>
            <p:extLst>
              <p:ext uri="{D42A27DB-BD31-4B8C-83A1-F6EECF244321}">
                <p14:modId xmlns:p14="http://schemas.microsoft.com/office/powerpoint/2010/main" val="8508715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425BD5-63DB-634F-B669-16FE308C20E4}"/>
              </a:ext>
            </a:extLst>
          </p:cNvPr>
          <p:cNvSpPr>
            <a:spLocks noGrp="1"/>
          </p:cNvSpPr>
          <p:nvPr>
            <p:ph type="title"/>
          </p:nvPr>
        </p:nvSpPr>
        <p:spPr/>
        <p:txBody>
          <a:bodyPr/>
          <a:lstStyle/>
          <a:p>
            <a:r>
              <a:rPr kumimoji="1" lang="zh-CN" altLang="en-US" dirty="0">
                <a:latin typeface="SimHei" panose="02010609060101010101" pitchFamily="49" charset="-122"/>
                <a:ea typeface="SimHei" panose="02010609060101010101" pitchFamily="49" charset="-122"/>
              </a:rPr>
              <a:t>资本化率和报酬率的关系</a:t>
            </a:r>
          </a:p>
        </p:txBody>
      </p:sp>
      <p:graphicFrame>
        <p:nvGraphicFramePr>
          <p:cNvPr id="4" name="表格 4">
            <a:extLst>
              <a:ext uri="{FF2B5EF4-FFF2-40B4-BE49-F238E27FC236}">
                <a16:creationId xmlns:a16="http://schemas.microsoft.com/office/drawing/2014/main" id="{A72A845E-3127-054F-B55A-E6159208FFCF}"/>
              </a:ext>
            </a:extLst>
          </p:cNvPr>
          <p:cNvGraphicFramePr>
            <a:graphicFrameLocks noGrp="1"/>
          </p:cNvGraphicFramePr>
          <p:nvPr>
            <p:ph idx="1"/>
            <p:extLst>
              <p:ext uri="{D42A27DB-BD31-4B8C-83A1-F6EECF244321}">
                <p14:modId xmlns:p14="http://schemas.microsoft.com/office/powerpoint/2010/main" val="1075150875"/>
              </p:ext>
            </p:extLst>
          </p:nvPr>
        </p:nvGraphicFramePr>
        <p:xfrm>
          <a:off x="838200" y="1825625"/>
          <a:ext cx="10515603" cy="1752600"/>
        </p:xfrm>
        <a:graphic>
          <a:graphicData uri="http://schemas.openxmlformats.org/drawingml/2006/table">
            <a:tbl>
              <a:tblPr firstRow="1" bandRow="1">
                <a:tableStyleId>{5C22544A-7EE6-4342-B048-85BDC9FD1C3A}</a:tableStyleId>
              </a:tblPr>
              <a:tblGrid>
                <a:gridCol w="1714995">
                  <a:extLst>
                    <a:ext uri="{9D8B030D-6E8A-4147-A177-3AD203B41FA5}">
                      <a16:colId xmlns:a16="http://schemas.microsoft.com/office/drawing/2014/main" val="1243963796"/>
                    </a:ext>
                  </a:extLst>
                </a:gridCol>
                <a:gridCol w="1289463">
                  <a:extLst>
                    <a:ext uri="{9D8B030D-6E8A-4147-A177-3AD203B41FA5}">
                      <a16:colId xmlns:a16="http://schemas.microsoft.com/office/drawing/2014/main" val="3436537768"/>
                    </a:ext>
                  </a:extLst>
                </a:gridCol>
                <a:gridCol w="1502229">
                  <a:extLst>
                    <a:ext uri="{9D8B030D-6E8A-4147-A177-3AD203B41FA5}">
                      <a16:colId xmlns:a16="http://schemas.microsoft.com/office/drawing/2014/main" val="3742249623"/>
                    </a:ext>
                  </a:extLst>
                </a:gridCol>
                <a:gridCol w="1502229">
                  <a:extLst>
                    <a:ext uri="{9D8B030D-6E8A-4147-A177-3AD203B41FA5}">
                      <a16:colId xmlns:a16="http://schemas.microsoft.com/office/drawing/2014/main" val="1736090949"/>
                    </a:ext>
                  </a:extLst>
                </a:gridCol>
                <a:gridCol w="1502229">
                  <a:extLst>
                    <a:ext uri="{9D8B030D-6E8A-4147-A177-3AD203B41FA5}">
                      <a16:colId xmlns:a16="http://schemas.microsoft.com/office/drawing/2014/main" val="2130923689"/>
                    </a:ext>
                  </a:extLst>
                </a:gridCol>
                <a:gridCol w="1502229">
                  <a:extLst>
                    <a:ext uri="{9D8B030D-6E8A-4147-A177-3AD203B41FA5}">
                      <a16:colId xmlns:a16="http://schemas.microsoft.com/office/drawing/2014/main" val="3711065867"/>
                    </a:ext>
                  </a:extLst>
                </a:gridCol>
                <a:gridCol w="1502229">
                  <a:extLst>
                    <a:ext uri="{9D8B030D-6E8A-4147-A177-3AD203B41FA5}">
                      <a16:colId xmlns:a16="http://schemas.microsoft.com/office/drawing/2014/main" val="4022818113"/>
                    </a:ext>
                  </a:extLst>
                </a:gridCol>
              </a:tblGrid>
              <a:tr h="370840">
                <a:tc>
                  <a:txBody>
                    <a:bodyPr/>
                    <a:lstStyle/>
                    <a:p>
                      <a:r>
                        <a:rPr lang="zh-CN" altLang="en-US" dirty="0"/>
                        <a:t>年份</a:t>
                      </a:r>
                    </a:p>
                  </a:txBody>
                  <a:tcPr/>
                </a:tc>
                <a:tc>
                  <a:txBody>
                    <a:bodyPr/>
                    <a:lstStyle/>
                    <a:p>
                      <a:r>
                        <a:rPr lang="en-US" altLang="zh-CN" dirty="0"/>
                        <a:t>1</a:t>
                      </a:r>
                      <a:endParaRPr lang="zh-CN" altLang="en-US" dirty="0"/>
                    </a:p>
                  </a:txBody>
                  <a:tcPr/>
                </a:tc>
                <a:tc>
                  <a:txBody>
                    <a:bodyPr/>
                    <a:lstStyle/>
                    <a:p>
                      <a:r>
                        <a:rPr lang="en-US" altLang="zh-CN" dirty="0"/>
                        <a:t>2</a:t>
                      </a:r>
                      <a:endParaRPr lang="zh-CN" altLang="en-US" dirty="0"/>
                    </a:p>
                  </a:txBody>
                  <a:tcPr/>
                </a:tc>
                <a:tc>
                  <a:txBody>
                    <a:bodyPr/>
                    <a:lstStyle/>
                    <a:p>
                      <a:r>
                        <a:rPr lang="en-US" altLang="zh-CN" dirty="0"/>
                        <a:t>3</a:t>
                      </a:r>
                      <a:endParaRPr lang="zh-CN" altLang="en-US" dirty="0"/>
                    </a:p>
                  </a:txBody>
                  <a:tcPr/>
                </a:tc>
                <a:tc>
                  <a:txBody>
                    <a:bodyPr/>
                    <a:lstStyle/>
                    <a:p>
                      <a:r>
                        <a:rPr lang="en-US" altLang="zh-CN" dirty="0"/>
                        <a:t>4</a:t>
                      </a:r>
                      <a:endParaRPr lang="zh-CN" altLang="en-US" dirty="0"/>
                    </a:p>
                  </a:txBody>
                  <a:tcPr/>
                </a:tc>
                <a:tc>
                  <a:txBody>
                    <a:bodyPr/>
                    <a:lstStyle/>
                    <a:p>
                      <a:r>
                        <a:rPr lang="en-US" altLang="zh-CN" dirty="0"/>
                        <a:t>5</a:t>
                      </a:r>
                      <a:endParaRPr lang="zh-CN" altLang="en-US" dirty="0"/>
                    </a:p>
                  </a:txBody>
                  <a:tcPr/>
                </a:tc>
                <a:tc>
                  <a:txBody>
                    <a:bodyPr/>
                    <a:lstStyle/>
                    <a:p>
                      <a:r>
                        <a:rPr lang="zh-CN" altLang="en-US" dirty="0"/>
                        <a:t>合计</a:t>
                      </a:r>
                    </a:p>
                  </a:txBody>
                  <a:tcPr/>
                </a:tc>
                <a:extLst>
                  <a:ext uri="{0D108BD9-81ED-4DB2-BD59-A6C34878D82A}">
                    <a16:rowId xmlns:a16="http://schemas.microsoft.com/office/drawing/2014/main" val="3659624127"/>
                  </a:ext>
                </a:extLst>
              </a:tr>
              <a:tr h="370840">
                <a:tc>
                  <a:txBody>
                    <a:bodyPr/>
                    <a:lstStyle/>
                    <a:p>
                      <a:r>
                        <a:rPr lang="zh-CN" altLang="en-US" dirty="0"/>
                        <a:t>净收益</a:t>
                      </a:r>
                    </a:p>
                  </a:txBody>
                  <a:tcPr/>
                </a:tc>
                <a:tc>
                  <a:txBody>
                    <a:bodyPr/>
                    <a:lstStyle/>
                    <a:p>
                      <a:r>
                        <a:rPr lang="en-US" altLang="zh-CN" dirty="0"/>
                        <a:t>5000</a:t>
                      </a:r>
                      <a:endParaRPr lang="zh-CN" altLang="en-US" dirty="0"/>
                    </a:p>
                  </a:txBody>
                  <a:tcPr/>
                </a:tc>
                <a:tc>
                  <a:txBody>
                    <a:bodyPr/>
                    <a:lstStyle/>
                    <a:p>
                      <a:r>
                        <a:rPr lang="en-US" altLang="zh-CN" dirty="0"/>
                        <a:t>5250</a:t>
                      </a:r>
                      <a:endParaRPr lang="zh-CN" altLang="en-US" dirty="0"/>
                    </a:p>
                  </a:txBody>
                  <a:tcPr/>
                </a:tc>
                <a:tc>
                  <a:txBody>
                    <a:bodyPr/>
                    <a:lstStyle/>
                    <a:p>
                      <a:r>
                        <a:rPr lang="en-US" altLang="zh-CN" dirty="0"/>
                        <a:t>5600</a:t>
                      </a:r>
                      <a:endParaRPr lang="zh-CN" altLang="en-US" dirty="0"/>
                    </a:p>
                  </a:txBody>
                  <a:tcPr/>
                </a:tc>
                <a:tc>
                  <a:txBody>
                    <a:bodyPr/>
                    <a:lstStyle/>
                    <a:p>
                      <a:r>
                        <a:rPr lang="en-US" altLang="zh-CN" dirty="0"/>
                        <a:t>5800</a:t>
                      </a:r>
                      <a:endParaRPr lang="zh-CN" altLang="en-US" dirty="0"/>
                    </a:p>
                  </a:txBody>
                  <a:tcPr/>
                </a:tc>
                <a:tc>
                  <a:txBody>
                    <a:bodyPr/>
                    <a:lstStyle/>
                    <a:p>
                      <a:r>
                        <a:rPr lang="en-US" altLang="zh-CN" dirty="0"/>
                        <a:t>5950</a:t>
                      </a:r>
                      <a:endParaRPr lang="zh-CN" altLang="en-US" dirty="0"/>
                    </a:p>
                  </a:txBody>
                  <a:tcPr/>
                </a:tc>
                <a:tc>
                  <a:txBody>
                    <a:bodyPr/>
                    <a:lstStyle/>
                    <a:p>
                      <a:endParaRPr lang="zh-CN" altLang="en-US" dirty="0"/>
                    </a:p>
                  </a:txBody>
                  <a:tcPr/>
                </a:tc>
                <a:extLst>
                  <a:ext uri="{0D108BD9-81ED-4DB2-BD59-A6C34878D82A}">
                    <a16:rowId xmlns:a16="http://schemas.microsoft.com/office/drawing/2014/main" val="4025717236"/>
                  </a:ext>
                </a:extLst>
              </a:tr>
              <a:tr h="370840">
                <a:tc>
                  <a:txBody>
                    <a:bodyPr/>
                    <a:lstStyle/>
                    <a:p>
                      <a:r>
                        <a:rPr lang="zh-CN" altLang="en-US" dirty="0"/>
                        <a:t>净收益现值（报酬率</a:t>
                      </a:r>
                      <a:r>
                        <a:rPr lang="en-US" altLang="zh-CN" dirty="0"/>
                        <a:t>=10%</a:t>
                      </a:r>
                      <a:r>
                        <a:rPr lang="zh-CN" altLang="en-US" dirty="0"/>
                        <a:t>）</a:t>
                      </a:r>
                    </a:p>
                  </a:txBody>
                  <a:tcPr/>
                </a:tc>
                <a:tc>
                  <a:txBody>
                    <a:bodyPr/>
                    <a:lstStyle/>
                    <a:p>
                      <a:r>
                        <a:rPr lang="en-US" altLang="zh-CN" dirty="0"/>
                        <a:t>4545</a:t>
                      </a:r>
                      <a:endParaRPr lang="zh-CN" altLang="en-US" dirty="0"/>
                    </a:p>
                  </a:txBody>
                  <a:tcPr/>
                </a:tc>
                <a:tc>
                  <a:txBody>
                    <a:bodyPr/>
                    <a:lstStyle/>
                    <a:p>
                      <a:r>
                        <a:rPr lang="en-US" altLang="zh-CN" dirty="0"/>
                        <a:t>4334</a:t>
                      </a:r>
                      <a:endParaRPr lang="zh-CN" altLang="en-US" dirty="0"/>
                    </a:p>
                  </a:txBody>
                  <a:tcPr/>
                </a:tc>
                <a:tc>
                  <a:txBody>
                    <a:bodyPr/>
                    <a:lstStyle/>
                    <a:p>
                      <a:r>
                        <a:rPr lang="en-US" altLang="zh-CN" dirty="0"/>
                        <a:t>4207</a:t>
                      </a:r>
                      <a:endParaRPr lang="zh-CN" altLang="en-US" dirty="0"/>
                    </a:p>
                  </a:txBody>
                  <a:tcPr/>
                </a:tc>
                <a:tc>
                  <a:txBody>
                    <a:bodyPr/>
                    <a:lstStyle/>
                    <a:p>
                      <a:r>
                        <a:rPr lang="en-US" altLang="zh-CN" dirty="0"/>
                        <a:t>3961</a:t>
                      </a:r>
                      <a:endParaRPr lang="zh-CN" altLang="en-US" dirty="0"/>
                    </a:p>
                  </a:txBody>
                  <a:tcPr/>
                </a:tc>
                <a:tc>
                  <a:txBody>
                    <a:bodyPr/>
                    <a:lstStyle/>
                    <a:p>
                      <a:r>
                        <a:rPr lang="en-US" altLang="zh-CN" dirty="0"/>
                        <a:t>3694</a:t>
                      </a:r>
                      <a:endParaRPr lang="zh-CN" altLang="en-US" dirty="0"/>
                    </a:p>
                  </a:txBody>
                  <a:tcPr/>
                </a:tc>
                <a:tc>
                  <a:txBody>
                    <a:bodyPr/>
                    <a:lstStyle/>
                    <a:p>
                      <a:r>
                        <a:rPr lang="en-US" altLang="zh-CN" dirty="0"/>
                        <a:t>21011</a:t>
                      </a:r>
                      <a:endParaRPr lang="zh-CN" altLang="en-US" dirty="0"/>
                    </a:p>
                  </a:txBody>
                  <a:tcPr/>
                </a:tc>
                <a:extLst>
                  <a:ext uri="{0D108BD9-81ED-4DB2-BD59-A6C34878D82A}">
                    <a16:rowId xmlns:a16="http://schemas.microsoft.com/office/drawing/2014/main" val="2340795123"/>
                  </a:ext>
                </a:extLst>
              </a:tr>
              <a:tr h="370840">
                <a:tc gridSpan="7">
                  <a:txBody>
                    <a:bodyPr/>
                    <a:lstStyle/>
                    <a:p>
                      <a:r>
                        <a:rPr lang="zh-CN" altLang="en-US" dirty="0"/>
                        <a:t>资本化率</a:t>
                      </a:r>
                      <a:r>
                        <a:rPr lang="en-US" altLang="zh-CN" dirty="0"/>
                        <a:t>=5000/21011=23.79%</a:t>
                      </a:r>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998784721"/>
                  </a:ext>
                </a:extLst>
              </a:tr>
            </a:tbl>
          </a:graphicData>
        </a:graphic>
      </p:graphicFrame>
    </p:spTree>
    <p:extLst>
      <p:ext uri="{BB962C8B-B14F-4D97-AF65-F5344CB8AC3E}">
        <p14:creationId xmlns:p14="http://schemas.microsoft.com/office/powerpoint/2010/main" val="1509116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6D6DD-8839-F241-87E0-C175520C9A37}"/>
              </a:ext>
            </a:extLst>
          </p:cNvPr>
          <p:cNvSpPr>
            <a:spLocks noGrp="1"/>
          </p:cNvSpPr>
          <p:nvPr>
            <p:ph type="title"/>
          </p:nvPr>
        </p:nvSpPr>
        <p:spPr/>
        <p:txBody>
          <a:bodyPr>
            <a:normAutofit/>
          </a:bodyPr>
          <a:lstStyle/>
          <a:p>
            <a:r>
              <a:rPr kumimoji="1" lang="zh-CN" altLang="en-US" sz="2400" dirty="0"/>
              <a:t>某宗房地产土地价值占比</a:t>
            </a:r>
            <a:r>
              <a:rPr kumimoji="1" lang="en-US" altLang="zh-CN" sz="2400" dirty="0"/>
              <a:t>40%</a:t>
            </a:r>
            <a:r>
              <a:rPr kumimoji="1" lang="zh-CN" altLang="en-US" sz="2400" dirty="0"/>
              <a:t>，房地产年净收益</a:t>
            </a:r>
            <a:r>
              <a:rPr kumimoji="1" lang="en-US" altLang="zh-CN" sz="2400" dirty="0"/>
              <a:t>100</a:t>
            </a:r>
            <a:r>
              <a:rPr kumimoji="1" lang="zh-CN" altLang="en-US" sz="2400" dirty="0"/>
              <a:t>万元，剩余收益期限</a:t>
            </a:r>
            <a:r>
              <a:rPr kumimoji="1" lang="en-US" altLang="zh-CN" sz="2400" dirty="0"/>
              <a:t>25</a:t>
            </a:r>
            <a:r>
              <a:rPr kumimoji="1" lang="zh-CN" altLang="en-US" sz="2400" dirty="0"/>
              <a:t>年，土地、建筑物报酬率（或收益率）分别为</a:t>
            </a:r>
            <a:r>
              <a:rPr kumimoji="1" lang="en-US" altLang="zh-CN" sz="2400" dirty="0"/>
              <a:t>6%</a:t>
            </a:r>
            <a:r>
              <a:rPr kumimoji="1" lang="zh-CN" altLang="en-US" sz="2400" dirty="0"/>
              <a:t>、</a:t>
            </a:r>
            <a:r>
              <a:rPr kumimoji="1" lang="en-US" altLang="zh-CN" sz="2400" dirty="0"/>
              <a:t>8%</a:t>
            </a:r>
            <a:r>
              <a:rPr kumimoji="1" lang="zh-CN" altLang="en-US" sz="2400" dirty="0"/>
              <a:t>。求房地产价值</a:t>
            </a:r>
          </a:p>
        </p:txBody>
      </p:sp>
      <p:sp>
        <p:nvSpPr>
          <p:cNvPr id="3" name="内容占位符 2">
            <a:extLst>
              <a:ext uri="{FF2B5EF4-FFF2-40B4-BE49-F238E27FC236}">
                <a16:creationId xmlns:a16="http://schemas.microsoft.com/office/drawing/2014/main" id="{595C38BF-89D5-C441-B6D1-B9B2635D5D09}"/>
              </a:ext>
            </a:extLst>
          </p:cNvPr>
          <p:cNvSpPr>
            <a:spLocks noGrp="1"/>
          </p:cNvSpPr>
          <p:nvPr>
            <p:ph idx="1"/>
          </p:nvPr>
        </p:nvSpPr>
        <p:spPr/>
        <p:txBody>
          <a:bodyPr/>
          <a:lstStyle/>
          <a:p>
            <a:endParaRPr kumimoji="1" lang="zh-CN" altLang="en-US"/>
          </a:p>
        </p:txBody>
      </p:sp>
    </p:spTree>
    <p:extLst>
      <p:ext uri="{BB962C8B-B14F-4D97-AF65-F5344CB8AC3E}">
        <p14:creationId xmlns:p14="http://schemas.microsoft.com/office/powerpoint/2010/main" val="3858595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218B0-54A4-8E44-B6D7-DDA5628C6B8A}"/>
              </a:ext>
            </a:extLst>
          </p:cNvPr>
          <p:cNvSpPr>
            <a:spLocks noGrp="1"/>
          </p:cNvSpPr>
          <p:nvPr>
            <p:ph type="title"/>
          </p:nvPr>
        </p:nvSpPr>
        <p:spPr/>
        <p:txBody>
          <a:bodyPr>
            <a:normAutofit/>
          </a:bodyPr>
          <a:lstStyle/>
          <a:p>
            <a:r>
              <a:rPr kumimoji="1" lang="zh-CN" altLang="en-US" sz="2400" dirty="0"/>
              <a:t>某宗房地产土地价值占比</a:t>
            </a:r>
            <a:r>
              <a:rPr kumimoji="1" lang="en-US" altLang="zh-CN" sz="2400" dirty="0"/>
              <a:t>40%</a:t>
            </a:r>
            <a:r>
              <a:rPr kumimoji="1" lang="zh-CN" altLang="en-US" sz="2400" dirty="0"/>
              <a:t>，土地年净收益</a:t>
            </a:r>
            <a:r>
              <a:rPr kumimoji="1" lang="en-US" altLang="zh-CN" sz="2400" dirty="0"/>
              <a:t>100</a:t>
            </a:r>
            <a:r>
              <a:rPr kumimoji="1" lang="zh-CN" altLang="en-US" sz="2400" dirty="0"/>
              <a:t>万元，剩余收益期限</a:t>
            </a:r>
            <a:r>
              <a:rPr kumimoji="1" lang="en-US" altLang="zh-CN" sz="2400" dirty="0"/>
              <a:t>25</a:t>
            </a:r>
            <a:r>
              <a:rPr kumimoji="1" lang="zh-CN" altLang="en-US" sz="2400" dirty="0"/>
              <a:t>年，房地产、建筑物报酬率（或收益率）分别为</a:t>
            </a:r>
            <a:r>
              <a:rPr kumimoji="1" lang="en-US" altLang="zh-CN" sz="2400" dirty="0"/>
              <a:t>7%</a:t>
            </a:r>
            <a:r>
              <a:rPr kumimoji="1" lang="zh-CN" altLang="en-US" sz="2400" dirty="0"/>
              <a:t>、</a:t>
            </a:r>
            <a:r>
              <a:rPr kumimoji="1" lang="en-US" altLang="zh-CN" sz="2400" dirty="0"/>
              <a:t>8%</a:t>
            </a:r>
            <a:r>
              <a:rPr kumimoji="1" lang="zh-CN" altLang="en-US" sz="2400" dirty="0"/>
              <a:t>。求土地价值</a:t>
            </a:r>
          </a:p>
        </p:txBody>
      </p:sp>
      <p:sp>
        <p:nvSpPr>
          <p:cNvPr id="3" name="内容占位符 2">
            <a:extLst>
              <a:ext uri="{FF2B5EF4-FFF2-40B4-BE49-F238E27FC236}">
                <a16:creationId xmlns:a16="http://schemas.microsoft.com/office/drawing/2014/main" id="{9DFCEB5E-512B-E949-B137-AB6A39D5B044}"/>
              </a:ext>
            </a:extLst>
          </p:cNvPr>
          <p:cNvSpPr>
            <a:spLocks noGrp="1"/>
          </p:cNvSpPr>
          <p:nvPr>
            <p:ph idx="1"/>
          </p:nvPr>
        </p:nvSpPr>
        <p:spPr/>
        <p:txBody>
          <a:bodyPr/>
          <a:lstStyle/>
          <a:p>
            <a:endParaRPr kumimoji="1" lang="zh-CN" altLang="en-US" dirty="0"/>
          </a:p>
        </p:txBody>
      </p:sp>
    </p:spTree>
    <p:extLst>
      <p:ext uri="{BB962C8B-B14F-4D97-AF65-F5344CB8AC3E}">
        <p14:creationId xmlns:p14="http://schemas.microsoft.com/office/powerpoint/2010/main" val="3309615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B1F35D-8D25-9643-9B0F-D8FB12B638FF}"/>
              </a:ext>
            </a:extLst>
          </p:cNvPr>
          <p:cNvSpPr>
            <a:spLocks noGrp="1"/>
          </p:cNvSpPr>
          <p:nvPr>
            <p:ph type="title"/>
          </p:nvPr>
        </p:nvSpPr>
        <p:spPr/>
        <p:txBody>
          <a:bodyPr>
            <a:normAutofit/>
          </a:bodyPr>
          <a:lstStyle/>
          <a:p>
            <a:r>
              <a:rPr kumimoji="1" lang="zh-CN" altLang="en-US" sz="2400" dirty="0"/>
              <a:t>采用按揭贷款方式购买某宗房地产，房地产价格</a:t>
            </a:r>
            <a:r>
              <a:rPr kumimoji="1" lang="en-US" altLang="zh-CN" sz="2400" dirty="0"/>
              <a:t>50</a:t>
            </a:r>
            <a:r>
              <a:rPr kumimoji="1" lang="zh-CN" altLang="en-US" sz="2400" dirty="0"/>
              <a:t>万元，贷款利率</a:t>
            </a:r>
            <a:r>
              <a:rPr kumimoji="1" lang="en-US" altLang="zh-CN" sz="2400" dirty="0"/>
              <a:t>6%</a:t>
            </a:r>
            <a:r>
              <a:rPr kumimoji="1" lang="zh-CN" altLang="en-US" sz="2400" dirty="0"/>
              <a:t>，期限</a:t>
            </a:r>
            <a:r>
              <a:rPr kumimoji="1" lang="en-US" altLang="zh-CN" sz="2400" dirty="0"/>
              <a:t>20</a:t>
            </a:r>
            <a:r>
              <a:rPr kumimoji="1" lang="zh-CN" altLang="en-US" sz="2400" dirty="0"/>
              <a:t>年，贷款比例</a:t>
            </a:r>
            <a:r>
              <a:rPr kumimoji="1" lang="en-US" altLang="zh-CN" sz="2400" dirty="0"/>
              <a:t>70%</a:t>
            </a:r>
            <a:r>
              <a:rPr kumimoji="1" lang="zh-CN" altLang="en-US" sz="2400" dirty="0"/>
              <a:t>，求贷款常数。</a:t>
            </a:r>
          </a:p>
        </p:txBody>
      </p:sp>
      <p:sp>
        <p:nvSpPr>
          <p:cNvPr id="3" name="内容占位符 2">
            <a:extLst>
              <a:ext uri="{FF2B5EF4-FFF2-40B4-BE49-F238E27FC236}">
                <a16:creationId xmlns:a16="http://schemas.microsoft.com/office/drawing/2014/main" id="{6D40BB18-40C8-624E-A9E0-07D6A7CDFDEE}"/>
              </a:ext>
            </a:extLst>
          </p:cNvPr>
          <p:cNvSpPr>
            <a:spLocks noGrp="1"/>
          </p:cNvSpPr>
          <p:nvPr>
            <p:ph idx="1"/>
          </p:nvPr>
        </p:nvSpPr>
        <p:spPr/>
        <p:txBody>
          <a:bodyPr/>
          <a:lstStyle/>
          <a:p>
            <a:endParaRPr kumimoji="1" lang="zh-CN" altLang="en-US" dirty="0"/>
          </a:p>
        </p:txBody>
      </p:sp>
    </p:spTree>
    <p:extLst>
      <p:ext uri="{BB962C8B-B14F-4D97-AF65-F5344CB8AC3E}">
        <p14:creationId xmlns:p14="http://schemas.microsoft.com/office/powerpoint/2010/main" val="1786293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8EE405-6B1F-4B46-9BFD-142B7A12BA56}"/>
              </a:ext>
            </a:extLst>
          </p:cNvPr>
          <p:cNvSpPr>
            <a:spLocks noGrp="1"/>
          </p:cNvSpPr>
          <p:nvPr>
            <p:ph type="title"/>
          </p:nvPr>
        </p:nvSpPr>
        <p:spPr/>
        <p:txBody>
          <a:bodyPr>
            <a:normAutofit/>
          </a:bodyPr>
          <a:lstStyle/>
          <a:p>
            <a:r>
              <a:rPr kumimoji="1" lang="zh-CN" altLang="en-US" sz="2400" dirty="0"/>
              <a:t>某宗房地产年净收益</a:t>
            </a:r>
            <a:r>
              <a:rPr kumimoji="1" lang="en-US" altLang="zh-CN" sz="2400" dirty="0"/>
              <a:t>4</a:t>
            </a:r>
            <a:r>
              <a:rPr kumimoji="1" lang="zh-CN" altLang="en-US" sz="2400" dirty="0"/>
              <a:t>万元，自有资金</a:t>
            </a:r>
            <a:r>
              <a:rPr kumimoji="1" lang="en-US" altLang="zh-CN" sz="2400" dirty="0"/>
              <a:t>16</a:t>
            </a:r>
            <a:r>
              <a:rPr kumimoji="1" lang="zh-CN" altLang="en-US" sz="2400" dirty="0"/>
              <a:t>万元，自有资金资本化率</a:t>
            </a:r>
            <a:r>
              <a:rPr kumimoji="1" lang="en-US" altLang="zh-CN" sz="2400" dirty="0"/>
              <a:t>10%</a:t>
            </a:r>
            <a:r>
              <a:rPr kumimoji="1" lang="zh-CN" altLang="en-US" sz="2400" dirty="0"/>
              <a:t>，抵押贷款常数为</a:t>
            </a:r>
            <a:r>
              <a:rPr kumimoji="1" lang="en-US" altLang="zh-CN" sz="2400" dirty="0"/>
              <a:t>8%</a:t>
            </a:r>
            <a:r>
              <a:rPr kumimoji="1" lang="zh-CN" altLang="en-US" sz="2400" dirty="0"/>
              <a:t>。求房地产价格。</a:t>
            </a:r>
          </a:p>
        </p:txBody>
      </p:sp>
      <p:sp>
        <p:nvSpPr>
          <p:cNvPr id="3" name="内容占位符 2">
            <a:extLst>
              <a:ext uri="{FF2B5EF4-FFF2-40B4-BE49-F238E27FC236}">
                <a16:creationId xmlns:a16="http://schemas.microsoft.com/office/drawing/2014/main" id="{16B3274F-5F7C-CB4D-A7F5-3D619B979ABE}"/>
              </a:ext>
            </a:extLst>
          </p:cNvPr>
          <p:cNvSpPr>
            <a:spLocks noGrp="1"/>
          </p:cNvSpPr>
          <p:nvPr>
            <p:ph idx="1"/>
          </p:nvPr>
        </p:nvSpPr>
        <p:spPr/>
        <p:txBody>
          <a:bodyPr/>
          <a:lstStyle/>
          <a:p>
            <a:endParaRPr kumimoji="1" lang="zh-CN" altLang="en-US" dirty="0"/>
          </a:p>
        </p:txBody>
      </p:sp>
    </p:spTree>
    <p:extLst>
      <p:ext uri="{BB962C8B-B14F-4D97-AF65-F5344CB8AC3E}">
        <p14:creationId xmlns:p14="http://schemas.microsoft.com/office/powerpoint/2010/main" val="183074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5400">
                <a:latin typeface="SimHei" panose="02010609060101010101" pitchFamily="49" charset="-122"/>
                <a:ea typeface="SimHei" panose="02010609060101010101" pitchFamily="49" charset="-122"/>
              </a:rPr>
              <a:t>平衡原理</a:t>
            </a:r>
          </a:p>
        </p:txBody>
      </p:sp>
      <p:sp>
        <p:nvSpPr>
          <p:cNvPr id="11"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455887" y="640822"/>
          <a:ext cx="75038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71D53-1E96-6047-98D7-7B0A4E92A815}"/>
              </a:ext>
            </a:extLst>
          </p:cNvPr>
          <p:cNvSpPr>
            <a:spLocks noGrp="1"/>
          </p:cNvSpPr>
          <p:nvPr>
            <p:ph type="title"/>
          </p:nvPr>
        </p:nvSpPr>
        <p:spPr/>
        <p:txBody>
          <a:bodyPr>
            <a:normAutofit/>
          </a:bodyPr>
          <a:lstStyle/>
          <a:p>
            <a:r>
              <a:rPr kumimoji="1" lang="zh-CN" altLang="en-US" sz="2800" dirty="0"/>
              <a:t>某套旧住宅重置价值</a:t>
            </a:r>
            <a:r>
              <a:rPr kumimoji="1" lang="en-US" altLang="zh-CN" sz="2800" dirty="0"/>
              <a:t>60</a:t>
            </a:r>
            <a:r>
              <a:rPr kumimoji="1" lang="zh-CN" altLang="en-US" sz="2800" dirty="0"/>
              <a:t>万元，门窗、墙面等物质折旧</a:t>
            </a:r>
            <a:r>
              <a:rPr kumimoji="1" lang="en-US" altLang="zh-CN" sz="2800" dirty="0"/>
              <a:t>5</a:t>
            </a:r>
            <a:r>
              <a:rPr kumimoji="1" lang="zh-CN" altLang="en-US" sz="2800" dirty="0"/>
              <a:t>万元，户型过时、没有暖气功能性折旧</a:t>
            </a:r>
            <a:r>
              <a:rPr kumimoji="1" lang="en-US" altLang="zh-CN" sz="2800" dirty="0"/>
              <a:t>8</a:t>
            </a:r>
            <a:r>
              <a:rPr kumimoji="1" lang="zh-CN" altLang="en-US" sz="2800" dirty="0"/>
              <a:t>万元，位于城市衰退期外部折旧</a:t>
            </a:r>
            <a:r>
              <a:rPr kumimoji="1" lang="en-US" altLang="zh-CN" sz="2800" dirty="0"/>
              <a:t>3</a:t>
            </a:r>
            <a:r>
              <a:rPr kumimoji="1" lang="zh-CN" altLang="en-US" sz="2800" dirty="0"/>
              <a:t>万元。求该住宅价值。</a:t>
            </a:r>
          </a:p>
        </p:txBody>
      </p:sp>
      <p:sp>
        <p:nvSpPr>
          <p:cNvPr id="3" name="内容占位符 2">
            <a:extLst>
              <a:ext uri="{FF2B5EF4-FFF2-40B4-BE49-F238E27FC236}">
                <a16:creationId xmlns:a16="http://schemas.microsoft.com/office/drawing/2014/main" id="{6074F49D-284B-2E49-BFAC-DEEA8779D65B}"/>
              </a:ext>
            </a:extLst>
          </p:cNvPr>
          <p:cNvSpPr>
            <a:spLocks noGrp="1"/>
          </p:cNvSpPr>
          <p:nvPr>
            <p:ph idx="1"/>
          </p:nvPr>
        </p:nvSpPr>
        <p:spPr/>
        <p:txBody>
          <a:bodyPr/>
          <a:lstStyle/>
          <a:p>
            <a:endParaRPr kumimoji="1" lang="zh-CN" altLang="en-US" dirty="0"/>
          </a:p>
        </p:txBody>
      </p:sp>
    </p:spTree>
    <p:extLst>
      <p:ext uri="{BB962C8B-B14F-4D97-AF65-F5344CB8AC3E}">
        <p14:creationId xmlns:p14="http://schemas.microsoft.com/office/powerpoint/2010/main" val="2489823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BC71A5-5760-8843-8227-C0EF826AF4B5}"/>
              </a:ext>
            </a:extLst>
          </p:cNvPr>
          <p:cNvSpPr>
            <a:spLocks noGrp="1"/>
          </p:cNvSpPr>
          <p:nvPr>
            <p:ph type="title"/>
          </p:nvPr>
        </p:nvSpPr>
        <p:spPr/>
        <p:txBody>
          <a:bodyPr>
            <a:normAutofit/>
          </a:bodyPr>
          <a:lstStyle/>
          <a:p>
            <a:r>
              <a:rPr kumimoji="1" lang="zh-CN" altLang="en-US" sz="2800" dirty="0">
                <a:latin typeface="FangSong" panose="02010609060101010101" pitchFamily="49" charset="-122"/>
                <a:ea typeface="FangSong" panose="02010609060101010101" pitchFamily="49" charset="-122"/>
              </a:rPr>
              <a:t>某旧房已使用年限</a:t>
            </a:r>
            <a:r>
              <a:rPr kumimoji="1" lang="en-US" altLang="zh-CN" sz="2800" dirty="0">
                <a:latin typeface="FangSong" panose="02010609060101010101" pitchFamily="49" charset="-122"/>
                <a:ea typeface="FangSong" panose="02010609060101010101" pitchFamily="49" charset="-122"/>
              </a:rPr>
              <a:t>15</a:t>
            </a:r>
            <a:r>
              <a:rPr kumimoji="1" lang="zh-CN" altLang="en-US" sz="2800" dirty="0">
                <a:latin typeface="FangSong" panose="02010609060101010101" pitchFamily="49" charset="-122"/>
                <a:ea typeface="FangSong" panose="02010609060101010101" pitchFamily="49" charset="-122"/>
              </a:rPr>
              <a:t>年，预计经济寿命</a:t>
            </a:r>
            <a:r>
              <a:rPr kumimoji="1" lang="en-US" altLang="zh-CN" sz="2800" dirty="0">
                <a:latin typeface="FangSong" panose="02010609060101010101" pitchFamily="49" charset="-122"/>
                <a:ea typeface="FangSong" panose="02010609060101010101" pitchFamily="49" charset="-122"/>
              </a:rPr>
              <a:t>40</a:t>
            </a:r>
            <a:r>
              <a:rPr kumimoji="1" lang="zh-CN" altLang="en-US" sz="2800" dirty="0">
                <a:latin typeface="FangSong" panose="02010609060101010101" pitchFamily="49" charset="-122"/>
                <a:ea typeface="FangSong" panose="02010609060101010101" pitchFamily="49" charset="-122"/>
              </a:rPr>
              <a:t>年，有效年龄</a:t>
            </a:r>
            <a:r>
              <a:rPr kumimoji="1" lang="en-US" altLang="zh-CN" sz="2800" dirty="0">
                <a:latin typeface="FangSong" panose="02010609060101010101" pitchFamily="49" charset="-122"/>
                <a:ea typeface="FangSong" panose="02010609060101010101" pitchFamily="49" charset="-122"/>
              </a:rPr>
              <a:t>12</a:t>
            </a:r>
            <a:r>
              <a:rPr kumimoji="1" lang="zh-CN" altLang="en-US" sz="2800" dirty="0">
                <a:latin typeface="FangSong" panose="02010609060101010101" pitchFamily="49" charset="-122"/>
                <a:ea typeface="FangSong" panose="02010609060101010101" pitchFamily="49" charset="-122"/>
              </a:rPr>
              <a:t>年，重置成本</a:t>
            </a:r>
            <a:r>
              <a:rPr kumimoji="1" lang="en-US" altLang="zh-CN" sz="2800" dirty="0">
                <a:latin typeface="FangSong" panose="02010609060101010101" pitchFamily="49" charset="-122"/>
                <a:ea typeface="FangSong" panose="02010609060101010101" pitchFamily="49" charset="-122"/>
              </a:rPr>
              <a:t>40</a:t>
            </a:r>
            <a:r>
              <a:rPr kumimoji="1" lang="zh-CN" altLang="en-US" sz="2800" dirty="0">
                <a:latin typeface="FangSong" panose="02010609060101010101" pitchFamily="49" charset="-122"/>
                <a:ea typeface="FangSong" panose="02010609060101010101" pitchFamily="49" charset="-122"/>
              </a:rPr>
              <a:t>万元，残值率</a:t>
            </a:r>
            <a:r>
              <a:rPr kumimoji="1" lang="en-US" altLang="zh-CN" sz="2800" dirty="0">
                <a:latin typeface="FangSong" panose="02010609060101010101" pitchFamily="49" charset="-122"/>
                <a:ea typeface="FangSong" panose="02010609060101010101" pitchFamily="49" charset="-122"/>
              </a:rPr>
              <a:t>2%</a:t>
            </a:r>
            <a:r>
              <a:rPr kumimoji="1" lang="zh-CN" altLang="en-US" sz="2800" dirty="0">
                <a:latin typeface="FangSong" panose="02010609060101010101" pitchFamily="49" charset="-122"/>
                <a:ea typeface="FangSong" panose="02010609060101010101" pitchFamily="49" charset="-122"/>
              </a:rPr>
              <a:t>，求该套房屋价值。</a:t>
            </a:r>
          </a:p>
        </p:txBody>
      </p:sp>
      <p:sp>
        <p:nvSpPr>
          <p:cNvPr id="3" name="内容占位符 2">
            <a:extLst>
              <a:ext uri="{FF2B5EF4-FFF2-40B4-BE49-F238E27FC236}">
                <a16:creationId xmlns:a16="http://schemas.microsoft.com/office/drawing/2014/main" id="{39E68022-9CE2-1B43-AEF0-B65ADAEE1893}"/>
              </a:ext>
            </a:extLst>
          </p:cNvPr>
          <p:cNvSpPr>
            <a:spLocks noGrp="1"/>
          </p:cNvSpPr>
          <p:nvPr>
            <p:ph idx="1"/>
          </p:nvPr>
        </p:nvSpPr>
        <p:spPr/>
        <p:txBody>
          <a:bodyPr/>
          <a:lstStyle/>
          <a:p>
            <a:endParaRPr kumimoji="1" lang="zh-CN" altLang="en-US" dirty="0"/>
          </a:p>
        </p:txBody>
      </p:sp>
    </p:spTree>
    <p:extLst>
      <p:ext uri="{BB962C8B-B14F-4D97-AF65-F5344CB8AC3E}">
        <p14:creationId xmlns:p14="http://schemas.microsoft.com/office/powerpoint/2010/main" val="2491867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42BA88-879A-BD43-A4F7-A86513DC67EB}"/>
              </a:ext>
            </a:extLst>
          </p:cNvPr>
          <p:cNvSpPr>
            <a:spLocks noGrp="1"/>
          </p:cNvSpPr>
          <p:nvPr>
            <p:ph type="title"/>
          </p:nvPr>
        </p:nvSpPr>
        <p:spPr/>
        <p:txBody>
          <a:bodyPr>
            <a:normAutofit/>
          </a:bodyPr>
          <a:lstStyle/>
          <a:p>
            <a:r>
              <a:rPr kumimoji="1" lang="zh-CN" altLang="en-US" sz="2400" dirty="0">
                <a:latin typeface="FangSong" panose="02010609060101010101" pitchFamily="49" charset="-122"/>
                <a:ea typeface="FangSong" panose="02010609060101010101" pitchFamily="49" charset="-122"/>
              </a:rPr>
              <a:t>某幢写字楼建筑面积</a:t>
            </a:r>
            <a:r>
              <a:rPr kumimoji="1" lang="en-US" altLang="zh-CN" sz="2400" dirty="0">
                <a:latin typeface="FangSong" panose="02010609060101010101" pitchFamily="49" charset="-122"/>
                <a:ea typeface="FangSong" panose="02010609060101010101" pitchFamily="49" charset="-122"/>
              </a:rPr>
              <a:t>3000</a:t>
            </a:r>
            <a:r>
              <a:rPr kumimoji="1" lang="zh-CN" altLang="en-US" sz="2400" dirty="0">
                <a:latin typeface="FangSong" panose="02010609060101010101" pitchFamily="49" charset="-122"/>
                <a:ea typeface="FangSong" panose="02010609060101010101" pitchFamily="49" charset="-122"/>
              </a:rPr>
              <a:t>平方米，市场租金</a:t>
            </a:r>
            <a:r>
              <a:rPr kumimoji="1" lang="en-US" altLang="zh-CN" sz="2400" dirty="0">
                <a:latin typeface="FangSong" panose="02010609060101010101" pitchFamily="49" charset="-122"/>
                <a:ea typeface="FangSong" panose="02010609060101010101" pitchFamily="49" charset="-122"/>
              </a:rPr>
              <a:t>4</a:t>
            </a:r>
            <a:r>
              <a:rPr kumimoji="1" lang="zh-CN" altLang="en-US" sz="2400" dirty="0">
                <a:latin typeface="FangSong" panose="02010609060101010101" pitchFamily="49" charset="-122"/>
                <a:ea typeface="FangSong" panose="02010609060101010101" pitchFamily="49" charset="-122"/>
              </a:rPr>
              <a:t>元</a:t>
            </a:r>
            <a:r>
              <a:rPr kumimoji="1" lang="en-US" altLang="zh-CN" sz="2400" dirty="0">
                <a:latin typeface="FangSong" panose="02010609060101010101" pitchFamily="49" charset="-122"/>
                <a:ea typeface="FangSong" panose="02010609060101010101" pitchFamily="49" charset="-122"/>
              </a:rPr>
              <a:t>/</a:t>
            </a:r>
            <a:r>
              <a:rPr kumimoji="1" lang="zh-CN" altLang="en-US" sz="2400" dirty="0">
                <a:latin typeface="FangSong" panose="02010609060101010101" pitchFamily="49" charset="-122"/>
                <a:ea typeface="FangSong" panose="02010609060101010101" pitchFamily="49" charset="-122"/>
              </a:rPr>
              <a:t>日平方米、空置率</a:t>
            </a:r>
            <a:r>
              <a:rPr kumimoji="1" lang="en-US" altLang="zh-CN" sz="2400" dirty="0">
                <a:latin typeface="FangSong" panose="02010609060101010101" pitchFamily="49" charset="-122"/>
                <a:ea typeface="FangSong" panose="02010609060101010101" pitchFamily="49" charset="-122"/>
              </a:rPr>
              <a:t>10%</a:t>
            </a:r>
            <a:r>
              <a:rPr kumimoji="1" lang="zh-CN" altLang="en-US" sz="2400" dirty="0">
                <a:latin typeface="FangSong" panose="02010609060101010101" pitchFamily="49" charset="-122"/>
                <a:ea typeface="FangSong" panose="02010609060101010101" pitchFamily="49" charset="-122"/>
              </a:rPr>
              <a:t>，如果加装电梯市场租金为</a:t>
            </a:r>
            <a:r>
              <a:rPr kumimoji="1" lang="en-US" altLang="zh-CN" sz="2400" dirty="0">
                <a:latin typeface="FangSong" panose="02010609060101010101" pitchFamily="49" charset="-122"/>
                <a:ea typeface="FangSong" panose="02010609060101010101" pitchFamily="49" charset="-122"/>
              </a:rPr>
              <a:t>6</a:t>
            </a:r>
            <a:r>
              <a:rPr kumimoji="1" lang="zh-CN" altLang="en-US" sz="2400" dirty="0">
                <a:latin typeface="FangSong" panose="02010609060101010101" pitchFamily="49" charset="-122"/>
                <a:ea typeface="FangSong" panose="02010609060101010101" pitchFamily="49" charset="-122"/>
              </a:rPr>
              <a:t>元</a:t>
            </a:r>
            <a:r>
              <a:rPr kumimoji="1" lang="en-US" altLang="zh-CN" sz="2400" dirty="0">
                <a:latin typeface="FangSong" panose="02010609060101010101" pitchFamily="49" charset="-122"/>
                <a:ea typeface="FangSong" panose="02010609060101010101" pitchFamily="49" charset="-122"/>
              </a:rPr>
              <a:t>/</a:t>
            </a:r>
            <a:r>
              <a:rPr kumimoji="1" lang="zh-CN" altLang="en-US" sz="2400" dirty="0">
                <a:latin typeface="FangSong" panose="02010609060101010101" pitchFamily="49" charset="-122"/>
                <a:ea typeface="FangSong" panose="02010609060101010101" pitchFamily="49" charset="-122"/>
              </a:rPr>
              <a:t>平方米，空置率</a:t>
            </a:r>
            <a:r>
              <a:rPr kumimoji="1" lang="en-US" altLang="zh-CN" sz="2400" dirty="0">
                <a:latin typeface="FangSong" panose="02010609060101010101" pitchFamily="49" charset="-122"/>
                <a:ea typeface="FangSong" panose="02010609060101010101" pitchFamily="49" charset="-122"/>
              </a:rPr>
              <a:t>5%</a:t>
            </a:r>
            <a:r>
              <a:rPr kumimoji="1" lang="zh-CN" altLang="en-US" sz="2400" dirty="0">
                <a:latin typeface="FangSong" panose="02010609060101010101" pitchFamily="49" charset="-122"/>
                <a:ea typeface="FangSong" panose="02010609060101010101" pitchFamily="49" charset="-122"/>
              </a:rPr>
              <a:t>，加装电梯的费用为</a:t>
            </a:r>
            <a:r>
              <a:rPr kumimoji="1" lang="en-US" altLang="zh-CN" sz="2400" dirty="0">
                <a:latin typeface="FangSong" panose="02010609060101010101" pitchFamily="49" charset="-122"/>
                <a:ea typeface="FangSong" panose="02010609060101010101" pitchFamily="49" charset="-122"/>
              </a:rPr>
              <a:t>400</a:t>
            </a:r>
            <a:r>
              <a:rPr kumimoji="1" lang="zh-CN" altLang="en-US" sz="2400" dirty="0">
                <a:latin typeface="FangSong" panose="02010609060101010101" pitchFamily="49" charset="-122"/>
                <a:ea typeface="FangSong" panose="02010609060101010101" pitchFamily="49" charset="-122"/>
              </a:rPr>
              <a:t>万元，预计收益年限</a:t>
            </a:r>
            <a:r>
              <a:rPr kumimoji="1" lang="en-US" altLang="zh-CN" sz="2400" dirty="0">
                <a:latin typeface="FangSong" panose="02010609060101010101" pitchFamily="49" charset="-122"/>
                <a:ea typeface="FangSong" panose="02010609060101010101" pitchFamily="49" charset="-122"/>
              </a:rPr>
              <a:t>30</a:t>
            </a:r>
            <a:r>
              <a:rPr kumimoji="1" lang="zh-CN" altLang="en-US" sz="2400" dirty="0">
                <a:latin typeface="FangSong" panose="02010609060101010101" pitchFamily="49" charset="-122"/>
                <a:ea typeface="FangSong" panose="02010609060101010101" pitchFamily="49" charset="-122"/>
              </a:rPr>
              <a:t>年，求加装电梯的房地产价值增加额。（据此判断是否可修复）</a:t>
            </a:r>
          </a:p>
        </p:txBody>
      </p:sp>
      <p:sp>
        <p:nvSpPr>
          <p:cNvPr id="3" name="内容占位符 2">
            <a:extLst>
              <a:ext uri="{FF2B5EF4-FFF2-40B4-BE49-F238E27FC236}">
                <a16:creationId xmlns:a16="http://schemas.microsoft.com/office/drawing/2014/main" id="{1158A513-A791-354C-95A1-29DFCF888C1A}"/>
              </a:ext>
            </a:extLst>
          </p:cNvPr>
          <p:cNvSpPr>
            <a:spLocks noGrp="1"/>
          </p:cNvSpPr>
          <p:nvPr>
            <p:ph idx="1"/>
          </p:nvPr>
        </p:nvSpPr>
        <p:spPr/>
        <p:txBody>
          <a:bodyPr/>
          <a:lstStyle/>
          <a:p>
            <a:endParaRPr kumimoji="1" lang="zh-CN" altLang="en-US" dirty="0"/>
          </a:p>
        </p:txBody>
      </p:sp>
    </p:spTree>
    <p:extLst>
      <p:ext uri="{BB962C8B-B14F-4D97-AF65-F5344CB8AC3E}">
        <p14:creationId xmlns:p14="http://schemas.microsoft.com/office/powerpoint/2010/main" val="3470399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2D1CD4-E860-8948-A299-C2D707800F90}"/>
              </a:ext>
            </a:extLst>
          </p:cNvPr>
          <p:cNvSpPr>
            <a:spLocks noGrp="1"/>
          </p:cNvSpPr>
          <p:nvPr>
            <p:ph type="title"/>
          </p:nvPr>
        </p:nvSpPr>
        <p:spPr/>
        <p:txBody>
          <a:bodyPr>
            <a:noAutofit/>
          </a:bodyPr>
          <a:lstStyle/>
          <a:p>
            <a:r>
              <a:rPr kumimoji="1" lang="zh-CN" altLang="en-US" sz="2400" dirty="0">
                <a:latin typeface="FangSong" panose="02010609060101010101" pitchFamily="49" charset="-122"/>
                <a:ea typeface="FangSong" panose="02010609060101010101" pitchFamily="49" charset="-122"/>
              </a:rPr>
              <a:t>某办公楼现有旧电梯，建筑物重置成本</a:t>
            </a:r>
            <a:r>
              <a:rPr kumimoji="1" lang="en-US" altLang="zh-CN" sz="2400" dirty="0">
                <a:latin typeface="FangSong" panose="02010609060101010101" pitchFamily="49" charset="-122"/>
                <a:ea typeface="FangSong" panose="02010609060101010101" pitchFamily="49" charset="-122"/>
              </a:rPr>
              <a:t>2000</a:t>
            </a:r>
            <a:r>
              <a:rPr kumimoji="1" lang="zh-CN" altLang="en-US" sz="2400" dirty="0">
                <a:latin typeface="FangSong" panose="02010609060101010101" pitchFamily="49" charset="-122"/>
                <a:ea typeface="FangSong" panose="02010609060101010101" pitchFamily="49" charset="-122"/>
              </a:rPr>
              <a:t>万元，旧电梯重置成本</a:t>
            </a:r>
            <a:r>
              <a:rPr kumimoji="1" lang="en-US" altLang="zh-CN" sz="2400" dirty="0">
                <a:latin typeface="FangSong" panose="02010609060101010101" pitchFamily="49" charset="-122"/>
                <a:ea typeface="FangSong" panose="02010609060101010101" pitchFamily="49" charset="-122"/>
              </a:rPr>
              <a:t>50</a:t>
            </a:r>
            <a:r>
              <a:rPr kumimoji="1" lang="zh-CN" altLang="en-US" sz="2400" dirty="0">
                <a:latin typeface="FangSong" panose="02010609060101010101" pitchFamily="49" charset="-122"/>
                <a:ea typeface="FangSong" panose="02010609060101010101" pitchFamily="49" charset="-122"/>
              </a:rPr>
              <a:t>万元，耐用年限</a:t>
            </a:r>
            <a:r>
              <a:rPr kumimoji="1" lang="en-US" altLang="zh-CN" sz="2400" dirty="0">
                <a:latin typeface="FangSong" panose="02010609060101010101" pitchFamily="49" charset="-122"/>
                <a:ea typeface="FangSong" panose="02010609060101010101" pitchFamily="49" charset="-122"/>
              </a:rPr>
              <a:t>40</a:t>
            </a:r>
            <a:r>
              <a:rPr kumimoji="1" lang="zh-CN" altLang="en-US" sz="2400" dirty="0">
                <a:latin typeface="FangSong" panose="02010609060101010101" pitchFamily="49" charset="-122"/>
                <a:ea typeface="FangSong" panose="02010609060101010101" pitchFamily="49" charset="-122"/>
              </a:rPr>
              <a:t>年，已使用年限</a:t>
            </a:r>
            <a:r>
              <a:rPr kumimoji="1" lang="en-US" altLang="zh-CN" sz="2400" dirty="0">
                <a:latin typeface="FangSong" panose="02010609060101010101" pitchFamily="49" charset="-122"/>
                <a:ea typeface="FangSong" panose="02010609060101010101" pitchFamily="49" charset="-122"/>
              </a:rPr>
              <a:t>30</a:t>
            </a:r>
            <a:r>
              <a:rPr kumimoji="1" lang="zh-CN" altLang="en-US" sz="2400" dirty="0">
                <a:latin typeface="FangSong" panose="02010609060101010101" pitchFamily="49" charset="-122"/>
                <a:ea typeface="FangSong" panose="02010609060101010101" pitchFamily="49" charset="-122"/>
              </a:rPr>
              <a:t>年。若按装新电梯安装费用较与建筑物同时建造安装多支付</a:t>
            </a:r>
            <a:r>
              <a:rPr kumimoji="1" lang="en-US" altLang="zh-CN" sz="2400" dirty="0">
                <a:latin typeface="FangSong" panose="02010609060101010101" pitchFamily="49" charset="-122"/>
                <a:ea typeface="FangSong" panose="02010609060101010101" pitchFamily="49" charset="-122"/>
              </a:rPr>
              <a:t>30</a:t>
            </a:r>
            <a:r>
              <a:rPr kumimoji="1" lang="zh-CN" altLang="en-US" sz="2400" dirty="0">
                <a:latin typeface="FangSong" panose="02010609060101010101" pitchFamily="49" charset="-122"/>
                <a:ea typeface="FangSong" panose="02010609060101010101" pitchFamily="49" charset="-122"/>
              </a:rPr>
              <a:t>万元，旧电梯清理费用</a:t>
            </a:r>
            <a:r>
              <a:rPr kumimoji="1" lang="en-US" altLang="zh-CN" sz="2400" dirty="0">
                <a:latin typeface="FangSong" panose="02010609060101010101" pitchFamily="49" charset="-122"/>
                <a:ea typeface="FangSong" panose="02010609060101010101" pitchFamily="49" charset="-122"/>
              </a:rPr>
              <a:t>3</a:t>
            </a:r>
            <a:r>
              <a:rPr kumimoji="1" lang="zh-CN" altLang="en-US" sz="2400" dirty="0">
                <a:latin typeface="FangSong" panose="02010609060101010101" pitchFamily="49" charset="-122"/>
                <a:ea typeface="FangSong" panose="02010609060101010101" pitchFamily="49" charset="-122"/>
              </a:rPr>
              <a:t>万元，可回收残值</a:t>
            </a:r>
            <a:r>
              <a:rPr kumimoji="1" lang="en-US" altLang="zh-CN" sz="2400" dirty="0">
                <a:latin typeface="FangSong" panose="02010609060101010101" pitchFamily="49" charset="-122"/>
                <a:ea typeface="FangSong" panose="02010609060101010101" pitchFamily="49" charset="-122"/>
              </a:rPr>
              <a:t>2</a:t>
            </a:r>
            <a:r>
              <a:rPr kumimoji="1" lang="zh-CN" altLang="en-US" sz="2400" dirty="0">
                <a:latin typeface="FangSong" panose="02010609060101010101" pitchFamily="49" charset="-122"/>
                <a:ea typeface="FangSong" panose="02010609060101010101" pitchFamily="49" charset="-122"/>
              </a:rPr>
              <a:t>万元。求房地产价值。</a:t>
            </a:r>
          </a:p>
        </p:txBody>
      </p:sp>
      <p:sp>
        <p:nvSpPr>
          <p:cNvPr id="3" name="内容占位符 2">
            <a:extLst>
              <a:ext uri="{FF2B5EF4-FFF2-40B4-BE49-F238E27FC236}">
                <a16:creationId xmlns:a16="http://schemas.microsoft.com/office/drawing/2014/main" id="{65251B26-62AD-FF43-96EC-983EA2209349}"/>
              </a:ext>
            </a:extLst>
          </p:cNvPr>
          <p:cNvSpPr>
            <a:spLocks noGrp="1"/>
          </p:cNvSpPr>
          <p:nvPr>
            <p:ph idx="1"/>
          </p:nvPr>
        </p:nvSpPr>
        <p:spPr/>
        <p:txBody>
          <a:bodyPr/>
          <a:lstStyle/>
          <a:p>
            <a:endParaRPr kumimoji="1" lang="zh-CN" altLang="en-US" dirty="0"/>
          </a:p>
        </p:txBody>
      </p:sp>
    </p:spTree>
    <p:extLst>
      <p:ext uri="{BB962C8B-B14F-4D97-AF65-F5344CB8AC3E}">
        <p14:creationId xmlns:p14="http://schemas.microsoft.com/office/powerpoint/2010/main" val="3202158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BB6F3-8B13-F84D-B580-BC3640EA8504}"/>
              </a:ext>
            </a:extLst>
          </p:cNvPr>
          <p:cNvSpPr>
            <a:spLocks noGrp="1"/>
          </p:cNvSpPr>
          <p:nvPr>
            <p:ph type="title"/>
          </p:nvPr>
        </p:nvSpPr>
        <p:spPr/>
        <p:txBody>
          <a:bodyPr>
            <a:normAutofit fontScale="90000"/>
          </a:bodyPr>
          <a:lstStyle/>
          <a:p>
            <a:r>
              <a:rPr kumimoji="1" lang="zh-CN" altLang="en-US" sz="2800" dirty="0">
                <a:latin typeface="FangSong" panose="02010609060101010101" pitchFamily="49" charset="-122"/>
                <a:ea typeface="FangSong" panose="02010609060101010101" pitchFamily="49" charset="-122"/>
              </a:rPr>
              <a:t>某办公楼现状重置价值</a:t>
            </a:r>
            <a:r>
              <a:rPr kumimoji="1" lang="en-US" altLang="zh-CN" sz="2800" dirty="0">
                <a:latin typeface="FangSong" panose="02010609060101010101" pitchFamily="49" charset="-122"/>
                <a:ea typeface="FangSong" panose="02010609060101010101" pitchFamily="49" charset="-122"/>
              </a:rPr>
              <a:t>3000</a:t>
            </a:r>
            <a:r>
              <a:rPr kumimoji="1" lang="zh-CN" altLang="en-US" sz="2800" dirty="0">
                <a:latin typeface="FangSong" panose="02010609060101010101" pitchFamily="49" charset="-122"/>
                <a:ea typeface="FangSong" panose="02010609060101010101" pitchFamily="49" charset="-122"/>
              </a:rPr>
              <a:t>万元，其中建造期间安装了中央空调因超负荷处于闲置状态。超负荷空调较正常情况多投入了</a:t>
            </a:r>
            <a:r>
              <a:rPr kumimoji="1" lang="en-US" altLang="zh-CN" sz="2800" dirty="0">
                <a:latin typeface="FangSong" panose="02010609060101010101" pitchFamily="49" charset="-122"/>
                <a:ea typeface="FangSong" panose="02010609060101010101" pitchFamily="49" charset="-122"/>
              </a:rPr>
              <a:t>300</a:t>
            </a:r>
            <a:r>
              <a:rPr kumimoji="1" lang="zh-CN" altLang="en-US" sz="2800" dirty="0">
                <a:latin typeface="FangSong" panose="02010609060101010101" pitchFamily="49" charset="-122"/>
                <a:ea typeface="FangSong" panose="02010609060101010101" pitchFamily="49" charset="-122"/>
              </a:rPr>
              <a:t>万元，投入使用后如果使用每年需要多耗电费</a:t>
            </a:r>
            <a:r>
              <a:rPr kumimoji="1" lang="en-US" altLang="zh-CN" sz="2800" dirty="0">
                <a:latin typeface="FangSong" panose="02010609060101010101" pitchFamily="49" charset="-122"/>
                <a:ea typeface="FangSong" panose="02010609060101010101" pitchFamily="49" charset="-122"/>
              </a:rPr>
              <a:t>2</a:t>
            </a:r>
            <a:r>
              <a:rPr kumimoji="1" lang="zh-CN" altLang="en-US" sz="2800" dirty="0">
                <a:latin typeface="FangSong" panose="02010609060101010101" pitchFamily="49" charset="-122"/>
                <a:ea typeface="FangSong" panose="02010609060101010101" pitchFamily="49" charset="-122"/>
              </a:rPr>
              <a:t>万元，耐用寿命</a:t>
            </a:r>
            <a:r>
              <a:rPr kumimoji="1" lang="en-US" altLang="zh-CN" sz="2800" dirty="0">
                <a:latin typeface="FangSong" panose="02010609060101010101" pitchFamily="49" charset="-122"/>
                <a:ea typeface="FangSong" panose="02010609060101010101" pitchFamily="49" charset="-122"/>
              </a:rPr>
              <a:t>15</a:t>
            </a:r>
            <a:r>
              <a:rPr kumimoji="1" lang="zh-CN" altLang="en-US" sz="2800" dirty="0">
                <a:latin typeface="FangSong" panose="02010609060101010101" pitchFamily="49" charset="-122"/>
                <a:ea typeface="FangSong" panose="02010609060101010101" pitchFamily="49" charset="-122"/>
              </a:rPr>
              <a:t>年，报酬率</a:t>
            </a:r>
            <a:r>
              <a:rPr kumimoji="1" lang="en-US" altLang="zh-CN" sz="2800" dirty="0">
                <a:latin typeface="FangSong" panose="02010609060101010101" pitchFamily="49" charset="-122"/>
                <a:ea typeface="FangSong" panose="02010609060101010101" pitchFamily="49" charset="-122"/>
              </a:rPr>
              <a:t>8%</a:t>
            </a:r>
            <a:r>
              <a:rPr kumimoji="1" lang="zh-CN" altLang="en-US" sz="2800" dirty="0">
                <a:latin typeface="FangSong" panose="02010609060101010101" pitchFamily="49" charset="-122"/>
                <a:ea typeface="FangSong" panose="02010609060101010101" pitchFamily="49" charset="-122"/>
              </a:rPr>
              <a:t>，求房地产价值。</a:t>
            </a:r>
          </a:p>
        </p:txBody>
      </p:sp>
      <p:sp>
        <p:nvSpPr>
          <p:cNvPr id="3" name="内容占位符 2">
            <a:extLst>
              <a:ext uri="{FF2B5EF4-FFF2-40B4-BE49-F238E27FC236}">
                <a16:creationId xmlns:a16="http://schemas.microsoft.com/office/drawing/2014/main" id="{B5823CB7-BBB0-744A-A378-2B8DACC65A89}"/>
              </a:ext>
            </a:extLst>
          </p:cNvPr>
          <p:cNvSpPr>
            <a:spLocks noGrp="1"/>
          </p:cNvSpPr>
          <p:nvPr>
            <p:ph idx="1"/>
          </p:nvPr>
        </p:nvSpPr>
        <p:spPr/>
        <p:txBody>
          <a:bodyPr/>
          <a:lstStyle/>
          <a:p>
            <a:endParaRPr kumimoji="1" lang="zh-CN" altLang="en-US"/>
          </a:p>
        </p:txBody>
      </p:sp>
    </p:spTree>
    <p:extLst>
      <p:ext uri="{BB962C8B-B14F-4D97-AF65-F5344CB8AC3E}">
        <p14:creationId xmlns:p14="http://schemas.microsoft.com/office/powerpoint/2010/main" val="1114531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117E9-0205-854B-AC5C-2CF1FBB01D11}"/>
              </a:ext>
            </a:extLst>
          </p:cNvPr>
          <p:cNvSpPr>
            <a:spLocks noGrp="1"/>
          </p:cNvSpPr>
          <p:nvPr>
            <p:ph type="title"/>
          </p:nvPr>
        </p:nvSpPr>
        <p:spPr/>
        <p:txBody>
          <a:bodyPr>
            <a:normAutofit/>
          </a:bodyPr>
          <a:lstStyle/>
          <a:p>
            <a:r>
              <a:rPr kumimoji="1" lang="zh-CN" altLang="en-US" sz="2800" dirty="0">
                <a:latin typeface="FangSong" panose="02010609060101010101" pitchFamily="49" charset="-122"/>
                <a:ea typeface="FangSong" panose="02010609060101010101" pitchFamily="49" charset="-122"/>
              </a:rPr>
              <a:t>某临街标准深度</a:t>
            </a:r>
            <a:r>
              <a:rPr kumimoji="1" lang="en-US" altLang="zh-CN" sz="2800" dirty="0">
                <a:latin typeface="FangSong" panose="02010609060101010101" pitchFamily="49" charset="-122"/>
                <a:ea typeface="FangSong" panose="02010609060101010101" pitchFamily="49" charset="-122"/>
              </a:rPr>
              <a:t>30.28</a:t>
            </a:r>
            <a:r>
              <a:rPr kumimoji="1" lang="zh-CN" altLang="en-US" sz="2800" dirty="0">
                <a:latin typeface="FangSong" panose="02010609060101010101" pitchFamily="49" charset="-122"/>
                <a:ea typeface="FangSong" panose="02010609060101010101" pitchFamily="49" charset="-122"/>
              </a:rPr>
              <a:t>米（</a:t>
            </a:r>
            <a:r>
              <a:rPr kumimoji="1" lang="en-US" altLang="zh-CN" sz="2800" dirty="0">
                <a:latin typeface="FangSong" panose="02010609060101010101" pitchFamily="49" charset="-122"/>
                <a:ea typeface="FangSong" panose="02010609060101010101" pitchFamily="49" charset="-122"/>
              </a:rPr>
              <a:t>100</a:t>
            </a:r>
            <a:r>
              <a:rPr kumimoji="1" lang="zh-CN" altLang="en-US" sz="2800" dirty="0">
                <a:latin typeface="FangSong" panose="02010609060101010101" pitchFamily="49" charset="-122"/>
                <a:ea typeface="FangSong" panose="02010609060101010101" pitchFamily="49" charset="-122"/>
              </a:rPr>
              <a:t>英尺）、标准宽度</a:t>
            </a:r>
            <a:r>
              <a:rPr kumimoji="1" lang="en-US" altLang="zh-CN" sz="2800" dirty="0">
                <a:latin typeface="FangSong" panose="02010609060101010101" pitchFamily="49" charset="-122"/>
                <a:ea typeface="FangSong" panose="02010609060101010101" pitchFamily="49" charset="-122"/>
              </a:rPr>
              <a:t>20</a:t>
            </a:r>
            <a:r>
              <a:rPr kumimoji="1" lang="zh-CN" altLang="en-US" sz="2800" dirty="0">
                <a:latin typeface="FangSong" panose="02010609060101010101" pitchFamily="49" charset="-122"/>
                <a:ea typeface="FangSong" panose="02010609060101010101" pitchFamily="49" charset="-122"/>
              </a:rPr>
              <a:t>米土地总价</a:t>
            </a:r>
            <a:r>
              <a:rPr kumimoji="1" lang="en-US" altLang="zh-CN" sz="2800" dirty="0">
                <a:latin typeface="FangSong" panose="02010609060101010101" pitchFamily="49" charset="-122"/>
                <a:ea typeface="FangSong" panose="02010609060101010101" pitchFamily="49" charset="-122"/>
              </a:rPr>
              <a:t>200</a:t>
            </a:r>
            <a:r>
              <a:rPr kumimoji="1" lang="zh-CN" altLang="en-US" sz="2800" dirty="0">
                <a:latin typeface="FangSong" panose="02010609060101010101" pitchFamily="49" charset="-122"/>
                <a:ea typeface="FangSong" panose="02010609060101010101" pitchFamily="49" charset="-122"/>
              </a:rPr>
              <a:t>万元。运用四三二一法则求深度</a:t>
            </a:r>
            <a:r>
              <a:rPr kumimoji="1" lang="en-US" altLang="zh-CN" sz="2800" dirty="0">
                <a:latin typeface="FangSong" panose="02010609060101010101" pitchFamily="49" charset="-122"/>
                <a:ea typeface="FangSong" panose="02010609060101010101" pitchFamily="49" charset="-122"/>
              </a:rPr>
              <a:t>15.14</a:t>
            </a:r>
            <a:r>
              <a:rPr kumimoji="1" lang="zh-CN" altLang="en-US" sz="2800" dirty="0">
                <a:latin typeface="FangSong" panose="02010609060101010101" pitchFamily="49" charset="-122"/>
                <a:ea typeface="FangSong" panose="02010609060101010101" pitchFamily="49" charset="-122"/>
              </a:rPr>
              <a:t>米、宽度</a:t>
            </a:r>
            <a:r>
              <a:rPr kumimoji="1" lang="en-US" altLang="zh-CN" sz="2800" dirty="0">
                <a:latin typeface="FangSong" panose="02010609060101010101" pitchFamily="49" charset="-122"/>
                <a:ea typeface="FangSong" panose="02010609060101010101" pitchFamily="49" charset="-122"/>
              </a:rPr>
              <a:t>20</a:t>
            </a:r>
            <a:r>
              <a:rPr kumimoji="1" lang="zh-CN" altLang="en-US" sz="2800" dirty="0">
                <a:latin typeface="FangSong" panose="02010609060101010101" pitchFamily="49" charset="-122"/>
                <a:ea typeface="FangSong" panose="02010609060101010101" pitchFamily="49" charset="-122"/>
              </a:rPr>
              <a:t>米土地价值。</a:t>
            </a:r>
          </a:p>
        </p:txBody>
      </p:sp>
      <p:graphicFrame>
        <p:nvGraphicFramePr>
          <p:cNvPr id="4" name="内容占位符 3">
            <a:extLst>
              <a:ext uri="{FF2B5EF4-FFF2-40B4-BE49-F238E27FC236}">
                <a16:creationId xmlns:a16="http://schemas.microsoft.com/office/drawing/2014/main" id="{9A5A5BF3-2214-BE4E-97BA-A99B01954B2A}"/>
              </a:ext>
            </a:extLst>
          </p:cNvPr>
          <p:cNvGraphicFramePr>
            <a:graphicFrameLocks noGrp="1"/>
          </p:cNvGraphicFramePr>
          <p:nvPr>
            <p:ph idx="1"/>
            <p:extLst>
              <p:ext uri="{D42A27DB-BD31-4B8C-83A1-F6EECF244321}">
                <p14:modId xmlns:p14="http://schemas.microsoft.com/office/powerpoint/2010/main" val="9247124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781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73B7C5-A25C-4C7D-A23B-34011F6012FD}"/>
              </a:ext>
            </a:extLst>
          </p:cNvPr>
          <p:cNvPicPr>
            <a:picLocks noChangeAspect="1"/>
          </p:cNvPicPr>
          <p:nvPr/>
        </p:nvPicPr>
        <p:blipFill rotWithShape="1">
          <a:blip r:embed="rId2"/>
          <a:srcRect b="2500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16C373D2-2B3E-FE41-BAB3-991015D35F96}"/>
              </a:ext>
            </a:extLst>
          </p:cNvPr>
          <p:cNvSpPr>
            <a:spLocks noGrp="1"/>
          </p:cNvSpPr>
          <p:nvPr>
            <p:ph type="title"/>
          </p:nvPr>
        </p:nvSpPr>
        <p:spPr>
          <a:xfrm>
            <a:off x="838200" y="365125"/>
            <a:ext cx="10515600" cy="1325563"/>
          </a:xfrm>
        </p:spPr>
        <p:txBody>
          <a:bodyPr>
            <a:normAutofit/>
          </a:bodyPr>
          <a:lstStyle/>
          <a:p>
            <a:r>
              <a:rPr kumimoji="1" lang="zh-CN" altLang="en-US" sz="3100">
                <a:latin typeface="FangSong" panose="02010609060101010101" pitchFamily="49" charset="-122"/>
                <a:ea typeface="FangSong" panose="02010609060101010101" pitchFamily="49" charset="-122"/>
              </a:rPr>
              <a:t>某深度</a:t>
            </a:r>
            <a:r>
              <a:rPr kumimoji="1" lang="en-US" altLang="zh-CN" sz="3100">
                <a:latin typeface="FangSong" panose="02010609060101010101" pitchFamily="49" charset="-122"/>
                <a:ea typeface="FangSong" panose="02010609060101010101" pitchFamily="49" charset="-122"/>
              </a:rPr>
              <a:t>15.14</a:t>
            </a:r>
            <a:r>
              <a:rPr kumimoji="1" lang="zh-CN" altLang="en-US" sz="3100">
                <a:latin typeface="FangSong" panose="02010609060101010101" pitchFamily="49" charset="-122"/>
                <a:ea typeface="FangSong" panose="02010609060101010101" pitchFamily="49" charset="-122"/>
              </a:rPr>
              <a:t>米、宽度</a:t>
            </a:r>
            <a:r>
              <a:rPr kumimoji="1" lang="en-US" altLang="zh-CN" sz="3100">
                <a:latin typeface="FangSong" panose="02010609060101010101" pitchFamily="49" charset="-122"/>
                <a:ea typeface="FangSong" panose="02010609060101010101" pitchFamily="49" charset="-122"/>
              </a:rPr>
              <a:t>20</a:t>
            </a:r>
            <a:r>
              <a:rPr kumimoji="1" lang="zh-CN" altLang="en-US" sz="3100">
                <a:latin typeface="FangSong" panose="02010609060101010101" pitchFamily="49" charset="-122"/>
                <a:ea typeface="FangSong" panose="02010609060101010101" pitchFamily="49" charset="-122"/>
              </a:rPr>
              <a:t>米土地价值</a:t>
            </a:r>
            <a:r>
              <a:rPr kumimoji="1" lang="en-US" altLang="zh-CN" sz="3100">
                <a:latin typeface="FangSong" panose="02010609060101010101" pitchFamily="49" charset="-122"/>
                <a:ea typeface="FangSong" panose="02010609060101010101" pitchFamily="49" charset="-122"/>
              </a:rPr>
              <a:t>200</a:t>
            </a:r>
            <a:r>
              <a:rPr kumimoji="1" lang="zh-CN" altLang="en-US" sz="3100">
                <a:latin typeface="FangSong" panose="02010609060101010101" pitchFamily="49" charset="-122"/>
                <a:ea typeface="FangSong" panose="02010609060101010101" pitchFamily="49" charset="-122"/>
              </a:rPr>
              <a:t>万元。求临街标准深度</a:t>
            </a:r>
            <a:r>
              <a:rPr kumimoji="1" lang="en-US" altLang="zh-CN" sz="3100">
                <a:latin typeface="FangSong" panose="02010609060101010101" pitchFamily="49" charset="-122"/>
                <a:ea typeface="FangSong" panose="02010609060101010101" pitchFamily="49" charset="-122"/>
              </a:rPr>
              <a:t>30.28</a:t>
            </a:r>
            <a:r>
              <a:rPr kumimoji="1" lang="zh-CN" altLang="en-US" sz="3100">
                <a:latin typeface="FangSong" panose="02010609060101010101" pitchFamily="49" charset="-122"/>
                <a:ea typeface="FangSong" panose="02010609060101010101" pitchFamily="49" charset="-122"/>
              </a:rPr>
              <a:t>米（</a:t>
            </a:r>
            <a:r>
              <a:rPr kumimoji="1" lang="en-US" altLang="zh-CN" sz="3100">
                <a:latin typeface="FangSong" panose="02010609060101010101" pitchFamily="49" charset="-122"/>
                <a:ea typeface="FangSong" panose="02010609060101010101" pitchFamily="49" charset="-122"/>
              </a:rPr>
              <a:t>100</a:t>
            </a:r>
            <a:r>
              <a:rPr kumimoji="1" lang="zh-CN" altLang="en-US" sz="3100">
                <a:latin typeface="FangSong" panose="02010609060101010101" pitchFamily="49" charset="-122"/>
                <a:ea typeface="FangSong" panose="02010609060101010101" pitchFamily="49" charset="-122"/>
              </a:rPr>
              <a:t>英尺）、标准宽度</a:t>
            </a:r>
            <a:r>
              <a:rPr kumimoji="1" lang="en-US" altLang="zh-CN" sz="3100">
                <a:latin typeface="FangSong" panose="02010609060101010101" pitchFamily="49" charset="-122"/>
                <a:ea typeface="FangSong" panose="02010609060101010101" pitchFamily="49" charset="-122"/>
              </a:rPr>
              <a:t>20</a:t>
            </a:r>
            <a:r>
              <a:rPr kumimoji="1" lang="zh-CN" altLang="en-US" sz="3100">
                <a:latin typeface="FangSong" panose="02010609060101010101" pitchFamily="49" charset="-122"/>
                <a:ea typeface="FangSong" panose="02010609060101010101" pitchFamily="49" charset="-122"/>
              </a:rPr>
              <a:t>米土地价值。</a:t>
            </a:r>
            <a:endParaRPr kumimoji="1" lang="zh-CN" altLang="en-US" sz="3100"/>
          </a:p>
        </p:txBody>
      </p:sp>
      <p:graphicFrame>
        <p:nvGraphicFramePr>
          <p:cNvPr id="4" name="内容占位符 3">
            <a:extLst>
              <a:ext uri="{FF2B5EF4-FFF2-40B4-BE49-F238E27FC236}">
                <a16:creationId xmlns:a16="http://schemas.microsoft.com/office/drawing/2014/main" id="{4B09D059-91B9-0C42-B103-96105E5749A1}"/>
              </a:ext>
            </a:extLst>
          </p:cNvPr>
          <p:cNvGraphicFramePr>
            <a:graphicFrameLocks noGrp="1"/>
          </p:cNvGraphicFramePr>
          <p:nvPr>
            <p:ph idx="1"/>
            <p:extLst>
              <p:ext uri="{D42A27DB-BD31-4B8C-83A1-F6EECF244321}">
                <p14:modId xmlns:p14="http://schemas.microsoft.com/office/powerpoint/2010/main" val="1293561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0294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3DECA7-5933-42A6-BA34-0630235906F2}"/>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92B2457F-1E11-A843-A59F-9D5979134D66}"/>
              </a:ext>
            </a:extLst>
          </p:cNvPr>
          <p:cNvSpPr>
            <a:spLocks noGrp="1"/>
          </p:cNvSpPr>
          <p:nvPr>
            <p:ph type="title"/>
          </p:nvPr>
        </p:nvSpPr>
        <p:spPr>
          <a:xfrm>
            <a:off x="838200" y="365125"/>
            <a:ext cx="10515600" cy="1325563"/>
          </a:xfrm>
        </p:spPr>
        <p:txBody>
          <a:bodyPr>
            <a:normAutofit/>
          </a:bodyPr>
          <a:lstStyle/>
          <a:p>
            <a:r>
              <a:rPr kumimoji="1" lang="zh-CN" altLang="en-US" dirty="0">
                <a:latin typeface="SimHei" panose="02010609060101010101" pitchFamily="49" charset="-122"/>
                <a:ea typeface="SimHei" panose="02010609060101010101" pitchFamily="49" charset="-122"/>
              </a:rPr>
              <a:t>其他几个法则</a:t>
            </a:r>
          </a:p>
        </p:txBody>
      </p:sp>
      <p:graphicFrame>
        <p:nvGraphicFramePr>
          <p:cNvPr id="4" name="内容占位符 3">
            <a:extLst>
              <a:ext uri="{FF2B5EF4-FFF2-40B4-BE49-F238E27FC236}">
                <a16:creationId xmlns:a16="http://schemas.microsoft.com/office/drawing/2014/main" id="{6FF78CCF-5461-C64E-9497-3873B1888423}"/>
              </a:ext>
            </a:extLst>
          </p:cNvPr>
          <p:cNvGraphicFramePr>
            <a:graphicFrameLocks noGrp="1"/>
          </p:cNvGraphicFramePr>
          <p:nvPr>
            <p:ph idx="1"/>
            <p:extLst>
              <p:ext uri="{D42A27DB-BD31-4B8C-83A1-F6EECF244321}">
                <p14:modId xmlns:p14="http://schemas.microsoft.com/office/powerpoint/2010/main" val="18201804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0779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5E4D6D-2884-40FC-8802-EE4BE47189DB}"/>
              </a:ext>
            </a:extLst>
          </p:cNvPr>
          <p:cNvPicPr>
            <a:picLocks noChangeAspect="1"/>
          </p:cNvPicPr>
          <p:nvPr/>
        </p:nvPicPr>
        <p:blipFill rotWithShape="1">
          <a:blip r:embed="rId2"/>
          <a:srcRect b="1758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48C59906-77B5-6F4A-B86D-828C74CC92D2}"/>
              </a:ext>
            </a:extLst>
          </p:cNvPr>
          <p:cNvSpPr>
            <a:spLocks noGrp="1"/>
          </p:cNvSpPr>
          <p:nvPr>
            <p:ph type="title"/>
          </p:nvPr>
        </p:nvSpPr>
        <p:spPr>
          <a:xfrm>
            <a:off x="838200" y="365125"/>
            <a:ext cx="10515600" cy="1325563"/>
          </a:xfrm>
        </p:spPr>
        <p:txBody>
          <a:bodyPr>
            <a:normAutofit/>
          </a:bodyPr>
          <a:lstStyle/>
          <a:p>
            <a:r>
              <a:rPr kumimoji="1" lang="zh-CN" altLang="en-US" dirty="0">
                <a:latin typeface="SimHei" panose="02010609060101010101" pitchFamily="49" charset="-122"/>
                <a:ea typeface="SimHei" panose="02010609060101010101" pitchFamily="49" charset="-122"/>
              </a:rPr>
              <a:t>长期趋势法</a:t>
            </a:r>
          </a:p>
        </p:txBody>
      </p:sp>
      <p:graphicFrame>
        <p:nvGraphicFramePr>
          <p:cNvPr id="4" name="内容占位符 3">
            <a:extLst>
              <a:ext uri="{FF2B5EF4-FFF2-40B4-BE49-F238E27FC236}">
                <a16:creationId xmlns:a16="http://schemas.microsoft.com/office/drawing/2014/main" id="{DB5D58E5-2044-D84D-8D2B-8ED1C89D5083}"/>
              </a:ext>
            </a:extLst>
          </p:cNvPr>
          <p:cNvGraphicFramePr>
            <a:graphicFrameLocks noGrp="1"/>
          </p:cNvGraphicFramePr>
          <p:nvPr>
            <p:ph idx="1"/>
            <p:extLst>
              <p:ext uri="{D42A27DB-BD31-4B8C-83A1-F6EECF244321}">
                <p14:modId xmlns:p14="http://schemas.microsoft.com/office/powerpoint/2010/main" val="35974113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9920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4C981C-36AA-8B45-BC60-941415BAD202}"/>
              </a:ext>
            </a:extLst>
          </p:cNvPr>
          <p:cNvSpPr>
            <a:spLocks noGrp="1"/>
          </p:cNvSpPr>
          <p:nvPr>
            <p:ph type="title"/>
          </p:nvPr>
        </p:nvSpPr>
        <p:spPr/>
        <p:txBody>
          <a:bodyPr/>
          <a:lstStyle/>
          <a:p>
            <a:r>
              <a:rPr kumimoji="1" lang="zh-CN" altLang="en-US" dirty="0">
                <a:latin typeface="SimHei" panose="02010609060101010101" pitchFamily="49" charset="-122"/>
                <a:ea typeface="SimHei" panose="02010609060101010101" pitchFamily="49" charset="-122"/>
              </a:rPr>
              <a:t>平均增减量法</a:t>
            </a:r>
          </a:p>
        </p:txBody>
      </p:sp>
      <p:graphicFrame>
        <p:nvGraphicFramePr>
          <p:cNvPr id="4" name="表格 4">
            <a:extLst>
              <a:ext uri="{FF2B5EF4-FFF2-40B4-BE49-F238E27FC236}">
                <a16:creationId xmlns:a16="http://schemas.microsoft.com/office/drawing/2014/main" id="{BE0E8075-9DBE-524C-8235-698D88CC57A5}"/>
              </a:ext>
            </a:extLst>
          </p:cNvPr>
          <p:cNvGraphicFramePr>
            <a:graphicFrameLocks noGrp="1"/>
          </p:cNvGraphicFramePr>
          <p:nvPr>
            <p:ph idx="1"/>
            <p:extLst>
              <p:ext uri="{D42A27DB-BD31-4B8C-83A1-F6EECF244321}">
                <p14:modId xmlns:p14="http://schemas.microsoft.com/office/powerpoint/2010/main" val="102680928"/>
              </p:ext>
            </p:extLst>
          </p:nvPr>
        </p:nvGraphicFramePr>
        <p:xfrm>
          <a:off x="838200" y="1579418"/>
          <a:ext cx="10515600" cy="5120640"/>
        </p:xfrm>
        <a:graphic>
          <a:graphicData uri="http://schemas.openxmlformats.org/drawingml/2006/table">
            <a:tbl>
              <a:tblPr firstRow="1" bandRow="1">
                <a:tableStyleId>{5C22544A-7EE6-4342-B048-85BDC9FD1C3A}</a:tableStyleId>
              </a:tblPr>
              <a:tblGrid>
                <a:gridCol w="1133104">
                  <a:extLst>
                    <a:ext uri="{9D8B030D-6E8A-4147-A177-3AD203B41FA5}">
                      <a16:colId xmlns:a16="http://schemas.microsoft.com/office/drawing/2014/main" val="783382684"/>
                    </a:ext>
                  </a:extLst>
                </a:gridCol>
                <a:gridCol w="2078182">
                  <a:extLst>
                    <a:ext uri="{9D8B030D-6E8A-4147-A177-3AD203B41FA5}">
                      <a16:colId xmlns:a16="http://schemas.microsoft.com/office/drawing/2014/main" val="388439613"/>
                    </a:ext>
                  </a:extLst>
                </a:gridCol>
                <a:gridCol w="2493818">
                  <a:extLst>
                    <a:ext uri="{9D8B030D-6E8A-4147-A177-3AD203B41FA5}">
                      <a16:colId xmlns:a16="http://schemas.microsoft.com/office/drawing/2014/main" val="1353446787"/>
                    </a:ext>
                  </a:extLst>
                </a:gridCol>
                <a:gridCol w="2505693">
                  <a:extLst>
                    <a:ext uri="{9D8B030D-6E8A-4147-A177-3AD203B41FA5}">
                      <a16:colId xmlns:a16="http://schemas.microsoft.com/office/drawing/2014/main" val="1369173446"/>
                    </a:ext>
                  </a:extLst>
                </a:gridCol>
                <a:gridCol w="2304803">
                  <a:extLst>
                    <a:ext uri="{9D8B030D-6E8A-4147-A177-3AD203B41FA5}">
                      <a16:colId xmlns:a16="http://schemas.microsoft.com/office/drawing/2014/main" val="3873847889"/>
                    </a:ext>
                  </a:extLst>
                </a:gridCol>
              </a:tblGrid>
              <a:tr h="363894">
                <a:tc>
                  <a:txBody>
                    <a:bodyPr/>
                    <a:lstStyle/>
                    <a:p>
                      <a:pPr algn="ctr"/>
                      <a:r>
                        <a:rPr lang="zh-CN" altLang="en-US" dirty="0"/>
                        <a:t>期间</a:t>
                      </a:r>
                    </a:p>
                  </a:txBody>
                  <a:tcPr anchor="ctr"/>
                </a:tc>
                <a:tc>
                  <a:txBody>
                    <a:bodyPr/>
                    <a:lstStyle/>
                    <a:p>
                      <a:pPr algn="ctr"/>
                      <a:r>
                        <a:rPr lang="zh-CN" altLang="en-US" dirty="0"/>
                        <a:t>单价（元</a:t>
                      </a:r>
                      <a:r>
                        <a:rPr lang="en-US" altLang="zh-CN" dirty="0"/>
                        <a:t>/</a:t>
                      </a:r>
                      <a:r>
                        <a:rPr lang="zh-CN" altLang="en-US" dirty="0"/>
                        <a:t>平方米）</a:t>
                      </a:r>
                    </a:p>
                  </a:txBody>
                  <a:tcPr anchor="ctr"/>
                </a:tc>
                <a:tc>
                  <a:txBody>
                    <a:bodyPr/>
                    <a:lstStyle/>
                    <a:p>
                      <a:pPr algn="ctr"/>
                      <a:r>
                        <a:rPr lang="zh-CN" altLang="en-US" dirty="0"/>
                        <a:t>逐月上涨（元</a:t>
                      </a:r>
                      <a:r>
                        <a:rPr lang="en-US" altLang="zh-CN" dirty="0"/>
                        <a:t>/</a:t>
                      </a:r>
                      <a:r>
                        <a:rPr lang="zh-CN" altLang="en-US" dirty="0"/>
                        <a:t>平方米）</a:t>
                      </a:r>
                    </a:p>
                  </a:txBody>
                  <a:tcPr anchor="ctr"/>
                </a:tc>
                <a:tc>
                  <a:txBody>
                    <a:bodyPr/>
                    <a:lstStyle/>
                    <a:p>
                      <a:pPr algn="ctr"/>
                      <a:r>
                        <a:rPr lang="zh-CN" altLang="en-US" dirty="0"/>
                        <a:t>平均上涨（元</a:t>
                      </a:r>
                      <a:r>
                        <a:rPr lang="en-US" altLang="zh-CN" dirty="0"/>
                        <a:t>/</a:t>
                      </a:r>
                      <a:r>
                        <a:rPr lang="zh-CN" altLang="en-US" dirty="0"/>
                        <a:t>平方米）</a:t>
                      </a:r>
                    </a:p>
                  </a:txBody>
                  <a:tcPr anchor="ctr"/>
                </a:tc>
                <a:tc>
                  <a:txBody>
                    <a:bodyPr/>
                    <a:lstStyle/>
                    <a:p>
                      <a:pPr algn="ctr"/>
                      <a:r>
                        <a:rPr lang="zh-CN" altLang="en-US" dirty="0"/>
                        <a:t>趋势值（元</a:t>
                      </a:r>
                      <a:r>
                        <a:rPr lang="en-US" altLang="zh-CN" dirty="0"/>
                        <a:t>/</a:t>
                      </a:r>
                      <a:r>
                        <a:rPr lang="zh-CN" altLang="en-US" dirty="0"/>
                        <a:t>平方米）</a:t>
                      </a:r>
                    </a:p>
                  </a:txBody>
                  <a:tcPr anchor="ctr"/>
                </a:tc>
                <a:extLst>
                  <a:ext uri="{0D108BD9-81ED-4DB2-BD59-A6C34878D82A}">
                    <a16:rowId xmlns:a16="http://schemas.microsoft.com/office/drawing/2014/main" val="387577839"/>
                  </a:ext>
                </a:extLst>
              </a:tr>
              <a:tr h="363894">
                <a:tc>
                  <a:txBody>
                    <a:bodyPr/>
                    <a:lstStyle/>
                    <a:p>
                      <a:pPr algn="ctr"/>
                      <a:r>
                        <a:rPr lang="en-US" altLang="zh-CN" dirty="0"/>
                        <a:t>1</a:t>
                      </a:r>
                      <a:r>
                        <a:rPr lang="zh-CN" altLang="en-US" dirty="0"/>
                        <a:t>月</a:t>
                      </a:r>
                    </a:p>
                  </a:txBody>
                  <a:tcPr anchor="ctr"/>
                </a:tc>
                <a:tc>
                  <a:txBody>
                    <a:bodyPr/>
                    <a:lstStyle/>
                    <a:p>
                      <a:pPr algn="ctr"/>
                      <a:r>
                        <a:rPr lang="en-US" altLang="zh-CN" dirty="0"/>
                        <a:t>13200</a:t>
                      </a:r>
                      <a:endParaRPr lang="zh-CN" altLang="en-US" dirty="0"/>
                    </a:p>
                  </a:txBody>
                  <a:tcPr anchor="ctr"/>
                </a:tc>
                <a:tc>
                  <a:txBody>
                    <a:bodyPr/>
                    <a:lstStyle/>
                    <a:p>
                      <a:pPr algn="ctr"/>
                      <a:endParaRPr lang="zh-CN" altLang="en-US" dirty="0"/>
                    </a:p>
                  </a:txBody>
                  <a:tcPr anchor="ctr"/>
                </a:tc>
                <a:tc rowSpan="12">
                  <a:txBody>
                    <a:bodyPr/>
                    <a:lstStyle/>
                    <a:p>
                      <a:pPr algn="ctr"/>
                      <a:r>
                        <a:rPr lang="en-US" altLang="zh-CN" dirty="0"/>
                        <a:t>50</a:t>
                      </a:r>
                      <a:endParaRPr lang="zh-CN" altLang="en-US" dirty="0"/>
                    </a:p>
                  </a:txBody>
                  <a:tcPr anchor="ctr"/>
                </a:tc>
                <a:tc>
                  <a:txBody>
                    <a:bodyPr/>
                    <a:lstStyle/>
                    <a:p>
                      <a:pPr algn="ctr"/>
                      <a:endParaRPr lang="zh-CN" altLang="en-US" dirty="0"/>
                    </a:p>
                  </a:txBody>
                  <a:tcPr anchor="ctr"/>
                </a:tc>
                <a:extLst>
                  <a:ext uri="{0D108BD9-81ED-4DB2-BD59-A6C34878D82A}">
                    <a16:rowId xmlns:a16="http://schemas.microsoft.com/office/drawing/2014/main" val="1155922625"/>
                  </a:ext>
                </a:extLst>
              </a:tr>
              <a:tr h="363894">
                <a:tc>
                  <a:txBody>
                    <a:bodyPr/>
                    <a:lstStyle/>
                    <a:p>
                      <a:pPr algn="ctr"/>
                      <a:r>
                        <a:rPr lang="en-US" altLang="zh-CN" dirty="0"/>
                        <a:t>2</a:t>
                      </a:r>
                      <a:r>
                        <a:rPr lang="zh-CN" altLang="en-US" dirty="0"/>
                        <a:t>月</a:t>
                      </a:r>
                    </a:p>
                  </a:txBody>
                  <a:tcPr anchor="ctr"/>
                </a:tc>
                <a:tc>
                  <a:txBody>
                    <a:bodyPr/>
                    <a:lstStyle/>
                    <a:p>
                      <a:pPr algn="ctr"/>
                      <a:r>
                        <a:rPr lang="en-US" altLang="zh-CN" dirty="0"/>
                        <a:t>13250</a:t>
                      </a:r>
                      <a:endParaRPr lang="zh-CN" altLang="en-US" dirty="0"/>
                    </a:p>
                  </a:txBody>
                  <a:tcPr anchor="ctr"/>
                </a:tc>
                <a:tc>
                  <a:txBody>
                    <a:bodyPr/>
                    <a:lstStyle/>
                    <a:p>
                      <a:pPr algn="ctr"/>
                      <a:r>
                        <a:rPr lang="en-US" altLang="zh-CN" dirty="0"/>
                        <a:t>50</a:t>
                      </a:r>
                      <a:endParaRPr lang="zh-CN" altLang="en-US" dirty="0"/>
                    </a:p>
                  </a:txBody>
                  <a:tcPr anchor="ctr"/>
                </a:tc>
                <a:tc vMerge="1">
                  <a:txBody>
                    <a:bodyPr/>
                    <a:lstStyle/>
                    <a:p>
                      <a:endParaRPr lang="zh-CN" altLang="en-US" dirty="0"/>
                    </a:p>
                  </a:txBody>
                  <a:tcPr/>
                </a:tc>
                <a:tc>
                  <a:txBody>
                    <a:bodyPr/>
                    <a:lstStyle/>
                    <a:p>
                      <a:pPr algn="ctr"/>
                      <a:r>
                        <a:rPr lang="en-US" altLang="zh-CN" dirty="0"/>
                        <a:t>13250</a:t>
                      </a:r>
                      <a:endParaRPr lang="zh-CN" altLang="en-US" dirty="0"/>
                    </a:p>
                  </a:txBody>
                  <a:tcPr anchor="ctr"/>
                </a:tc>
                <a:extLst>
                  <a:ext uri="{0D108BD9-81ED-4DB2-BD59-A6C34878D82A}">
                    <a16:rowId xmlns:a16="http://schemas.microsoft.com/office/drawing/2014/main" val="3321084335"/>
                  </a:ext>
                </a:extLst>
              </a:tr>
              <a:tr h="363894">
                <a:tc>
                  <a:txBody>
                    <a:bodyPr/>
                    <a:lstStyle/>
                    <a:p>
                      <a:pPr algn="ctr"/>
                      <a:r>
                        <a:rPr lang="en-US" altLang="zh-CN" dirty="0"/>
                        <a:t>3</a:t>
                      </a:r>
                      <a:r>
                        <a:rPr lang="zh-CN" altLang="en-US" dirty="0"/>
                        <a:t>月</a:t>
                      </a:r>
                    </a:p>
                  </a:txBody>
                  <a:tcPr anchor="ctr"/>
                </a:tc>
                <a:tc>
                  <a:txBody>
                    <a:bodyPr/>
                    <a:lstStyle/>
                    <a:p>
                      <a:pPr algn="ctr"/>
                      <a:r>
                        <a:rPr lang="en-US" altLang="zh-CN" dirty="0"/>
                        <a:t>13430</a:t>
                      </a:r>
                      <a:endParaRPr lang="zh-CN" altLang="en-US" dirty="0"/>
                    </a:p>
                  </a:txBody>
                  <a:tcPr anchor="ctr"/>
                </a:tc>
                <a:tc>
                  <a:txBody>
                    <a:bodyPr/>
                    <a:lstStyle/>
                    <a:p>
                      <a:pPr algn="ctr"/>
                      <a:r>
                        <a:rPr lang="en-US" altLang="zh-CN" dirty="0"/>
                        <a:t>180</a:t>
                      </a:r>
                      <a:endParaRPr lang="zh-CN" altLang="en-US" dirty="0"/>
                    </a:p>
                  </a:txBody>
                  <a:tcPr anchor="ctr"/>
                </a:tc>
                <a:tc vMerge="1">
                  <a:txBody>
                    <a:bodyPr/>
                    <a:lstStyle/>
                    <a:p>
                      <a:endParaRPr lang="zh-CN" altLang="en-US" dirty="0"/>
                    </a:p>
                  </a:txBody>
                  <a:tcPr/>
                </a:tc>
                <a:tc>
                  <a:txBody>
                    <a:bodyPr/>
                    <a:lstStyle/>
                    <a:p>
                      <a:pPr algn="ctr"/>
                      <a:r>
                        <a:rPr lang="en-US" altLang="zh-CN" dirty="0"/>
                        <a:t>13300</a:t>
                      </a:r>
                      <a:endParaRPr lang="zh-CN" altLang="en-US" dirty="0"/>
                    </a:p>
                  </a:txBody>
                  <a:tcPr anchor="ctr"/>
                </a:tc>
                <a:extLst>
                  <a:ext uri="{0D108BD9-81ED-4DB2-BD59-A6C34878D82A}">
                    <a16:rowId xmlns:a16="http://schemas.microsoft.com/office/drawing/2014/main" val="760670066"/>
                  </a:ext>
                </a:extLst>
              </a:tr>
              <a:tr h="363894">
                <a:tc>
                  <a:txBody>
                    <a:bodyPr/>
                    <a:lstStyle/>
                    <a:p>
                      <a:pPr algn="ctr"/>
                      <a:r>
                        <a:rPr lang="en-US" altLang="zh-CN" dirty="0"/>
                        <a:t>4</a:t>
                      </a:r>
                      <a:r>
                        <a:rPr lang="zh-CN" altLang="en-US" dirty="0"/>
                        <a:t>月</a:t>
                      </a:r>
                    </a:p>
                  </a:txBody>
                  <a:tcPr anchor="ctr"/>
                </a:tc>
                <a:tc>
                  <a:txBody>
                    <a:bodyPr/>
                    <a:lstStyle/>
                    <a:p>
                      <a:pPr algn="ctr"/>
                      <a:r>
                        <a:rPr lang="en-US" altLang="zh-CN" dirty="0"/>
                        <a:t>13436</a:t>
                      </a:r>
                      <a:endParaRPr lang="zh-CN" altLang="en-US" dirty="0"/>
                    </a:p>
                  </a:txBody>
                  <a:tcPr anchor="ctr"/>
                </a:tc>
                <a:tc>
                  <a:txBody>
                    <a:bodyPr/>
                    <a:lstStyle/>
                    <a:p>
                      <a:pPr algn="ctr"/>
                      <a:r>
                        <a:rPr lang="en-US" altLang="zh-CN" dirty="0"/>
                        <a:t>6</a:t>
                      </a:r>
                      <a:endParaRPr lang="zh-CN" altLang="en-US" dirty="0"/>
                    </a:p>
                  </a:txBody>
                  <a:tcPr anchor="ctr"/>
                </a:tc>
                <a:tc vMerge="1">
                  <a:txBody>
                    <a:bodyPr/>
                    <a:lstStyle/>
                    <a:p>
                      <a:endParaRPr lang="zh-CN" altLang="en-US" dirty="0"/>
                    </a:p>
                  </a:txBody>
                  <a:tcPr/>
                </a:tc>
                <a:tc>
                  <a:txBody>
                    <a:bodyPr/>
                    <a:lstStyle/>
                    <a:p>
                      <a:pPr algn="ctr"/>
                      <a:r>
                        <a:rPr lang="en-US" altLang="zh-CN" dirty="0"/>
                        <a:t>13350</a:t>
                      </a:r>
                      <a:endParaRPr lang="zh-CN" altLang="en-US" dirty="0"/>
                    </a:p>
                  </a:txBody>
                  <a:tcPr anchor="ctr"/>
                </a:tc>
                <a:extLst>
                  <a:ext uri="{0D108BD9-81ED-4DB2-BD59-A6C34878D82A}">
                    <a16:rowId xmlns:a16="http://schemas.microsoft.com/office/drawing/2014/main" val="630018763"/>
                  </a:ext>
                </a:extLst>
              </a:tr>
              <a:tr h="363894">
                <a:tc>
                  <a:txBody>
                    <a:bodyPr/>
                    <a:lstStyle/>
                    <a:p>
                      <a:pPr algn="ctr"/>
                      <a:r>
                        <a:rPr lang="en-US" altLang="zh-CN" dirty="0"/>
                        <a:t>5</a:t>
                      </a:r>
                      <a:r>
                        <a:rPr lang="zh-CN" altLang="en-US" dirty="0"/>
                        <a:t>月</a:t>
                      </a:r>
                    </a:p>
                  </a:txBody>
                  <a:tcPr anchor="ctr"/>
                </a:tc>
                <a:tc>
                  <a:txBody>
                    <a:bodyPr/>
                    <a:lstStyle/>
                    <a:p>
                      <a:pPr algn="ctr"/>
                      <a:r>
                        <a:rPr lang="en-US" altLang="zh-CN" dirty="0"/>
                        <a:t>13456</a:t>
                      </a:r>
                      <a:endParaRPr lang="zh-CN" altLang="en-US" dirty="0"/>
                    </a:p>
                  </a:txBody>
                  <a:tcPr anchor="ctr"/>
                </a:tc>
                <a:tc>
                  <a:txBody>
                    <a:bodyPr/>
                    <a:lstStyle/>
                    <a:p>
                      <a:pPr algn="ctr"/>
                      <a:r>
                        <a:rPr lang="en-US" altLang="zh-CN" dirty="0"/>
                        <a:t>20</a:t>
                      </a:r>
                      <a:endParaRPr lang="zh-CN" altLang="en-US" dirty="0"/>
                    </a:p>
                  </a:txBody>
                  <a:tcPr anchor="ctr"/>
                </a:tc>
                <a:tc vMerge="1">
                  <a:txBody>
                    <a:bodyPr/>
                    <a:lstStyle/>
                    <a:p>
                      <a:endParaRPr lang="zh-CN" altLang="en-US" dirty="0"/>
                    </a:p>
                  </a:txBody>
                  <a:tcPr/>
                </a:tc>
                <a:tc>
                  <a:txBody>
                    <a:bodyPr/>
                    <a:lstStyle/>
                    <a:p>
                      <a:pPr algn="ctr"/>
                      <a:r>
                        <a:rPr lang="en-US" altLang="zh-CN" dirty="0"/>
                        <a:t>13400</a:t>
                      </a:r>
                      <a:endParaRPr lang="zh-CN" altLang="en-US" dirty="0"/>
                    </a:p>
                  </a:txBody>
                  <a:tcPr anchor="ctr"/>
                </a:tc>
                <a:extLst>
                  <a:ext uri="{0D108BD9-81ED-4DB2-BD59-A6C34878D82A}">
                    <a16:rowId xmlns:a16="http://schemas.microsoft.com/office/drawing/2014/main" val="2256201530"/>
                  </a:ext>
                </a:extLst>
              </a:tr>
              <a:tr h="363894">
                <a:tc>
                  <a:txBody>
                    <a:bodyPr/>
                    <a:lstStyle/>
                    <a:p>
                      <a:pPr algn="ctr"/>
                      <a:r>
                        <a:rPr lang="en-US" altLang="zh-CN" dirty="0"/>
                        <a:t>6</a:t>
                      </a:r>
                      <a:r>
                        <a:rPr lang="zh-CN" altLang="en-US" dirty="0"/>
                        <a:t>月</a:t>
                      </a:r>
                    </a:p>
                  </a:txBody>
                  <a:tcPr anchor="ctr"/>
                </a:tc>
                <a:tc>
                  <a:txBody>
                    <a:bodyPr/>
                    <a:lstStyle/>
                    <a:p>
                      <a:pPr algn="ctr"/>
                      <a:r>
                        <a:rPr lang="en-US" altLang="zh-CN" dirty="0"/>
                        <a:t>13488</a:t>
                      </a:r>
                      <a:endParaRPr lang="zh-CN" altLang="en-US" dirty="0"/>
                    </a:p>
                  </a:txBody>
                  <a:tcPr anchor="ctr"/>
                </a:tc>
                <a:tc>
                  <a:txBody>
                    <a:bodyPr/>
                    <a:lstStyle/>
                    <a:p>
                      <a:pPr algn="ctr"/>
                      <a:r>
                        <a:rPr lang="en-US" altLang="zh-CN" dirty="0"/>
                        <a:t>32</a:t>
                      </a:r>
                      <a:endParaRPr lang="zh-CN" altLang="en-US" dirty="0"/>
                    </a:p>
                  </a:txBody>
                  <a:tcPr anchor="ctr"/>
                </a:tc>
                <a:tc vMerge="1">
                  <a:txBody>
                    <a:bodyPr/>
                    <a:lstStyle/>
                    <a:p>
                      <a:endParaRPr lang="zh-CN" altLang="en-US" dirty="0"/>
                    </a:p>
                  </a:txBody>
                  <a:tcPr/>
                </a:tc>
                <a:tc>
                  <a:txBody>
                    <a:bodyPr/>
                    <a:lstStyle/>
                    <a:p>
                      <a:pPr algn="ctr"/>
                      <a:r>
                        <a:rPr lang="en-US" altLang="zh-CN" dirty="0"/>
                        <a:t>13450</a:t>
                      </a:r>
                      <a:endParaRPr lang="zh-CN" altLang="en-US" dirty="0"/>
                    </a:p>
                  </a:txBody>
                  <a:tcPr anchor="ctr"/>
                </a:tc>
                <a:extLst>
                  <a:ext uri="{0D108BD9-81ED-4DB2-BD59-A6C34878D82A}">
                    <a16:rowId xmlns:a16="http://schemas.microsoft.com/office/drawing/2014/main" val="2486592454"/>
                  </a:ext>
                </a:extLst>
              </a:tr>
              <a:tr h="363894">
                <a:tc>
                  <a:txBody>
                    <a:bodyPr/>
                    <a:lstStyle/>
                    <a:p>
                      <a:pPr algn="ctr"/>
                      <a:r>
                        <a:rPr lang="en-US" altLang="zh-CN" dirty="0"/>
                        <a:t>7</a:t>
                      </a:r>
                      <a:r>
                        <a:rPr lang="zh-CN" altLang="en-US" dirty="0"/>
                        <a:t>月</a:t>
                      </a:r>
                    </a:p>
                  </a:txBody>
                  <a:tcPr anchor="ctr"/>
                </a:tc>
                <a:tc>
                  <a:txBody>
                    <a:bodyPr/>
                    <a:lstStyle/>
                    <a:p>
                      <a:pPr algn="ctr"/>
                      <a:r>
                        <a:rPr lang="en-US" altLang="zh-CN" dirty="0"/>
                        <a:t>13503</a:t>
                      </a:r>
                      <a:endParaRPr lang="zh-CN" altLang="en-US" dirty="0"/>
                    </a:p>
                  </a:txBody>
                  <a:tcPr anchor="ctr"/>
                </a:tc>
                <a:tc>
                  <a:txBody>
                    <a:bodyPr/>
                    <a:lstStyle/>
                    <a:p>
                      <a:pPr algn="ctr"/>
                      <a:r>
                        <a:rPr lang="en-US" altLang="zh-CN" dirty="0"/>
                        <a:t>15</a:t>
                      </a:r>
                      <a:endParaRPr lang="zh-CN" altLang="en-US" dirty="0"/>
                    </a:p>
                  </a:txBody>
                  <a:tcPr anchor="ctr"/>
                </a:tc>
                <a:tc vMerge="1">
                  <a:txBody>
                    <a:bodyPr/>
                    <a:lstStyle/>
                    <a:p>
                      <a:endParaRPr lang="zh-CN" altLang="en-US" dirty="0"/>
                    </a:p>
                  </a:txBody>
                  <a:tcPr/>
                </a:tc>
                <a:tc>
                  <a:txBody>
                    <a:bodyPr/>
                    <a:lstStyle/>
                    <a:p>
                      <a:pPr algn="ctr"/>
                      <a:r>
                        <a:rPr lang="en-US" altLang="zh-CN" dirty="0"/>
                        <a:t>13500</a:t>
                      </a:r>
                      <a:endParaRPr lang="zh-CN" altLang="en-US" dirty="0"/>
                    </a:p>
                  </a:txBody>
                  <a:tcPr anchor="ctr"/>
                </a:tc>
                <a:extLst>
                  <a:ext uri="{0D108BD9-81ED-4DB2-BD59-A6C34878D82A}">
                    <a16:rowId xmlns:a16="http://schemas.microsoft.com/office/drawing/2014/main" val="907583485"/>
                  </a:ext>
                </a:extLst>
              </a:tr>
              <a:tr h="363894">
                <a:tc>
                  <a:txBody>
                    <a:bodyPr/>
                    <a:lstStyle/>
                    <a:p>
                      <a:pPr algn="ctr"/>
                      <a:r>
                        <a:rPr lang="en-US" altLang="zh-CN" dirty="0"/>
                        <a:t>8</a:t>
                      </a:r>
                      <a:r>
                        <a:rPr lang="zh-CN" altLang="en-US" dirty="0"/>
                        <a:t>月</a:t>
                      </a:r>
                    </a:p>
                  </a:txBody>
                  <a:tcPr anchor="ctr"/>
                </a:tc>
                <a:tc>
                  <a:txBody>
                    <a:bodyPr/>
                    <a:lstStyle/>
                    <a:p>
                      <a:pPr algn="ctr"/>
                      <a:r>
                        <a:rPr lang="en-US" altLang="zh-CN" dirty="0"/>
                        <a:t>13505</a:t>
                      </a:r>
                      <a:endParaRPr lang="zh-CN" altLang="en-US" dirty="0"/>
                    </a:p>
                  </a:txBody>
                  <a:tcPr anchor="ctr"/>
                </a:tc>
                <a:tc>
                  <a:txBody>
                    <a:bodyPr/>
                    <a:lstStyle/>
                    <a:p>
                      <a:pPr algn="ctr"/>
                      <a:r>
                        <a:rPr lang="en-US" altLang="zh-CN" dirty="0"/>
                        <a:t>2</a:t>
                      </a:r>
                      <a:endParaRPr lang="zh-CN" altLang="en-US" dirty="0"/>
                    </a:p>
                  </a:txBody>
                  <a:tcPr anchor="ctr"/>
                </a:tc>
                <a:tc vMerge="1">
                  <a:txBody>
                    <a:bodyPr/>
                    <a:lstStyle/>
                    <a:p>
                      <a:endParaRPr lang="zh-CN" altLang="en-US" dirty="0"/>
                    </a:p>
                  </a:txBody>
                  <a:tcPr/>
                </a:tc>
                <a:tc>
                  <a:txBody>
                    <a:bodyPr/>
                    <a:lstStyle/>
                    <a:p>
                      <a:pPr algn="ctr"/>
                      <a:r>
                        <a:rPr lang="en-US" altLang="zh-CN" dirty="0"/>
                        <a:t>13550</a:t>
                      </a:r>
                      <a:endParaRPr lang="zh-CN" altLang="en-US" dirty="0"/>
                    </a:p>
                  </a:txBody>
                  <a:tcPr anchor="ctr"/>
                </a:tc>
                <a:extLst>
                  <a:ext uri="{0D108BD9-81ED-4DB2-BD59-A6C34878D82A}">
                    <a16:rowId xmlns:a16="http://schemas.microsoft.com/office/drawing/2014/main" val="2478783527"/>
                  </a:ext>
                </a:extLst>
              </a:tr>
              <a:tr h="363894">
                <a:tc>
                  <a:txBody>
                    <a:bodyPr/>
                    <a:lstStyle/>
                    <a:p>
                      <a:pPr algn="ctr"/>
                      <a:r>
                        <a:rPr lang="en-US" altLang="zh-CN" dirty="0"/>
                        <a:t>9</a:t>
                      </a:r>
                      <a:r>
                        <a:rPr lang="zh-CN" altLang="en-US" dirty="0"/>
                        <a:t>月</a:t>
                      </a:r>
                    </a:p>
                  </a:txBody>
                  <a:tcPr anchor="ctr"/>
                </a:tc>
                <a:tc>
                  <a:txBody>
                    <a:bodyPr/>
                    <a:lstStyle/>
                    <a:p>
                      <a:pPr algn="ctr"/>
                      <a:r>
                        <a:rPr lang="en-US" altLang="zh-CN" dirty="0"/>
                        <a:t>13567</a:t>
                      </a:r>
                      <a:endParaRPr lang="zh-CN" altLang="en-US" dirty="0"/>
                    </a:p>
                  </a:txBody>
                  <a:tcPr anchor="ctr"/>
                </a:tc>
                <a:tc>
                  <a:txBody>
                    <a:bodyPr/>
                    <a:lstStyle/>
                    <a:p>
                      <a:pPr algn="ctr"/>
                      <a:r>
                        <a:rPr lang="en-US" altLang="zh-CN" dirty="0"/>
                        <a:t>62</a:t>
                      </a:r>
                      <a:endParaRPr lang="zh-CN" altLang="en-US" dirty="0"/>
                    </a:p>
                  </a:txBody>
                  <a:tcPr anchor="ctr"/>
                </a:tc>
                <a:tc vMerge="1">
                  <a:txBody>
                    <a:bodyPr/>
                    <a:lstStyle/>
                    <a:p>
                      <a:endParaRPr lang="zh-CN" altLang="en-US" dirty="0"/>
                    </a:p>
                  </a:txBody>
                  <a:tcPr/>
                </a:tc>
                <a:tc>
                  <a:txBody>
                    <a:bodyPr/>
                    <a:lstStyle/>
                    <a:p>
                      <a:pPr algn="ctr"/>
                      <a:r>
                        <a:rPr lang="en-US" altLang="zh-CN" dirty="0"/>
                        <a:t>13600</a:t>
                      </a:r>
                      <a:endParaRPr lang="zh-CN" altLang="en-US" dirty="0"/>
                    </a:p>
                  </a:txBody>
                  <a:tcPr anchor="ctr"/>
                </a:tc>
                <a:extLst>
                  <a:ext uri="{0D108BD9-81ED-4DB2-BD59-A6C34878D82A}">
                    <a16:rowId xmlns:a16="http://schemas.microsoft.com/office/drawing/2014/main" val="106015087"/>
                  </a:ext>
                </a:extLst>
              </a:tr>
              <a:tr h="363894">
                <a:tc>
                  <a:txBody>
                    <a:bodyPr/>
                    <a:lstStyle/>
                    <a:p>
                      <a:pPr algn="ctr"/>
                      <a:r>
                        <a:rPr lang="en-US" altLang="zh-CN" dirty="0"/>
                        <a:t>10</a:t>
                      </a:r>
                      <a:r>
                        <a:rPr lang="zh-CN" altLang="en-US" dirty="0"/>
                        <a:t>月</a:t>
                      </a:r>
                    </a:p>
                  </a:txBody>
                  <a:tcPr anchor="ctr"/>
                </a:tc>
                <a:tc>
                  <a:txBody>
                    <a:bodyPr/>
                    <a:lstStyle/>
                    <a:p>
                      <a:pPr algn="ctr"/>
                      <a:r>
                        <a:rPr lang="en-US" altLang="zh-CN" dirty="0"/>
                        <a:t>13654</a:t>
                      </a:r>
                      <a:endParaRPr lang="zh-CN" altLang="en-US" dirty="0"/>
                    </a:p>
                  </a:txBody>
                  <a:tcPr anchor="ctr"/>
                </a:tc>
                <a:tc>
                  <a:txBody>
                    <a:bodyPr/>
                    <a:lstStyle/>
                    <a:p>
                      <a:pPr algn="ctr"/>
                      <a:r>
                        <a:rPr lang="en-US" altLang="zh-CN" dirty="0"/>
                        <a:t>87</a:t>
                      </a:r>
                      <a:endParaRPr lang="zh-CN" altLang="en-US" dirty="0"/>
                    </a:p>
                  </a:txBody>
                  <a:tcPr anchor="ctr"/>
                </a:tc>
                <a:tc vMerge="1">
                  <a:txBody>
                    <a:bodyPr/>
                    <a:lstStyle/>
                    <a:p>
                      <a:endParaRPr lang="zh-CN" altLang="en-US" dirty="0"/>
                    </a:p>
                  </a:txBody>
                  <a:tcPr/>
                </a:tc>
                <a:tc>
                  <a:txBody>
                    <a:bodyPr/>
                    <a:lstStyle/>
                    <a:p>
                      <a:pPr algn="ctr"/>
                      <a:r>
                        <a:rPr lang="en-US" altLang="zh-CN" dirty="0"/>
                        <a:t>13650</a:t>
                      </a:r>
                      <a:endParaRPr lang="zh-CN" altLang="en-US" dirty="0"/>
                    </a:p>
                  </a:txBody>
                  <a:tcPr anchor="ctr"/>
                </a:tc>
                <a:extLst>
                  <a:ext uri="{0D108BD9-81ED-4DB2-BD59-A6C34878D82A}">
                    <a16:rowId xmlns:a16="http://schemas.microsoft.com/office/drawing/2014/main" val="3275483893"/>
                  </a:ext>
                </a:extLst>
              </a:tr>
              <a:tr h="363894">
                <a:tc>
                  <a:txBody>
                    <a:bodyPr/>
                    <a:lstStyle/>
                    <a:p>
                      <a:pPr algn="ctr"/>
                      <a:r>
                        <a:rPr lang="en-US" altLang="zh-CN" dirty="0"/>
                        <a:t>11</a:t>
                      </a:r>
                      <a:r>
                        <a:rPr lang="zh-CN" altLang="en-US" dirty="0"/>
                        <a:t>月</a:t>
                      </a:r>
                    </a:p>
                  </a:txBody>
                  <a:tcPr anchor="ctr"/>
                </a:tc>
                <a:tc>
                  <a:txBody>
                    <a:bodyPr/>
                    <a:lstStyle/>
                    <a:p>
                      <a:pPr algn="ctr"/>
                      <a:r>
                        <a:rPr lang="en-US" altLang="zh-CN" dirty="0"/>
                        <a:t>13700</a:t>
                      </a:r>
                      <a:endParaRPr lang="zh-CN" altLang="en-US" dirty="0"/>
                    </a:p>
                  </a:txBody>
                  <a:tcPr anchor="ctr"/>
                </a:tc>
                <a:tc>
                  <a:txBody>
                    <a:bodyPr/>
                    <a:lstStyle/>
                    <a:p>
                      <a:pPr algn="ctr"/>
                      <a:r>
                        <a:rPr lang="en-US" altLang="zh-CN" dirty="0"/>
                        <a:t>46</a:t>
                      </a:r>
                      <a:endParaRPr lang="zh-CN" altLang="en-US" dirty="0"/>
                    </a:p>
                  </a:txBody>
                  <a:tcPr anchor="ctr"/>
                </a:tc>
                <a:tc vMerge="1">
                  <a:txBody>
                    <a:bodyPr/>
                    <a:lstStyle/>
                    <a:p>
                      <a:endParaRPr lang="zh-CN" altLang="en-US" dirty="0"/>
                    </a:p>
                  </a:txBody>
                  <a:tcPr/>
                </a:tc>
                <a:tc>
                  <a:txBody>
                    <a:bodyPr/>
                    <a:lstStyle/>
                    <a:p>
                      <a:pPr algn="ctr"/>
                      <a:r>
                        <a:rPr lang="en-US" altLang="zh-CN" dirty="0"/>
                        <a:t>13700</a:t>
                      </a:r>
                      <a:endParaRPr lang="zh-CN" altLang="en-US" dirty="0"/>
                    </a:p>
                  </a:txBody>
                  <a:tcPr anchor="ctr"/>
                </a:tc>
                <a:extLst>
                  <a:ext uri="{0D108BD9-81ED-4DB2-BD59-A6C34878D82A}">
                    <a16:rowId xmlns:a16="http://schemas.microsoft.com/office/drawing/2014/main" val="1384233880"/>
                  </a:ext>
                </a:extLst>
              </a:tr>
              <a:tr h="363894">
                <a:tc>
                  <a:txBody>
                    <a:bodyPr/>
                    <a:lstStyle/>
                    <a:p>
                      <a:pPr algn="ctr"/>
                      <a:r>
                        <a:rPr lang="en-US" altLang="zh-CN" dirty="0"/>
                        <a:t>12</a:t>
                      </a:r>
                      <a:r>
                        <a:rPr lang="zh-CN" altLang="en-US" dirty="0"/>
                        <a:t>月</a:t>
                      </a:r>
                    </a:p>
                  </a:txBody>
                  <a:tcPr anchor="ctr"/>
                </a:tc>
                <a:tc>
                  <a:txBody>
                    <a:bodyPr/>
                    <a:lstStyle/>
                    <a:p>
                      <a:pPr algn="ctr"/>
                      <a:r>
                        <a:rPr lang="en-US" altLang="zh-CN" dirty="0"/>
                        <a:t>13750</a:t>
                      </a:r>
                      <a:endParaRPr lang="zh-CN" altLang="en-US" dirty="0"/>
                    </a:p>
                  </a:txBody>
                  <a:tcPr anchor="ctr"/>
                </a:tc>
                <a:tc>
                  <a:txBody>
                    <a:bodyPr/>
                    <a:lstStyle/>
                    <a:p>
                      <a:pPr algn="ctr"/>
                      <a:r>
                        <a:rPr lang="en-US" altLang="zh-CN" dirty="0"/>
                        <a:t>100</a:t>
                      </a:r>
                      <a:endParaRPr lang="zh-CN" altLang="en-US" dirty="0"/>
                    </a:p>
                  </a:txBody>
                  <a:tcPr anchor="ctr"/>
                </a:tc>
                <a:tc vMerge="1">
                  <a:txBody>
                    <a:bodyPr/>
                    <a:lstStyle/>
                    <a:p>
                      <a:endParaRPr lang="zh-CN" altLang="en-US" dirty="0"/>
                    </a:p>
                  </a:txBody>
                  <a:tcPr/>
                </a:tc>
                <a:tc>
                  <a:txBody>
                    <a:bodyPr/>
                    <a:lstStyle/>
                    <a:p>
                      <a:pPr algn="ctr"/>
                      <a:r>
                        <a:rPr lang="en-US" altLang="zh-CN" dirty="0"/>
                        <a:t>13750</a:t>
                      </a:r>
                      <a:endParaRPr lang="zh-CN" altLang="en-US" dirty="0"/>
                    </a:p>
                  </a:txBody>
                  <a:tcPr anchor="ctr"/>
                </a:tc>
                <a:extLst>
                  <a:ext uri="{0D108BD9-81ED-4DB2-BD59-A6C34878D82A}">
                    <a16:rowId xmlns:a16="http://schemas.microsoft.com/office/drawing/2014/main" val="1533650058"/>
                  </a:ext>
                </a:extLst>
              </a:tr>
              <a:tr h="363894">
                <a:tc>
                  <a:txBody>
                    <a:bodyPr/>
                    <a:lstStyle/>
                    <a:p>
                      <a:pPr algn="ctr"/>
                      <a:r>
                        <a:rPr lang="zh-CN" altLang="en-US" dirty="0"/>
                        <a:t>次年</a:t>
                      </a:r>
                      <a:r>
                        <a:rPr lang="en-US" altLang="zh-CN" dirty="0"/>
                        <a:t>1</a:t>
                      </a:r>
                      <a:r>
                        <a:rPr lang="zh-CN" altLang="en-US" dirty="0"/>
                        <a:t>月</a:t>
                      </a:r>
                    </a:p>
                  </a:txBody>
                  <a:tcPr anchor="ctr"/>
                </a:tc>
                <a:tc>
                  <a:txBody>
                    <a:bodyPr/>
                    <a:lstStyle/>
                    <a:p>
                      <a:pPr algn="ctr"/>
                      <a:r>
                        <a:rPr lang="en-US" altLang="zh-CN" dirty="0"/>
                        <a:t>——</a:t>
                      </a:r>
                      <a:endParaRPr lang="zh-CN" altLang="en-US" dirty="0"/>
                    </a:p>
                  </a:txBody>
                  <a:tcPr anchor="ctr"/>
                </a:tc>
                <a:tc>
                  <a:txBody>
                    <a:bodyPr/>
                    <a:lstStyle/>
                    <a:p>
                      <a:pPr algn="ctr"/>
                      <a:r>
                        <a:rPr lang="en-US" altLang="zh-CN" dirty="0"/>
                        <a:t>——</a:t>
                      </a:r>
                      <a:endParaRPr lang="zh-CN" altLang="en-US" dirty="0"/>
                    </a:p>
                  </a:txBody>
                  <a:tcPr anchor="ctr"/>
                </a:tc>
                <a:tc>
                  <a:txBody>
                    <a:bodyPr/>
                    <a:lstStyle/>
                    <a:p>
                      <a:pPr algn="ctr"/>
                      <a:r>
                        <a:rPr lang="en-US" altLang="zh-CN" dirty="0"/>
                        <a:t>——</a:t>
                      </a:r>
                      <a:endParaRPr lang="zh-CN" altLang="en-US" dirty="0"/>
                    </a:p>
                  </a:txBody>
                  <a:tcPr anchor="ctr"/>
                </a:tc>
                <a:tc>
                  <a:txBody>
                    <a:bodyPr/>
                    <a:lstStyle/>
                    <a:p>
                      <a:pPr algn="ctr"/>
                      <a:r>
                        <a:rPr lang="en-US" altLang="zh-CN" dirty="0"/>
                        <a:t>13800</a:t>
                      </a:r>
                      <a:endParaRPr lang="zh-CN" altLang="en-US" dirty="0"/>
                    </a:p>
                  </a:txBody>
                  <a:tcPr anchor="ctr"/>
                </a:tc>
                <a:extLst>
                  <a:ext uri="{0D108BD9-81ED-4DB2-BD59-A6C34878D82A}">
                    <a16:rowId xmlns:a16="http://schemas.microsoft.com/office/drawing/2014/main" val="4251256682"/>
                  </a:ext>
                </a:extLst>
              </a:tr>
            </a:tbl>
          </a:graphicData>
        </a:graphic>
      </p:graphicFrame>
    </p:spTree>
    <p:extLst>
      <p:ext uri="{BB962C8B-B14F-4D97-AF65-F5344CB8AC3E}">
        <p14:creationId xmlns:p14="http://schemas.microsoft.com/office/powerpoint/2010/main" val="3177900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5000" y="640823"/>
            <a:ext cx="3418659" cy="5583148"/>
          </a:xfrm>
        </p:spPr>
        <p:txBody>
          <a:bodyPr anchor="ctr">
            <a:normAutofit/>
          </a:bodyPr>
          <a:lstStyle/>
          <a:p>
            <a:r>
              <a:rPr kumimoji="1" lang="zh-CN" altLang="en-US" sz="5400">
                <a:latin typeface="SimHei" panose="02010609060101010101" pitchFamily="49" charset="-122"/>
                <a:ea typeface="SimHei" panose="02010609060101010101" pitchFamily="49" charset="-122"/>
              </a:rPr>
              <a:t>平衡原理</a:t>
            </a:r>
          </a:p>
        </p:txBody>
      </p:sp>
      <p:graphicFrame>
        <p:nvGraphicFramePr>
          <p:cNvPr id="4" name="内容占位符 3"/>
          <p:cNvGraphicFramePr>
            <a:graphicFrameLocks noGrp="1"/>
          </p:cNvGraphicFramePr>
          <p:nvPr>
            <p:ph idx="1"/>
          </p:nvPr>
        </p:nvGraphicFramePr>
        <p:xfrm>
          <a:off x="4455887" y="640822"/>
          <a:ext cx="75038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851707-8D5E-6F4F-974D-2F4AD9825C3D}"/>
              </a:ext>
            </a:extLst>
          </p:cNvPr>
          <p:cNvSpPr>
            <a:spLocks noGrp="1"/>
          </p:cNvSpPr>
          <p:nvPr>
            <p:ph type="title"/>
          </p:nvPr>
        </p:nvSpPr>
        <p:spPr/>
        <p:txBody>
          <a:bodyPr/>
          <a:lstStyle/>
          <a:p>
            <a:r>
              <a:rPr kumimoji="1" lang="zh-CN" altLang="en-US" dirty="0">
                <a:latin typeface="SimHei" panose="02010609060101010101" pitchFamily="49" charset="-122"/>
                <a:ea typeface="SimHei" panose="02010609060101010101" pitchFamily="49" charset="-122"/>
              </a:rPr>
              <a:t>平均发展速度法</a:t>
            </a:r>
          </a:p>
        </p:txBody>
      </p:sp>
      <p:graphicFrame>
        <p:nvGraphicFramePr>
          <p:cNvPr id="5" name="表格 5">
            <a:extLst>
              <a:ext uri="{FF2B5EF4-FFF2-40B4-BE49-F238E27FC236}">
                <a16:creationId xmlns:a16="http://schemas.microsoft.com/office/drawing/2014/main" id="{AF5083E0-191C-B843-8F69-3129D195CE5E}"/>
              </a:ext>
            </a:extLst>
          </p:cNvPr>
          <p:cNvGraphicFramePr>
            <a:graphicFrameLocks noGrp="1"/>
          </p:cNvGraphicFramePr>
          <p:nvPr>
            <p:ph idx="1"/>
            <p:extLst>
              <p:ext uri="{D42A27DB-BD31-4B8C-83A1-F6EECF244321}">
                <p14:modId xmlns:p14="http://schemas.microsoft.com/office/powerpoint/2010/main" val="1193474974"/>
              </p:ext>
            </p:extLst>
          </p:nvPr>
        </p:nvGraphicFramePr>
        <p:xfrm>
          <a:off x="838200" y="1825625"/>
          <a:ext cx="10419610" cy="4079240"/>
        </p:xfrm>
        <a:graphic>
          <a:graphicData uri="http://schemas.openxmlformats.org/drawingml/2006/table">
            <a:tbl>
              <a:tblPr firstRow="1" bandRow="1">
                <a:tableStyleId>{5C22544A-7EE6-4342-B048-85BDC9FD1C3A}</a:tableStyleId>
              </a:tblPr>
              <a:tblGrid>
                <a:gridCol w="2083922">
                  <a:extLst>
                    <a:ext uri="{9D8B030D-6E8A-4147-A177-3AD203B41FA5}">
                      <a16:colId xmlns:a16="http://schemas.microsoft.com/office/drawing/2014/main" val="2496077195"/>
                    </a:ext>
                  </a:extLst>
                </a:gridCol>
                <a:gridCol w="2083922">
                  <a:extLst>
                    <a:ext uri="{9D8B030D-6E8A-4147-A177-3AD203B41FA5}">
                      <a16:colId xmlns:a16="http://schemas.microsoft.com/office/drawing/2014/main" val="2702239322"/>
                    </a:ext>
                  </a:extLst>
                </a:gridCol>
                <a:gridCol w="2083922">
                  <a:extLst>
                    <a:ext uri="{9D8B030D-6E8A-4147-A177-3AD203B41FA5}">
                      <a16:colId xmlns:a16="http://schemas.microsoft.com/office/drawing/2014/main" val="1548242740"/>
                    </a:ext>
                  </a:extLst>
                </a:gridCol>
                <a:gridCol w="2083922">
                  <a:extLst>
                    <a:ext uri="{9D8B030D-6E8A-4147-A177-3AD203B41FA5}">
                      <a16:colId xmlns:a16="http://schemas.microsoft.com/office/drawing/2014/main" val="1390916357"/>
                    </a:ext>
                  </a:extLst>
                </a:gridCol>
                <a:gridCol w="2083922">
                  <a:extLst>
                    <a:ext uri="{9D8B030D-6E8A-4147-A177-3AD203B41FA5}">
                      <a16:colId xmlns:a16="http://schemas.microsoft.com/office/drawing/2014/main" val="1395555923"/>
                    </a:ext>
                  </a:extLst>
                </a:gridCol>
              </a:tblGrid>
              <a:tr h="370840">
                <a:tc gridSpan="5">
                  <a:txBody>
                    <a:bodyPr/>
                    <a:lstStyle/>
                    <a:p>
                      <a:pPr algn="ctr"/>
                      <a:r>
                        <a:rPr lang="zh-CN" altLang="en-US" dirty="0"/>
                        <a:t>平均发展速度</a:t>
                      </a:r>
                      <a:r>
                        <a:rPr lang="en-US" altLang="zh-CN" dirty="0"/>
                        <a:t>=</a:t>
                      </a:r>
                      <a:r>
                        <a:rPr lang="zh-CN" altLang="en-US" dirty="0"/>
                        <a:t>（</a:t>
                      </a:r>
                      <a:r>
                        <a:rPr lang="en-US" altLang="zh-CN" dirty="0" err="1"/>
                        <a:t>P</a:t>
                      </a:r>
                      <a:r>
                        <a:rPr lang="en-US" altLang="zh-CN" baseline="-25000" dirty="0" err="1"/>
                        <a:t>n</a:t>
                      </a:r>
                      <a:r>
                        <a:rPr lang="en-US" altLang="zh-CN" dirty="0"/>
                        <a:t>/P</a:t>
                      </a:r>
                      <a:r>
                        <a:rPr lang="en-US" altLang="zh-CN" baseline="-25000" dirty="0"/>
                        <a:t>0</a:t>
                      </a:r>
                      <a:r>
                        <a:rPr lang="zh-CN" altLang="en-US" dirty="0"/>
                        <a:t>）</a:t>
                      </a:r>
                      <a:r>
                        <a:rPr lang="zh-CN" altLang="en-US" baseline="30000" dirty="0"/>
                        <a:t>（</a:t>
                      </a:r>
                      <a:r>
                        <a:rPr lang="en-US" altLang="zh-CN" baseline="30000" dirty="0"/>
                        <a:t>1/n</a:t>
                      </a:r>
                      <a:r>
                        <a:rPr lang="zh-CN" altLang="en-US" baseline="30000" dirty="0"/>
                        <a:t>）</a:t>
                      </a:r>
                      <a:endParaRPr lang="zh-CN" altLang="en-US" dirty="0"/>
                    </a:p>
                  </a:txBody>
                  <a:tcPr anchor="ctr">
                    <a:lnB w="12700" cap="flat" cmpd="sng" algn="ctr">
                      <a:solidFill>
                        <a:schemeClr val="tx1"/>
                      </a:solidFill>
                      <a:prstDash val="solid"/>
                      <a:round/>
                      <a:headEnd type="none" w="med" len="med"/>
                      <a:tailEnd type="none" w="med" len="med"/>
                    </a:lnB>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2729827666"/>
                  </a:ext>
                </a:extLst>
              </a:tr>
              <a:tr h="370840">
                <a:tc>
                  <a:txBody>
                    <a:bodyPr/>
                    <a:lstStyle/>
                    <a:p>
                      <a:pPr algn="ctr"/>
                      <a:r>
                        <a:rPr lang="zh-CN" altLang="en-US" dirty="0"/>
                        <a:t>季度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dirty="0"/>
                        <a:t>价格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dirty="0"/>
                        <a:t>逐期上涨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dirty="0"/>
                        <a:t>逐期上涨率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dirty="0"/>
                        <a:t>平均发展速度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321609"/>
                  </a:ext>
                </a:extLst>
              </a:tr>
              <a:tr h="370840">
                <a:tc>
                  <a:txBody>
                    <a:bodyPr/>
                    <a:lstStyle/>
                    <a:p>
                      <a:pPr algn="ctr"/>
                      <a:r>
                        <a:rPr lang="zh-CN" altLang="en-US" dirty="0"/>
                        <a:t>上年</a:t>
                      </a:r>
                      <a:r>
                        <a:rPr lang="en-US" altLang="zh-CN" dirty="0"/>
                        <a:t>4</a:t>
                      </a:r>
                      <a:r>
                        <a:rPr lang="zh-CN" altLang="en-US" dirty="0"/>
                        <a:t>季度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12800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414903"/>
                  </a:ext>
                </a:extLst>
              </a:tr>
              <a:tr h="370840">
                <a:tc>
                  <a:txBody>
                    <a:bodyPr/>
                    <a:lstStyle/>
                    <a:p>
                      <a:pPr algn="ctr"/>
                      <a:r>
                        <a:rPr lang="en-US" altLang="zh-CN" dirty="0"/>
                        <a:t>1</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13200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400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3.125%</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lang="en-US" altLang="zh-CN" dirty="0"/>
                        <a:t>3.87%</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435792"/>
                  </a:ext>
                </a:extLst>
              </a:tr>
              <a:tr h="370840">
                <a:tc>
                  <a:txBody>
                    <a:bodyPr/>
                    <a:lstStyle/>
                    <a:p>
                      <a:pPr algn="ctr"/>
                      <a:r>
                        <a:rPr lang="en-US" altLang="zh-CN" dirty="0"/>
                        <a:t>2</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13800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600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4.55%</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zh-CN" altLang="en-US" dirty="0"/>
                    </a:p>
                  </a:txBody>
                  <a:tcPr anchor="ctr"/>
                </a:tc>
                <a:extLst>
                  <a:ext uri="{0D108BD9-81ED-4DB2-BD59-A6C34878D82A}">
                    <a16:rowId xmlns:a16="http://schemas.microsoft.com/office/drawing/2014/main" val="1590177656"/>
                  </a:ext>
                </a:extLst>
              </a:tr>
              <a:tr h="370840">
                <a:tc>
                  <a:txBody>
                    <a:bodyPr/>
                    <a:lstStyle/>
                    <a:p>
                      <a:pPr algn="ctr"/>
                      <a:r>
                        <a:rPr lang="en-US" altLang="zh-CN" dirty="0"/>
                        <a:t>3</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14300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500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3.62%</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zh-CN" altLang="en-US" dirty="0"/>
                    </a:p>
                  </a:txBody>
                  <a:tcPr anchor="ctr"/>
                </a:tc>
                <a:extLst>
                  <a:ext uri="{0D108BD9-81ED-4DB2-BD59-A6C34878D82A}">
                    <a16:rowId xmlns:a16="http://schemas.microsoft.com/office/drawing/2014/main" val="1432808547"/>
                  </a:ext>
                </a:extLst>
              </a:tr>
              <a:tr h="370840">
                <a:tc>
                  <a:txBody>
                    <a:bodyPr/>
                    <a:lstStyle/>
                    <a:p>
                      <a:pPr algn="ctr"/>
                      <a:r>
                        <a:rPr lang="en-US" altLang="zh-CN" dirty="0"/>
                        <a:t>4</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14900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600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4.20%</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zh-CN" altLang="en-US" dirty="0"/>
                    </a:p>
                  </a:txBody>
                  <a:tcPr anchor="ctr"/>
                </a:tc>
                <a:extLst>
                  <a:ext uri="{0D108BD9-81ED-4DB2-BD59-A6C34878D82A}">
                    <a16:rowId xmlns:a16="http://schemas.microsoft.com/office/drawing/2014/main" val="3769688464"/>
                  </a:ext>
                </a:extLst>
              </a:tr>
              <a:tr h="370840">
                <a:tc>
                  <a:txBody>
                    <a:bodyPr/>
                    <a:lstStyle/>
                    <a:p>
                      <a:pPr algn="ctr"/>
                      <a:r>
                        <a:rPr lang="zh-CN" altLang="en-US" dirty="0"/>
                        <a:t>预期</a:t>
                      </a:r>
                      <a:r>
                        <a:rPr lang="en-US" altLang="zh-CN" dirty="0"/>
                        <a:t>1</a:t>
                      </a:r>
                      <a:r>
                        <a:rPr lang="zh-CN" altLang="en-US" dirty="0"/>
                        <a:t>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15477</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771251"/>
                  </a:ext>
                </a:extLst>
              </a:tr>
              <a:tr h="370840">
                <a:tc>
                  <a:txBody>
                    <a:bodyPr/>
                    <a:lstStyle/>
                    <a:p>
                      <a:pPr algn="ctr"/>
                      <a:r>
                        <a:rPr lang="zh-CN" altLang="en-US" dirty="0"/>
                        <a:t>预期</a:t>
                      </a:r>
                      <a:r>
                        <a:rPr lang="en-US" altLang="zh-CN" dirty="0"/>
                        <a:t>2</a:t>
                      </a:r>
                      <a:r>
                        <a:rPr lang="zh-CN" altLang="en-US" dirty="0"/>
                        <a:t>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t>16076</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2260666"/>
                  </a:ext>
                </a:extLst>
              </a:tr>
              <a:tr h="370840">
                <a:tc>
                  <a:txBody>
                    <a:bodyPr/>
                    <a:lstStyle/>
                    <a:p>
                      <a:pPr algn="ctr"/>
                      <a:r>
                        <a:rPr lang="zh-CN" altLang="en-US" dirty="0"/>
                        <a:t>计算公式</a:t>
                      </a:r>
                    </a:p>
                  </a:txBody>
                  <a:tcPr anchor="ctr">
                    <a:lnT w="12700" cap="flat" cmpd="sng" algn="ctr">
                      <a:solidFill>
                        <a:schemeClr val="tx1"/>
                      </a:solidFill>
                      <a:prstDash val="solid"/>
                      <a:round/>
                      <a:headEnd type="none" w="med" len="med"/>
                      <a:tailEnd type="none" w="med" len="med"/>
                    </a:lnT>
                  </a:tcPr>
                </a:tc>
                <a:tc gridSpan="4">
                  <a:txBody>
                    <a:bodyPr/>
                    <a:lstStyle/>
                    <a:p>
                      <a:pPr algn="ctr"/>
                      <a:r>
                        <a:rPr lang="zh-CN" altLang="en-US" dirty="0"/>
                        <a:t>预期值</a:t>
                      </a:r>
                      <a:r>
                        <a:rPr lang="en-US" altLang="zh-CN" dirty="0"/>
                        <a:t>=</a:t>
                      </a:r>
                      <a:r>
                        <a:rPr lang="zh-CN" altLang="en-US" dirty="0"/>
                        <a:t>基期值*平均发展速度</a:t>
                      </a:r>
                      <a:r>
                        <a:rPr lang="en-US" altLang="zh-CN" baseline="30000" dirty="0"/>
                        <a:t>n</a:t>
                      </a:r>
                      <a:endParaRPr lang="zh-CN" altLang="en-US" baseline="30000" dirty="0"/>
                    </a:p>
                  </a:txBody>
                  <a:tcPr anchor="ctr">
                    <a:lnT w="12700" cap="flat" cmpd="sng" algn="ctr">
                      <a:solidFill>
                        <a:schemeClr val="tx1"/>
                      </a:solidFill>
                      <a:prstDash val="solid"/>
                      <a:round/>
                      <a:headEnd type="none" w="med" len="med"/>
                      <a:tailEnd type="none" w="med" len="med"/>
                    </a:lnT>
                  </a:tcPr>
                </a:tc>
                <a:tc hMerge="1">
                  <a:txBody>
                    <a:bodyPr/>
                    <a:lstStyle/>
                    <a:p>
                      <a:pPr algn="ctr"/>
                      <a:endParaRPr lang="zh-CN" altLang="en-US" dirty="0"/>
                    </a:p>
                  </a:txBody>
                  <a:tcPr anchor="ctr">
                    <a:lnT w="12700" cap="flat" cmpd="sng" algn="ctr">
                      <a:solidFill>
                        <a:schemeClr val="tx1"/>
                      </a:solidFill>
                      <a:prstDash val="solid"/>
                      <a:round/>
                      <a:headEnd type="none" w="med" len="med"/>
                      <a:tailEnd type="none" w="med" len="med"/>
                    </a:lnT>
                  </a:tcPr>
                </a:tc>
                <a:tc hMerge="1">
                  <a:txBody>
                    <a:bodyPr/>
                    <a:lstStyle/>
                    <a:p>
                      <a:pPr algn="ctr"/>
                      <a:endParaRPr lang="zh-CN" altLang="en-US" dirty="0"/>
                    </a:p>
                  </a:txBody>
                  <a:tcPr anchor="ctr">
                    <a:lnT w="12700" cap="flat" cmpd="sng" algn="ctr">
                      <a:solidFill>
                        <a:schemeClr val="tx1"/>
                      </a:solidFill>
                      <a:prstDash val="solid"/>
                      <a:round/>
                      <a:headEnd type="none" w="med" len="med"/>
                      <a:tailEnd type="none" w="med" len="med"/>
                    </a:lnT>
                  </a:tcPr>
                </a:tc>
                <a:tc hMerge="1">
                  <a:txBody>
                    <a:bodyPr/>
                    <a:lstStyle/>
                    <a:p>
                      <a:pPr algn="ctr"/>
                      <a:endParaRPr lang="zh-CN" altLang="en-US"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23272222"/>
                  </a:ext>
                </a:extLst>
              </a:tr>
              <a:tr h="370840">
                <a:tc>
                  <a:txBody>
                    <a:bodyPr/>
                    <a:lstStyle/>
                    <a:p>
                      <a:pPr algn="ctr"/>
                      <a:endParaRPr lang="zh-CN" altLang="en-US"/>
                    </a:p>
                  </a:txBody>
                  <a:tcPr anchor="ctr"/>
                </a:tc>
                <a:tc>
                  <a:txBody>
                    <a:bodyPr/>
                    <a:lstStyle/>
                    <a:p>
                      <a:pPr algn="ctr"/>
                      <a:endParaRPr lang="zh-CN" altLang="en-US"/>
                    </a:p>
                  </a:txBody>
                  <a:tcPr anchor="ctr"/>
                </a:tc>
                <a:tc>
                  <a:txBody>
                    <a:bodyPr/>
                    <a:lstStyle/>
                    <a:p>
                      <a:pPr algn="ctr"/>
                      <a:endParaRPr lang="zh-CN" altLang="en-US"/>
                    </a:p>
                  </a:txBody>
                  <a:tcPr anchor="ctr"/>
                </a:tc>
                <a:tc>
                  <a:txBody>
                    <a:bodyPr/>
                    <a:lstStyle/>
                    <a:p>
                      <a:pPr algn="ctr"/>
                      <a:endParaRPr lang="zh-CN" altLang="en-US"/>
                    </a:p>
                  </a:txBody>
                  <a:tcPr anchor="ctr"/>
                </a:tc>
                <a:tc>
                  <a:txBody>
                    <a:bodyPr/>
                    <a:lstStyle/>
                    <a:p>
                      <a:pPr algn="ctr"/>
                      <a:endParaRPr lang="zh-CN" altLang="en-US" dirty="0"/>
                    </a:p>
                  </a:txBody>
                  <a:tcPr anchor="ctr"/>
                </a:tc>
                <a:extLst>
                  <a:ext uri="{0D108BD9-81ED-4DB2-BD59-A6C34878D82A}">
                    <a16:rowId xmlns:a16="http://schemas.microsoft.com/office/drawing/2014/main" val="4194307992"/>
                  </a:ext>
                </a:extLst>
              </a:tr>
            </a:tbl>
          </a:graphicData>
        </a:graphic>
      </p:graphicFrame>
    </p:spTree>
    <p:extLst>
      <p:ext uri="{BB962C8B-B14F-4D97-AF65-F5344CB8AC3E}">
        <p14:creationId xmlns:p14="http://schemas.microsoft.com/office/powerpoint/2010/main" val="41802320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E9C564-E556-ED48-903F-8486BE9BFFA5}"/>
              </a:ext>
            </a:extLst>
          </p:cNvPr>
          <p:cNvSpPr>
            <a:spLocks noGrp="1"/>
          </p:cNvSpPr>
          <p:nvPr>
            <p:ph type="title"/>
          </p:nvPr>
        </p:nvSpPr>
        <p:spPr/>
        <p:txBody>
          <a:bodyPr/>
          <a:lstStyle/>
          <a:p>
            <a:r>
              <a:rPr kumimoji="1" lang="zh-CN" altLang="en-US" dirty="0">
                <a:latin typeface="SimHei" panose="02010609060101010101" pitchFamily="49" charset="-122"/>
                <a:ea typeface="SimHei" panose="02010609060101010101" pitchFamily="49" charset="-122"/>
              </a:rPr>
              <a:t>移动平均法</a:t>
            </a:r>
          </a:p>
        </p:txBody>
      </p:sp>
      <p:graphicFrame>
        <p:nvGraphicFramePr>
          <p:cNvPr id="4" name="表格 4">
            <a:extLst>
              <a:ext uri="{FF2B5EF4-FFF2-40B4-BE49-F238E27FC236}">
                <a16:creationId xmlns:a16="http://schemas.microsoft.com/office/drawing/2014/main" id="{B9592E29-B51A-2148-A27D-88667492455D}"/>
              </a:ext>
            </a:extLst>
          </p:cNvPr>
          <p:cNvGraphicFramePr>
            <a:graphicFrameLocks noGrp="1"/>
          </p:cNvGraphicFramePr>
          <p:nvPr>
            <p:ph idx="1"/>
            <p:extLst>
              <p:ext uri="{D42A27DB-BD31-4B8C-83A1-F6EECF244321}">
                <p14:modId xmlns:p14="http://schemas.microsoft.com/office/powerpoint/2010/main" val="181563127"/>
              </p:ext>
            </p:extLst>
          </p:nvPr>
        </p:nvGraphicFramePr>
        <p:xfrm>
          <a:off x="838200" y="1825625"/>
          <a:ext cx="10515600" cy="4667250"/>
        </p:xfrm>
        <a:graphic>
          <a:graphicData uri="http://schemas.openxmlformats.org/drawingml/2006/table">
            <a:tbl>
              <a:tblPr firstRow="1" bandRow="1">
                <a:tableStyleId>{5C22544A-7EE6-4342-B048-85BDC9FD1C3A}</a:tableStyleId>
              </a:tblPr>
              <a:tblGrid>
                <a:gridCol w="1311234">
                  <a:extLst>
                    <a:ext uri="{9D8B030D-6E8A-4147-A177-3AD203B41FA5}">
                      <a16:colId xmlns:a16="http://schemas.microsoft.com/office/drawing/2014/main" val="1101677325"/>
                    </a:ext>
                  </a:extLst>
                </a:gridCol>
                <a:gridCol w="1816924">
                  <a:extLst>
                    <a:ext uri="{9D8B030D-6E8A-4147-A177-3AD203B41FA5}">
                      <a16:colId xmlns:a16="http://schemas.microsoft.com/office/drawing/2014/main" val="4273257275"/>
                    </a:ext>
                  </a:extLst>
                </a:gridCol>
                <a:gridCol w="2517569">
                  <a:extLst>
                    <a:ext uri="{9D8B030D-6E8A-4147-A177-3AD203B41FA5}">
                      <a16:colId xmlns:a16="http://schemas.microsoft.com/office/drawing/2014/main" val="869999667"/>
                    </a:ext>
                  </a:extLst>
                </a:gridCol>
                <a:gridCol w="2766753">
                  <a:extLst>
                    <a:ext uri="{9D8B030D-6E8A-4147-A177-3AD203B41FA5}">
                      <a16:colId xmlns:a16="http://schemas.microsoft.com/office/drawing/2014/main" val="2890584299"/>
                    </a:ext>
                  </a:extLst>
                </a:gridCol>
                <a:gridCol w="2103120">
                  <a:extLst>
                    <a:ext uri="{9D8B030D-6E8A-4147-A177-3AD203B41FA5}">
                      <a16:colId xmlns:a16="http://schemas.microsoft.com/office/drawing/2014/main" val="3603147762"/>
                    </a:ext>
                  </a:extLst>
                </a:gridCol>
              </a:tblGrid>
              <a:tr h="333375">
                <a:tc>
                  <a:txBody>
                    <a:bodyPr/>
                    <a:lstStyle/>
                    <a:p>
                      <a:r>
                        <a:rPr lang="zh-CN" altLang="en-US" sz="1400" dirty="0"/>
                        <a:t>月份</a:t>
                      </a:r>
                    </a:p>
                  </a:txBody>
                  <a:tcPr/>
                </a:tc>
                <a:tc>
                  <a:txBody>
                    <a:bodyPr/>
                    <a:lstStyle/>
                    <a:p>
                      <a:r>
                        <a:rPr lang="zh-CN" altLang="en-US" sz="1400" dirty="0"/>
                        <a:t>价格</a:t>
                      </a:r>
                    </a:p>
                  </a:txBody>
                  <a:tcPr/>
                </a:tc>
                <a:tc>
                  <a:txBody>
                    <a:bodyPr/>
                    <a:lstStyle/>
                    <a:p>
                      <a:r>
                        <a:rPr lang="zh-CN" altLang="en-US" sz="1400" dirty="0"/>
                        <a:t>每</a:t>
                      </a:r>
                      <a:r>
                        <a:rPr lang="en-US" altLang="zh-CN" sz="1400" dirty="0"/>
                        <a:t>5</a:t>
                      </a:r>
                      <a:r>
                        <a:rPr lang="zh-CN" altLang="en-US" sz="1400" dirty="0"/>
                        <a:t>个月移动平均数</a:t>
                      </a:r>
                    </a:p>
                  </a:txBody>
                  <a:tcPr/>
                </a:tc>
                <a:tc>
                  <a:txBody>
                    <a:bodyPr/>
                    <a:lstStyle/>
                    <a:p>
                      <a:r>
                        <a:rPr lang="zh-CN" altLang="en-US" sz="1400" dirty="0"/>
                        <a:t>移动平均数逐期上涨</a:t>
                      </a:r>
                    </a:p>
                  </a:txBody>
                  <a:tcPr/>
                </a:tc>
                <a:tc>
                  <a:txBody>
                    <a:bodyPr/>
                    <a:lstStyle/>
                    <a:p>
                      <a:r>
                        <a:rPr lang="zh-CN" altLang="en-US" sz="1400" dirty="0"/>
                        <a:t>预测值</a:t>
                      </a:r>
                    </a:p>
                  </a:txBody>
                  <a:tcPr/>
                </a:tc>
                <a:extLst>
                  <a:ext uri="{0D108BD9-81ED-4DB2-BD59-A6C34878D82A}">
                    <a16:rowId xmlns:a16="http://schemas.microsoft.com/office/drawing/2014/main" val="2624547079"/>
                  </a:ext>
                </a:extLst>
              </a:tr>
              <a:tr h="333375">
                <a:tc>
                  <a:txBody>
                    <a:bodyPr/>
                    <a:lstStyle/>
                    <a:p>
                      <a:r>
                        <a:rPr lang="en-US" altLang="zh-CN" sz="1400" dirty="0"/>
                        <a:t>1</a:t>
                      </a:r>
                      <a:endParaRPr lang="zh-CN" altLang="en-US" sz="1400" dirty="0"/>
                    </a:p>
                  </a:txBody>
                  <a:tcPr/>
                </a:tc>
                <a:tc>
                  <a:txBody>
                    <a:bodyPr/>
                    <a:lstStyle/>
                    <a:p>
                      <a:pPr algn="ctr"/>
                      <a:r>
                        <a:rPr lang="en-US" altLang="zh-CN" sz="1400" kern="1200" dirty="0">
                          <a:solidFill>
                            <a:schemeClr val="dk1"/>
                          </a:solidFill>
                          <a:latin typeface="+mn-lt"/>
                          <a:ea typeface="+mn-ea"/>
                          <a:cs typeface="+mn-cs"/>
                        </a:rPr>
                        <a:t>13200</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dirty="0">
                        <a:solidFill>
                          <a:schemeClr val="dk1"/>
                        </a:solidFill>
                        <a:latin typeface="+mn-lt"/>
                        <a:ea typeface="+mn-ea"/>
                        <a:cs typeface="+mn-cs"/>
                      </a:endParaRPr>
                    </a:p>
                  </a:txBody>
                  <a:tcPr/>
                </a:tc>
                <a:tc>
                  <a:txBody>
                    <a:bodyPr/>
                    <a:lstStyle/>
                    <a:p>
                      <a:endParaRPr lang="zh-CN" altLang="en-US" sz="1400"/>
                    </a:p>
                  </a:txBody>
                  <a:tcPr/>
                </a:tc>
                <a:tc>
                  <a:txBody>
                    <a:bodyPr/>
                    <a:lstStyle/>
                    <a:p>
                      <a:endParaRPr lang="zh-CN" altLang="en-US" sz="1400"/>
                    </a:p>
                  </a:txBody>
                  <a:tcPr/>
                </a:tc>
                <a:extLst>
                  <a:ext uri="{0D108BD9-81ED-4DB2-BD59-A6C34878D82A}">
                    <a16:rowId xmlns:a16="http://schemas.microsoft.com/office/drawing/2014/main" val="3652910514"/>
                  </a:ext>
                </a:extLst>
              </a:tr>
              <a:tr h="333375">
                <a:tc>
                  <a:txBody>
                    <a:bodyPr/>
                    <a:lstStyle/>
                    <a:p>
                      <a:r>
                        <a:rPr lang="en-US" altLang="zh-CN" sz="1400" dirty="0"/>
                        <a:t>2</a:t>
                      </a:r>
                      <a:endParaRPr lang="zh-CN" altLang="en-US" sz="1400" dirty="0"/>
                    </a:p>
                  </a:txBody>
                  <a:tcPr/>
                </a:tc>
                <a:tc>
                  <a:txBody>
                    <a:bodyPr/>
                    <a:lstStyle/>
                    <a:p>
                      <a:pPr algn="ctr"/>
                      <a:r>
                        <a:rPr lang="en-US" altLang="zh-CN" sz="1400" kern="1200" dirty="0">
                          <a:solidFill>
                            <a:schemeClr val="dk1"/>
                          </a:solidFill>
                          <a:latin typeface="+mn-lt"/>
                          <a:ea typeface="+mn-ea"/>
                          <a:cs typeface="+mn-cs"/>
                        </a:rPr>
                        <a:t>13250</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a:solidFill>
                          <a:schemeClr val="dk1"/>
                        </a:solidFill>
                        <a:latin typeface="+mn-lt"/>
                        <a:ea typeface="+mn-ea"/>
                        <a:cs typeface="+mn-cs"/>
                      </a:endParaRPr>
                    </a:p>
                  </a:txBody>
                  <a:tcPr/>
                </a:tc>
                <a:tc>
                  <a:txBody>
                    <a:bodyPr/>
                    <a:lstStyle/>
                    <a:p>
                      <a:endParaRPr lang="zh-CN" altLang="en-US" sz="1400"/>
                    </a:p>
                  </a:txBody>
                  <a:tcPr/>
                </a:tc>
                <a:tc>
                  <a:txBody>
                    <a:bodyPr/>
                    <a:lstStyle/>
                    <a:p>
                      <a:endParaRPr lang="zh-CN" altLang="en-US" sz="1400"/>
                    </a:p>
                  </a:txBody>
                  <a:tcPr/>
                </a:tc>
                <a:extLst>
                  <a:ext uri="{0D108BD9-81ED-4DB2-BD59-A6C34878D82A}">
                    <a16:rowId xmlns:a16="http://schemas.microsoft.com/office/drawing/2014/main" val="3309734031"/>
                  </a:ext>
                </a:extLst>
              </a:tr>
              <a:tr h="333375">
                <a:tc>
                  <a:txBody>
                    <a:bodyPr/>
                    <a:lstStyle/>
                    <a:p>
                      <a:r>
                        <a:rPr lang="en-US" altLang="zh-CN" sz="1400" dirty="0"/>
                        <a:t>3</a:t>
                      </a:r>
                      <a:endParaRPr lang="zh-CN" altLang="en-US" sz="1400" dirty="0"/>
                    </a:p>
                  </a:txBody>
                  <a:tcPr/>
                </a:tc>
                <a:tc>
                  <a:txBody>
                    <a:bodyPr/>
                    <a:lstStyle/>
                    <a:p>
                      <a:pPr algn="ctr"/>
                      <a:r>
                        <a:rPr lang="en-US" altLang="zh-CN" sz="1400" kern="1200" dirty="0">
                          <a:solidFill>
                            <a:schemeClr val="dk1"/>
                          </a:solidFill>
                          <a:latin typeface="+mn-lt"/>
                          <a:ea typeface="+mn-ea"/>
                          <a:cs typeface="+mn-cs"/>
                        </a:rPr>
                        <a:t>13430</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dirty="0">
                        <a:solidFill>
                          <a:schemeClr val="dk1"/>
                        </a:solidFill>
                        <a:latin typeface="+mn-lt"/>
                        <a:ea typeface="+mn-ea"/>
                        <a:cs typeface="+mn-cs"/>
                      </a:endParaRPr>
                    </a:p>
                  </a:txBody>
                  <a:tcPr/>
                </a:tc>
                <a:tc>
                  <a:txBody>
                    <a:bodyPr/>
                    <a:lstStyle/>
                    <a:p>
                      <a:endParaRPr lang="zh-CN" altLang="en-US" sz="1400"/>
                    </a:p>
                  </a:txBody>
                  <a:tcPr/>
                </a:tc>
                <a:tc>
                  <a:txBody>
                    <a:bodyPr/>
                    <a:lstStyle/>
                    <a:p>
                      <a:endParaRPr lang="zh-CN" altLang="en-US" sz="1400"/>
                    </a:p>
                  </a:txBody>
                  <a:tcPr/>
                </a:tc>
                <a:extLst>
                  <a:ext uri="{0D108BD9-81ED-4DB2-BD59-A6C34878D82A}">
                    <a16:rowId xmlns:a16="http://schemas.microsoft.com/office/drawing/2014/main" val="681159829"/>
                  </a:ext>
                </a:extLst>
              </a:tr>
              <a:tr h="333375">
                <a:tc>
                  <a:txBody>
                    <a:bodyPr/>
                    <a:lstStyle/>
                    <a:p>
                      <a:r>
                        <a:rPr lang="en-US" altLang="zh-CN" sz="1400" dirty="0"/>
                        <a:t>4</a:t>
                      </a:r>
                      <a:endParaRPr lang="zh-CN" altLang="en-US" sz="1400" dirty="0"/>
                    </a:p>
                  </a:txBody>
                  <a:tcPr/>
                </a:tc>
                <a:tc>
                  <a:txBody>
                    <a:bodyPr/>
                    <a:lstStyle/>
                    <a:p>
                      <a:pPr algn="ctr"/>
                      <a:r>
                        <a:rPr lang="en-US" altLang="zh-CN" sz="1400" kern="1200" dirty="0">
                          <a:solidFill>
                            <a:schemeClr val="dk1"/>
                          </a:solidFill>
                          <a:latin typeface="+mn-lt"/>
                          <a:ea typeface="+mn-ea"/>
                          <a:cs typeface="+mn-cs"/>
                        </a:rPr>
                        <a:t>13436</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dirty="0">
                        <a:solidFill>
                          <a:schemeClr val="dk1"/>
                        </a:solidFill>
                        <a:latin typeface="+mn-lt"/>
                        <a:ea typeface="+mn-ea"/>
                        <a:cs typeface="+mn-cs"/>
                      </a:endParaRPr>
                    </a:p>
                  </a:txBody>
                  <a:tcPr/>
                </a:tc>
                <a:tc>
                  <a:txBody>
                    <a:bodyPr/>
                    <a:lstStyle/>
                    <a:p>
                      <a:endParaRPr lang="zh-CN" altLang="en-US" sz="1400"/>
                    </a:p>
                  </a:txBody>
                  <a:tcPr/>
                </a:tc>
                <a:tc>
                  <a:txBody>
                    <a:bodyPr/>
                    <a:lstStyle/>
                    <a:p>
                      <a:endParaRPr lang="zh-CN" altLang="en-US" sz="1400"/>
                    </a:p>
                  </a:txBody>
                  <a:tcPr/>
                </a:tc>
                <a:extLst>
                  <a:ext uri="{0D108BD9-81ED-4DB2-BD59-A6C34878D82A}">
                    <a16:rowId xmlns:a16="http://schemas.microsoft.com/office/drawing/2014/main" val="2132742081"/>
                  </a:ext>
                </a:extLst>
              </a:tr>
              <a:tr h="333375">
                <a:tc>
                  <a:txBody>
                    <a:bodyPr/>
                    <a:lstStyle/>
                    <a:p>
                      <a:r>
                        <a:rPr lang="en-US" altLang="zh-CN" sz="1400" dirty="0"/>
                        <a:t>5</a:t>
                      </a:r>
                      <a:endParaRPr lang="zh-CN" altLang="en-US" sz="1400" dirty="0"/>
                    </a:p>
                  </a:txBody>
                  <a:tcPr/>
                </a:tc>
                <a:tc>
                  <a:txBody>
                    <a:bodyPr/>
                    <a:lstStyle/>
                    <a:p>
                      <a:pPr algn="ctr"/>
                      <a:r>
                        <a:rPr lang="en-US" altLang="zh-CN" sz="1400" kern="1200" dirty="0">
                          <a:solidFill>
                            <a:schemeClr val="dk1"/>
                          </a:solidFill>
                          <a:latin typeface="+mn-lt"/>
                          <a:ea typeface="+mn-ea"/>
                          <a:cs typeface="+mn-cs"/>
                        </a:rPr>
                        <a:t>13456</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a:solidFill>
                          <a:schemeClr val="dk1"/>
                        </a:solidFill>
                        <a:latin typeface="+mn-lt"/>
                        <a:ea typeface="+mn-ea"/>
                        <a:cs typeface="+mn-cs"/>
                      </a:endParaRPr>
                    </a:p>
                  </a:txBody>
                  <a:tcPr/>
                </a:tc>
                <a:tc>
                  <a:txBody>
                    <a:bodyPr/>
                    <a:lstStyle/>
                    <a:p>
                      <a:endParaRPr lang="zh-CN" altLang="en-US" sz="1400"/>
                    </a:p>
                  </a:txBody>
                  <a:tcPr/>
                </a:tc>
                <a:tc>
                  <a:txBody>
                    <a:bodyPr/>
                    <a:lstStyle/>
                    <a:p>
                      <a:endParaRPr lang="zh-CN" altLang="en-US" sz="1400"/>
                    </a:p>
                  </a:txBody>
                  <a:tcPr/>
                </a:tc>
                <a:extLst>
                  <a:ext uri="{0D108BD9-81ED-4DB2-BD59-A6C34878D82A}">
                    <a16:rowId xmlns:a16="http://schemas.microsoft.com/office/drawing/2014/main" val="1084910500"/>
                  </a:ext>
                </a:extLst>
              </a:tr>
              <a:tr h="333375">
                <a:tc>
                  <a:txBody>
                    <a:bodyPr/>
                    <a:lstStyle/>
                    <a:p>
                      <a:r>
                        <a:rPr lang="en-US" altLang="zh-CN" sz="1400" dirty="0"/>
                        <a:t>6</a:t>
                      </a:r>
                      <a:endParaRPr lang="zh-CN" altLang="en-US" sz="1400" dirty="0"/>
                    </a:p>
                  </a:txBody>
                  <a:tcPr/>
                </a:tc>
                <a:tc>
                  <a:txBody>
                    <a:bodyPr/>
                    <a:lstStyle/>
                    <a:p>
                      <a:pPr algn="ctr"/>
                      <a:r>
                        <a:rPr lang="en-US" altLang="zh-CN" sz="1400" kern="1200" dirty="0">
                          <a:solidFill>
                            <a:schemeClr val="dk1"/>
                          </a:solidFill>
                          <a:latin typeface="+mn-lt"/>
                          <a:ea typeface="+mn-ea"/>
                          <a:cs typeface="+mn-cs"/>
                        </a:rPr>
                        <a:t>13488</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dirty="0">
                        <a:solidFill>
                          <a:schemeClr val="dk1"/>
                        </a:solidFill>
                        <a:latin typeface="+mn-lt"/>
                        <a:ea typeface="+mn-ea"/>
                        <a:cs typeface="+mn-cs"/>
                      </a:endParaRPr>
                    </a:p>
                  </a:txBody>
                  <a:tcPr/>
                </a:tc>
                <a:tc>
                  <a:txBody>
                    <a:bodyPr/>
                    <a:lstStyle/>
                    <a:p>
                      <a:endParaRPr lang="zh-CN" altLang="en-US" sz="1400"/>
                    </a:p>
                  </a:txBody>
                  <a:tcPr/>
                </a:tc>
                <a:tc>
                  <a:txBody>
                    <a:bodyPr/>
                    <a:lstStyle/>
                    <a:p>
                      <a:endParaRPr lang="zh-CN" altLang="en-US" sz="1400"/>
                    </a:p>
                  </a:txBody>
                  <a:tcPr/>
                </a:tc>
                <a:extLst>
                  <a:ext uri="{0D108BD9-81ED-4DB2-BD59-A6C34878D82A}">
                    <a16:rowId xmlns:a16="http://schemas.microsoft.com/office/drawing/2014/main" val="3022182746"/>
                  </a:ext>
                </a:extLst>
              </a:tr>
              <a:tr h="333375">
                <a:tc>
                  <a:txBody>
                    <a:bodyPr/>
                    <a:lstStyle/>
                    <a:p>
                      <a:r>
                        <a:rPr lang="en-US" altLang="zh-CN" sz="1400" dirty="0"/>
                        <a:t>7</a:t>
                      </a:r>
                      <a:endParaRPr lang="zh-CN" altLang="en-US" sz="1400" dirty="0"/>
                    </a:p>
                  </a:txBody>
                  <a:tcPr/>
                </a:tc>
                <a:tc>
                  <a:txBody>
                    <a:bodyPr/>
                    <a:lstStyle/>
                    <a:p>
                      <a:pPr algn="ctr"/>
                      <a:r>
                        <a:rPr lang="en-US" altLang="zh-CN" sz="1400" kern="1200" dirty="0">
                          <a:solidFill>
                            <a:schemeClr val="dk1"/>
                          </a:solidFill>
                          <a:latin typeface="+mn-lt"/>
                          <a:ea typeface="+mn-ea"/>
                          <a:cs typeface="+mn-cs"/>
                        </a:rPr>
                        <a:t>13503</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dirty="0">
                        <a:solidFill>
                          <a:schemeClr val="dk1"/>
                        </a:solidFill>
                        <a:latin typeface="+mn-lt"/>
                        <a:ea typeface="+mn-ea"/>
                        <a:cs typeface="+mn-cs"/>
                      </a:endParaRPr>
                    </a:p>
                  </a:txBody>
                  <a:tcPr/>
                </a:tc>
                <a:tc>
                  <a:txBody>
                    <a:bodyPr/>
                    <a:lstStyle/>
                    <a:p>
                      <a:endParaRPr lang="zh-CN" altLang="en-US" sz="1400" dirty="0"/>
                    </a:p>
                  </a:txBody>
                  <a:tcPr/>
                </a:tc>
                <a:tc>
                  <a:txBody>
                    <a:bodyPr/>
                    <a:lstStyle/>
                    <a:p>
                      <a:endParaRPr lang="zh-CN" altLang="en-US" sz="1400"/>
                    </a:p>
                  </a:txBody>
                  <a:tcPr/>
                </a:tc>
                <a:extLst>
                  <a:ext uri="{0D108BD9-81ED-4DB2-BD59-A6C34878D82A}">
                    <a16:rowId xmlns:a16="http://schemas.microsoft.com/office/drawing/2014/main" val="1162772555"/>
                  </a:ext>
                </a:extLst>
              </a:tr>
              <a:tr h="333375">
                <a:tc>
                  <a:txBody>
                    <a:bodyPr/>
                    <a:lstStyle/>
                    <a:p>
                      <a:r>
                        <a:rPr lang="en-US" altLang="zh-CN" sz="1400" dirty="0"/>
                        <a:t>8</a:t>
                      </a:r>
                      <a:endParaRPr lang="zh-CN" altLang="en-US" sz="1400" dirty="0"/>
                    </a:p>
                  </a:txBody>
                  <a:tcPr/>
                </a:tc>
                <a:tc>
                  <a:txBody>
                    <a:bodyPr/>
                    <a:lstStyle/>
                    <a:p>
                      <a:pPr algn="ctr"/>
                      <a:r>
                        <a:rPr lang="en-US" altLang="zh-CN" sz="1400" kern="1200" dirty="0">
                          <a:solidFill>
                            <a:schemeClr val="dk1"/>
                          </a:solidFill>
                          <a:latin typeface="+mn-lt"/>
                          <a:ea typeface="+mn-ea"/>
                          <a:cs typeface="+mn-cs"/>
                        </a:rPr>
                        <a:t>13505</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dirty="0">
                        <a:solidFill>
                          <a:schemeClr val="dk1"/>
                        </a:solidFill>
                        <a:latin typeface="+mn-lt"/>
                        <a:ea typeface="+mn-ea"/>
                        <a:cs typeface="+mn-cs"/>
                      </a:endParaRPr>
                    </a:p>
                  </a:txBody>
                  <a:tcPr/>
                </a:tc>
                <a:tc>
                  <a:txBody>
                    <a:bodyPr/>
                    <a:lstStyle/>
                    <a:p>
                      <a:endParaRPr lang="zh-CN" altLang="en-US" sz="1400" dirty="0"/>
                    </a:p>
                  </a:txBody>
                  <a:tcPr/>
                </a:tc>
                <a:tc>
                  <a:txBody>
                    <a:bodyPr/>
                    <a:lstStyle/>
                    <a:p>
                      <a:endParaRPr lang="zh-CN" altLang="en-US" sz="1400"/>
                    </a:p>
                  </a:txBody>
                  <a:tcPr/>
                </a:tc>
                <a:extLst>
                  <a:ext uri="{0D108BD9-81ED-4DB2-BD59-A6C34878D82A}">
                    <a16:rowId xmlns:a16="http://schemas.microsoft.com/office/drawing/2014/main" val="635974917"/>
                  </a:ext>
                </a:extLst>
              </a:tr>
              <a:tr h="333375">
                <a:tc>
                  <a:txBody>
                    <a:bodyPr/>
                    <a:lstStyle/>
                    <a:p>
                      <a:r>
                        <a:rPr lang="en-US" altLang="zh-CN" sz="1400" dirty="0"/>
                        <a:t>9</a:t>
                      </a:r>
                      <a:endParaRPr lang="zh-CN" altLang="en-US" sz="1400" dirty="0"/>
                    </a:p>
                  </a:txBody>
                  <a:tcPr/>
                </a:tc>
                <a:tc>
                  <a:txBody>
                    <a:bodyPr/>
                    <a:lstStyle/>
                    <a:p>
                      <a:pPr algn="ctr"/>
                      <a:r>
                        <a:rPr lang="en-US" altLang="zh-CN" sz="1400" kern="1200" dirty="0">
                          <a:solidFill>
                            <a:schemeClr val="dk1"/>
                          </a:solidFill>
                          <a:latin typeface="+mn-lt"/>
                          <a:ea typeface="+mn-ea"/>
                          <a:cs typeface="+mn-cs"/>
                        </a:rPr>
                        <a:t>13567</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dirty="0">
                        <a:solidFill>
                          <a:schemeClr val="dk1"/>
                        </a:solidFill>
                        <a:latin typeface="+mn-lt"/>
                        <a:ea typeface="+mn-ea"/>
                        <a:cs typeface="+mn-cs"/>
                      </a:endParaRPr>
                    </a:p>
                  </a:txBody>
                  <a:tcPr/>
                </a:tc>
                <a:tc>
                  <a:txBody>
                    <a:bodyPr/>
                    <a:lstStyle/>
                    <a:p>
                      <a:endParaRPr lang="zh-CN" altLang="en-US" sz="1400" dirty="0"/>
                    </a:p>
                  </a:txBody>
                  <a:tcPr/>
                </a:tc>
                <a:tc>
                  <a:txBody>
                    <a:bodyPr/>
                    <a:lstStyle/>
                    <a:p>
                      <a:endParaRPr lang="zh-CN" altLang="en-US" sz="1400"/>
                    </a:p>
                  </a:txBody>
                  <a:tcPr/>
                </a:tc>
                <a:extLst>
                  <a:ext uri="{0D108BD9-81ED-4DB2-BD59-A6C34878D82A}">
                    <a16:rowId xmlns:a16="http://schemas.microsoft.com/office/drawing/2014/main" val="3720284765"/>
                  </a:ext>
                </a:extLst>
              </a:tr>
              <a:tr h="333375">
                <a:tc>
                  <a:txBody>
                    <a:bodyPr/>
                    <a:lstStyle/>
                    <a:p>
                      <a:r>
                        <a:rPr lang="en-US" altLang="zh-CN" sz="1400" dirty="0"/>
                        <a:t>10</a:t>
                      </a:r>
                      <a:endParaRPr lang="zh-CN" altLang="en-US" sz="1400" dirty="0"/>
                    </a:p>
                  </a:txBody>
                  <a:tcPr/>
                </a:tc>
                <a:tc>
                  <a:txBody>
                    <a:bodyPr/>
                    <a:lstStyle/>
                    <a:p>
                      <a:pPr algn="ctr"/>
                      <a:r>
                        <a:rPr lang="en-US" altLang="zh-CN" sz="1400" kern="1200" dirty="0">
                          <a:solidFill>
                            <a:schemeClr val="dk1"/>
                          </a:solidFill>
                          <a:latin typeface="+mn-lt"/>
                          <a:ea typeface="+mn-ea"/>
                          <a:cs typeface="+mn-cs"/>
                        </a:rPr>
                        <a:t>13654</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dirty="0">
                        <a:solidFill>
                          <a:schemeClr val="dk1"/>
                        </a:solidFill>
                        <a:latin typeface="+mn-lt"/>
                        <a:ea typeface="+mn-ea"/>
                        <a:cs typeface="+mn-cs"/>
                      </a:endParaRPr>
                    </a:p>
                  </a:txBody>
                  <a:tcPr/>
                </a:tc>
                <a:tc>
                  <a:txBody>
                    <a:bodyPr/>
                    <a:lstStyle/>
                    <a:p>
                      <a:endParaRPr lang="zh-CN" altLang="en-US" sz="1400"/>
                    </a:p>
                  </a:txBody>
                  <a:tcPr/>
                </a:tc>
                <a:tc>
                  <a:txBody>
                    <a:bodyPr/>
                    <a:lstStyle/>
                    <a:p>
                      <a:endParaRPr lang="zh-CN" altLang="en-US" sz="1400"/>
                    </a:p>
                  </a:txBody>
                  <a:tcPr/>
                </a:tc>
                <a:extLst>
                  <a:ext uri="{0D108BD9-81ED-4DB2-BD59-A6C34878D82A}">
                    <a16:rowId xmlns:a16="http://schemas.microsoft.com/office/drawing/2014/main" val="536791816"/>
                  </a:ext>
                </a:extLst>
              </a:tr>
              <a:tr h="333375">
                <a:tc>
                  <a:txBody>
                    <a:bodyPr/>
                    <a:lstStyle/>
                    <a:p>
                      <a:r>
                        <a:rPr lang="en-US" altLang="zh-CN" sz="1400" dirty="0"/>
                        <a:t>11</a:t>
                      </a:r>
                      <a:endParaRPr lang="zh-CN" altLang="en-US" sz="1400" dirty="0"/>
                    </a:p>
                  </a:txBody>
                  <a:tcPr/>
                </a:tc>
                <a:tc>
                  <a:txBody>
                    <a:bodyPr/>
                    <a:lstStyle/>
                    <a:p>
                      <a:pPr algn="ctr"/>
                      <a:r>
                        <a:rPr lang="en-US" altLang="zh-CN" sz="1400" kern="1200" dirty="0">
                          <a:solidFill>
                            <a:schemeClr val="dk1"/>
                          </a:solidFill>
                          <a:latin typeface="+mn-lt"/>
                          <a:ea typeface="+mn-ea"/>
                          <a:cs typeface="+mn-cs"/>
                        </a:rPr>
                        <a:t>13700</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dirty="0">
                        <a:solidFill>
                          <a:schemeClr val="dk1"/>
                        </a:solidFill>
                        <a:latin typeface="+mn-lt"/>
                        <a:ea typeface="+mn-ea"/>
                        <a:cs typeface="+mn-cs"/>
                      </a:endParaRPr>
                    </a:p>
                  </a:txBody>
                  <a:tcPr/>
                </a:tc>
                <a:tc>
                  <a:txBody>
                    <a:bodyPr/>
                    <a:lstStyle/>
                    <a:p>
                      <a:endParaRPr lang="zh-CN" altLang="en-US" sz="1400" dirty="0"/>
                    </a:p>
                  </a:txBody>
                  <a:tcPr/>
                </a:tc>
                <a:tc>
                  <a:txBody>
                    <a:bodyPr/>
                    <a:lstStyle/>
                    <a:p>
                      <a:endParaRPr lang="zh-CN" altLang="en-US" sz="1400"/>
                    </a:p>
                  </a:txBody>
                  <a:tcPr/>
                </a:tc>
                <a:extLst>
                  <a:ext uri="{0D108BD9-81ED-4DB2-BD59-A6C34878D82A}">
                    <a16:rowId xmlns:a16="http://schemas.microsoft.com/office/drawing/2014/main" val="488750018"/>
                  </a:ext>
                </a:extLst>
              </a:tr>
              <a:tr h="333375">
                <a:tc>
                  <a:txBody>
                    <a:bodyPr/>
                    <a:lstStyle/>
                    <a:p>
                      <a:r>
                        <a:rPr lang="en-US" altLang="zh-CN" sz="1400" dirty="0"/>
                        <a:t>12</a:t>
                      </a:r>
                      <a:endParaRPr lang="zh-CN" altLang="en-US" sz="1400" dirty="0"/>
                    </a:p>
                  </a:txBody>
                  <a:tcPr/>
                </a:tc>
                <a:tc>
                  <a:txBody>
                    <a:bodyPr/>
                    <a:lstStyle/>
                    <a:p>
                      <a:pPr algn="ctr"/>
                      <a:r>
                        <a:rPr lang="en-US" altLang="zh-CN" sz="1400" kern="1200" dirty="0">
                          <a:solidFill>
                            <a:schemeClr val="dk1"/>
                          </a:solidFill>
                          <a:latin typeface="+mn-lt"/>
                          <a:ea typeface="+mn-ea"/>
                          <a:cs typeface="+mn-cs"/>
                        </a:rPr>
                        <a:t>13750</a:t>
                      </a:r>
                      <a:endParaRPr lang="zh-CN" altLang="en-US" sz="1400" kern="1200" dirty="0">
                        <a:solidFill>
                          <a:schemeClr val="dk1"/>
                        </a:solidFill>
                        <a:latin typeface="+mn-lt"/>
                        <a:ea typeface="+mn-ea"/>
                        <a:cs typeface="+mn-cs"/>
                      </a:endParaRPr>
                    </a:p>
                  </a:txBody>
                  <a:tcPr anchor="ctr"/>
                </a:tc>
                <a:tc>
                  <a:txBody>
                    <a:bodyPr/>
                    <a:lstStyle/>
                    <a:p>
                      <a:endParaRPr lang="zh-CN" altLang="en-US" sz="1400" kern="1200" dirty="0">
                        <a:solidFill>
                          <a:schemeClr val="dk1"/>
                        </a:solidFill>
                        <a:latin typeface="+mn-lt"/>
                        <a:ea typeface="+mn-ea"/>
                        <a:cs typeface="+mn-cs"/>
                      </a:endParaRPr>
                    </a:p>
                  </a:txBody>
                  <a:tcPr/>
                </a:tc>
                <a:tc>
                  <a:txBody>
                    <a:bodyPr/>
                    <a:lstStyle/>
                    <a:p>
                      <a:endParaRPr lang="zh-CN" altLang="en-US" sz="1400"/>
                    </a:p>
                  </a:txBody>
                  <a:tcPr/>
                </a:tc>
                <a:tc>
                  <a:txBody>
                    <a:bodyPr/>
                    <a:lstStyle/>
                    <a:p>
                      <a:endParaRPr lang="zh-CN" altLang="en-US" sz="1400"/>
                    </a:p>
                  </a:txBody>
                  <a:tcPr/>
                </a:tc>
                <a:extLst>
                  <a:ext uri="{0D108BD9-81ED-4DB2-BD59-A6C34878D82A}">
                    <a16:rowId xmlns:a16="http://schemas.microsoft.com/office/drawing/2014/main" val="2415177778"/>
                  </a:ext>
                </a:extLst>
              </a:tr>
              <a:tr h="333375">
                <a:tc>
                  <a:txBody>
                    <a:bodyPr/>
                    <a:lstStyle/>
                    <a:p>
                      <a:r>
                        <a:rPr lang="zh-CN" altLang="en-US" sz="1400" dirty="0"/>
                        <a:t>预测</a:t>
                      </a:r>
                      <a:r>
                        <a:rPr lang="en-US" altLang="zh-CN" sz="1400" dirty="0"/>
                        <a:t>1</a:t>
                      </a:r>
                      <a:endParaRPr lang="zh-CN" altLang="en-US" sz="1400" dirty="0"/>
                    </a:p>
                  </a:txBody>
                  <a:tcPr/>
                </a:tc>
                <a:tc>
                  <a:txBody>
                    <a:bodyPr/>
                    <a:lstStyle/>
                    <a:p>
                      <a:endParaRPr lang="zh-CN" altLang="en-US" sz="1400"/>
                    </a:p>
                  </a:txBody>
                  <a:tcPr/>
                </a:tc>
                <a:tc>
                  <a:txBody>
                    <a:bodyPr/>
                    <a:lstStyle/>
                    <a:p>
                      <a:endParaRPr lang="zh-CN" altLang="en-US" sz="1400"/>
                    </a:p>
                  </a:txBody>
                  <a:tcPr/>
                </a:tc>
                <a:tc>
                  <a:txBody>
                    <a:bodyPr/>
                    <a:lstStyle/>
                    <a:p>
                      <a:endParaRPr lang="zh-CN" altLang="en-US" sz="1400" dirty="0"/>
                    </a:p>
                  </a:txBody>
                  <a:tcPr/>
                </a:tc>
                <a:tc>
                  <a:txBody>
                    <a:bodyPr/>
                    <a:lstStyle/>
                    <a:p>
                      <a:endParaRPr lang="zh-CN" altLang="en-US" sz="1400" dirty="0"/>
                    </a:p>
                  </a:txBody>
                  <a:tcPr/>
                </a:tc>
                <a:extLst>
                  <a:ext uri="{0D108BD9-81ED-4DB2-BD59-A6C34878D82A}">
                    <a16:rowId xmlns:a16="http://schemas.microsoft.com/office/drawing/2014/main" val="2192934706"/>
                  </a:ext>
                </a:extLst>
              </a:tr>
            </a:tbl>
          </a:graphicData>
        </a:graphic>
      </p:graphicFrame>
    </p:spTree>
    <p:extLst>
      <p:ext uri="{BB962C8B-B14F-4D97-AF65-F5344CB8AC3E}">
        <p14:creationId xmlns:p14="http://schemas.microsoft.com/office/powerpoint/2010/main" val="23869438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标题 1">
            <a:extLst>
              <a:ext uri="{FF2B5EF4-FFF2-40B4-BE49-F238E27FC236}">
                <a16:creationId xmlns:a16="http://schemas.microsoft.com/office/drawing/2014/main" id="{208CDBAA-F774-5647-A181-C9C3F25055F1}"/>
              </a:ext>
            </a:extLst>
          </p:cNvPr>
          <p:cNvSpPr>
            <a:spLocks noGrp="1"/>
          </p:cNvSpPr>
          <p:nvPr>
            <p:ph type="title"/>
          </p:nvPr>
        </p:nvSpPr>
        <p:spPr>
          <a:xfrm>
            <a:off x="535020" y="685800"/>
            <a:ext cx="2780271" cy="5105400"/>
          </a:xfrm>
        </p:spPr>
        <p:txBody>
          <a:bodyPr>
            <a:normAutofit/>
          </a:bodyPr>
          <a:lstStyle/>
          <a:p>
            <a:r>
              <a:rPr kumimoji="1" lang="zh-CN" altLang="en-US" sz="4000">
                <a:solidFill>
                  <a:srgbClr val="FFFFFF"/>
                </a:solidFill>
                <a:latin typeface="SimHei" panose="02010609060101010101" pitchFamily="49" charset="-122"/>
                <a:ea typeface="SimHei" panose="02010609060101010101" pitchFamily="49" charset="-122"/>
              </a:rPr>
              <a:t>指数修匀法</a:t>
            </a:r>
          </a:p>
        </p:txBody>
      </p:sp>
      <p:graphicFrame>
        <p:nvGraphicFramePr>
          <p:cNvPr id="4" name="内容占位符 3">
            <a:extLst>
              <a:ext uri="{FF2B5EF4-FFF2-40B4-BE49-F238E27FC236}">
                <a16:creationId xmlns:a16="http://schemas.microsoft.com/office/drawing/2014/main" id="{A6E919BB-BDC0-9E48-94EA-0962B07865D5}"/>
              </a:ext>
            </a:extLst>
          </p:cNvPr>
          <p:cNvGraphicFramePr>
            <a:graphicFrameLocks noGrp="1"/>
          </p:cNvGraphicFramePr>
          <p:nvPr>
            <p:ph idx="1"/>
            <p:extLst>
              <p:ext uri="{D42A27DB-BD31-4B8C-83A1-F6EECF244321}">
                <p14:modId xmlns:p14="http://schemas.microsoft.com/office/powerpoint/2010/main" val="315911123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2180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1D7FE-C058-4E20-9A5C-3904402DAB94}"/>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4E852EAD-FAF9-6047-98A9-E1516DE68E52}"/>
              </a:ext>
            </a:extLst>
          </p:cNvPr>
          <p:cNvSpPr>
            <a:spLocks noGrp="1"/>
          </p:cNvSpPr>
          <p:nvPr>
            <p:ph type="title"/>
          </p:nvPr>
        </p:nvSpPr>
        <p:spPr>
          <a:xfrm>
            <a:off x="838200" y="365125"/>
            <a:ext cx="10515600" cy="1325563"/>
          </a:xfrm>
        </p:spPr>
        <p:txBody>
          <a:bodyPr>
            <a:normAutofit/>
          </a:bodyPr>
          <a:lstStyle/>
          <a:p>
            <a:r>
              <a:rPr kumimoji="1" lang="zh-CN" altLang="en-US" dirty="0">
                <a:latin typeface="SimHei" panose="02010609060101010101" pitchFamily="49" charset="-122"/>
                <a:ea typeface="SimHei" panose="02010609060101010101" pitchFamily="49" charset="-122"/>
              </a:rPr>
              <a:t>价值损失评估方法</a:t>
            </a:r>
          </a:p>
        </p:txBody>
      </p:sp>
      <p:graphicFrame>
        <p:nvGraphicFramePr>
          <p:cNvPr id="4" name="内容占位符 3">
            <a:extLst>
              <a:ext uri="{FF2B5EF4-FFF2-40B4-BE49-F238E27FC236}">
                <a16:creationId xmlns:a16="http://schemas.microsoft.com/office/drawing/2014/main" id="{AA5B3DEA-6112-6C46-8D54-AD8FA462B2A5}"/>
              </a:ext>
            </a:extLst>
          </p:cNvPr>
          <p:cNvGraphicFramePr>
            <a:graphicFrameLocks noGrp="1"/>
          </p:cNvGraphicFramePr>
          <p:nvPr>
            <p:ph idx="1"/>
            <p:extLst>
              <p:ext uri="{D42A27DB-BD31-4B8C-83A1-F6EECF244321}">
                <p14:modId xmlns:p14="http://schemas.microsoft.com/office/powerpoint/2010/main" val="21309896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901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拿着木槌的法官">
            <a:extLst>
              <a:ext uri="{FF2B5EF4-FFF2-40B4-BE49-F238E27FC236}">
                <a16:creationId xmlns:a16="http://schemas.microsoft.com/office/drawing/2014/main" id="{B0CB32F2-A636-BE42-A182-27A929A5802F}"/>
              </a:ext>
            </a:extLst>
          </p:cNvPr>
          <p:cNvPicPr>
            <a:picLocks noGrp="1" noChangeAspect="1"/>
          </p:cNvPicPr>
          <p:nvPr>
            <p:ph idx="1"/>
          </p:nvPr>
        </p:nvPicPr>
        <p:blipFill>
          <a:blip r:embed="rId2"/>
          <a:stretch>
            <a:fillRect/>
          </a:stretch>
        </p:blipFill>
        <p:spPr>
          <a:xfrm>
            <a:off x="3156300" y="1825625"/>
            <a:ext cx="5879399" cy="4351338"/>
          </a:xfrm>
        </p:spPr>
      </p:pic>
    </p:spTree>
    <p:extLst>
      <p:ext uri="{BB962C8B-B14F-4D97-AF65-F5344CB8AC3E}">
        <p14:creationId xmlns:p14="http://schemas.microsoft.com/office/powerpoint/2010/main" val="1699783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5400">
                <a:latin typeface="SimHei" panose="02010609060101010101" pitchFamily="49" charset="-122"/>
                <a:ea typeface="SimHei" panose="02010609060101010101" pitchFamily="49" charset="-122"/>
              </a:rPr>
              <a:t>贡献原理</a:t>
            </a:r>
          </a:p>
        </p:txBody>
      </p:sp>
      <p:sp>
        <p:nvSpPr>
          <p:cNvPr id="16"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5000" y="640823"/>
            <a:ext cx="3418659" cy="5583148"/>
          </a:xfrm>
        </p:spPr>
        <p:txBody>
          <a:bodyPr anchor="ctr">
            <a:normAutofit/>
          </a:bodyPr>
          <a:lstStyle/>
          <a:p>
            <a:r>
              <a:rPr kumimoji="1" lang="zh-CN" altLang="en-US" sz="5400">
                <a:latin typeface="SimHei" panose="02010609060101010101" pitchFamily="49" charset="-122"/>
                <a:ea typeface="SimHei" panose="02010609060101010101" pitchFamily="49" charset="-122"/>
              </a:rPr>
              <a:t>期房价格与现房价格换算</a:t>
            </a:r>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5000" y="640823"/>
            <a:ext cx="3418659" cy="5583148"/>
          </a:xfrm>
        </p:spPr>
        <p:txBody>
          <a:bodyPr anchor="ctr">
            <a:normAutofit/>
          </a:bodyPr>
          <a:lstStyle/>
          <a:p>
            <a:r>
              <a:rPr kumimoji="1" lang="zh-CN" altLang="en-US" sz="5400">
                <a:latin typeface="SimHei" panose="02010609060101010101" pitchFamily="49" charset="-122"/>
                <a:ea typeface="SimHei" panose="02010609060101010101" pitchFamily="49" charset="-122"/>
              </a:rPr>
              <a:t>期房价格与现房价格换算</a:t>
            </a:r>
          </a:p>
        </p:txBody>
      </p:sp>
      <p:sp>
        <p:nvSpPr>
          <p:cNvPr id="14" name="sketch line"/>
          <p:cNvSpPr>
            <a:spLocks noGrp="1" noRot="1" noChangeAspect="1" noMove="1" noResize="1" noEditPoints="1" noAdjustHandles="1" noChangeArrowheads="1" noChangeShapeType="1" noTextEdit="1"/>
          </p:cNvSpPr>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内容占位符 3"/>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6170</Words>
  <Application>Microsoft Macintosh PowerPoint</Application>
  <PresentationFormat>宽屏</PresentationFormat>
  <Paragraphs>429</Paragraphs>
  <Slides>64</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64</vt:i4>
      </vt:variant>
    </vt:vector>
  </HeadingPairs>
  <TitlesOfParts>
    <vt:vector size="72" baseType="lpstr">
      <vt:lpstr>等线</vt:lpstr>
      <vt:lpstr>等线 Light</vt:lpstr>
      <vt:lpstr>FangSong</vt:lpstr>
      <vt:lpstr>SimHei</vt:lpstr>
      <vt:lpstr>Arial</vt:lpstr>
      <vt:lpstr>Calibri</vt:lpstr>
      <vt:lpstr>Century Schoolbook</vt:lpstr>
      <vt:lpstr>Office 主题​​</vt:lpstr>
      <vt:lpstr>房地产估价原理与方法（计算题）</vt:lpstr>
      <vt:lpstr>PowerPoint 演示文稿</vt:lpstr>
      <vt:lpstr>平衡原理</vt:lpstr>
      <vt:lpstr>平衡原理</vt:lpstr>
      <vt:lpstr>平衡原理</vt:lpstr>
      <vt:lpstr>平衡原理</vt:lpstr>
      <vt:lpstr>贡献原理</vt:lpstr>
      <vt:lpstr>期房价格与现房价格换算</vt:lpstr>
      <vt:lpstr>期房价格与现房价格换算</vt:lpstr>
      <vt:lpstr>税费负担</vt:lpstr>
      <vt:lpstr>再抵押价值</vt:lpstr>
      <vt:lpstr>转让条件</vt:lpstr>
      <vt:lpstr>选取可比实例</vt:lpstr>
      <vt:lpstr>统一付款方式</vt:lpstr>
      <vt:lpstr>统一面积或体积内涵</vt:lpstr>
      <vt:lpstr>交易情况修正</vt:lpstr>
      <vt:lpstr>交易情况修正</vt:lpstr>
      <vt:lpstr>市场状况调整（时间因素修正）</vt:lpstr>
      <vt:lpstr>例题17：某宗房地产于2021年12月31日成交，成交价格为5000元/平方米，价值时点为2022年9月30日。相对于2008年价格指数2021年12月31日到2022年9月30日每月的价格指数分别为120、122、119、123、124、124、125、127、127、130，求价值时点的价格。</vt:lpstr>
      <vt:lpstr>例题18：某宗房地产于2021年12月31日成交，成交价格为5000元/平方米，价值时点为2022年9月30日。2021年12月31日到2022年9月30日每月的环比价格指数分别为101、99、100、101、102、101、100、101、102、101、103，求价值时点的价格。</vt:lpstr>
      <vt:lpstr>例题19：某宗房地产于2021年12月31日成交，成交价格为5000元/平方米，价值时点为2022年9月30日。2021年12月31日到2022年9月30日每月逐期价格上涨1%，求价值时点的价格。</vt:lpstr>
      <vt:lpstr>例题20：某宗房地产于2021年12月31日成交，成交价格为5000元/平方米，价值时点为2022年9月30日。2021年12月31日到2022年9月30日每月平均价格上涨1%，求价值时点的价格。</vt:lpstr>
      <vt:lpstr>PowerPoint 演示文稿</vt:lpstr>
      <vt:lpstr>房地产状况调整</vt:lpstr>
      <vt:lpstr>年期修正系数</vt:lpstr>
      <vt:lpstr>直接比较和间接比较</vt:lpstr>
      <vt:lpstr>例题22.估价对象位于6层的老旧住宅的4层。甲、乙、丙三个可比实例分别位于6层的5层、5层的4层、5层的5层，成交价格分别为2900元/平方米、3100元/平方米、2700元/平方米。同时通过调查确定5层住宅楼的一层为6层住宅楼的1层价格的98%。5层、6层普通住宅的不同楼层的市场价格差一系数表详见下表。</vt:lpstr>
      <vt:lpstr>平均数、中位数、众数</vt:lpstr>
      <vt:lpstr>例题24.三个可比实例的比较结果分别为6800元/平方米、6786元/平方米、7200元/平方米。 1.求算术平均数。 2.如果权重分别为0.4、0.4、0.2，求算术平均数</vt:lpstr>
      <vt:lpstr>例题25、某宗房地产可以获得永续收益，预测其未来每年的净收益10万元，报酬率8%。求该房地产的价值。</vt:lpstr>
      <vt:lpstr>收益法计算题条件</vt:lpstr>
      <vt:lpstr>某宗房地产收益年限25年，预测其未来每年的净收益10万元，报酬率8%。求该房地产的价值。</vt:lpstr>
      <vt:lpstr>例题26.某宗房地产40年收益权利价值为3000元/平方米，报酬率8%，求其30年收益权利价值。</vt:lpstr>
      <vt:lpstr>例题27.某宗房地产收益年限30年，未来第一年收入20万元，经营费用12万元，收入和费用每年上涨率分别为2%、1.5%，报酬率8%。求该宗房地产价格。</vt:lpstr>
      <vt:lpstr>某宗房地产总收益年限为32年，未来5年的净收益分别为10万元、11万元、13万元、16万元、18万元，从未来第6年开始稳定在17万元水平，报酬率8%，求房地产价值</vt:lpstr>
      <vt:lpstr>某宗房地产总收益年限为32年，未来第1年的净收益分别为10万元，前5年逐年按2%比例递增，从未来第6年开始稳定在17万元水平，报酬率8%，求房地产价值</vt:lpstr>
      <vt:lpstr>某宗房地产3000平方米，第1年租金为每平方米3元/日，经营费用为租金的30%，每年按照0.5元/日增长。该房地产当前价格为10000元/平方米，预计5年后价格为12000元/平方米，销售税费为10%。银行存款利率1.5%，风险利率6.5%，求该房地产价值。</vt:lpstr>
      <vt:lpstr>带租约的情况</vt:lpstr>
      <vt:lpstr>承租人权益价值和出租人权益价值</vt:lpstr>
      <vt:lpstr>乐观估计、保守估计和最可能估计的运用</vt:lpstr>
      <vt:lpstr>预测某宗房地产未来第1年纯收益50万元，以后每年递增2万元，报酬率8%，无限年。求该宗房地产价值。</vt:lpstr>
      <vt:lpstr>某宗农地产量800公斤/亩，农作物市场价格为2.4元/公斤，农产品销售税费为10%，生产成本为500元/亩，运输成本为0.1元/公斤，投资利息0.05元/公斤，生产经营者的利润为150元/亩，求地租。 </vt:lpstr>
      <vt:lpstr>报酬率的确定</vt:lpstr>
      <vt:lpstr>重置提拨款</vt:lpstr>
      <vt:lpstr>资本化率和报酬率的关系</vt:lpstr>
      <vt:lpstr>某宗房地产土地价值占比40%，房地产年净收益100万元，剩余收益期限25年，土地、建筑物报酬率（或收益率）分别为6%、8%。求房地产价值</vt:lpstr>
      <vt:lpstr>某宗房地产土地价值占比40%，土地年净收益100万元，剩余收益期限25年，房地产、建筑物报酬率（或收益率）分别为7%、8%。求土地价值</vt:lpstr>
      <vt:lpstr>采用按揭贷款方式购买某宗房地产，房地产价格50万元，贷款利率6%，期限20年，贷款比例70%，求贷款常数。</vt:lpstr>
      <vt:lpstr>某宗房地产年净收益4万元，自有资金16万元，自有资金资本化率10%，抵押贷款常数为8%。求房地产价格。</vt:lpstr>
      <vt:lpstr>某套旧住宅重置价值60万元，门窗、墙面等物质折旧5万元，户型过时、没有暖气功能性折旧8万元，位于城市衰退期外部折旧3万元。求该住宅价值。</vt:lpstr>
      <vt:lpstr>某旧房已使用年限15年，预计经济寿命40年，有效年龄12年，重置成本40万元，残值率2%，求该套房屋价值。</vt:lpstr>
      <vt:lpstr>某幢写字楼建筑面积3000平方米，市场租金4元/日平方米、空置率10%，如果加装电梯市场租金为6元/平方米，空置率5%，加装电梯的费用为400万元，预计收益年限30年，求加装电梯的房地产价值增加额。（据此判断是否可修复）</vt:lpstr>
      <vt:lpstr>某办公楼现有旧电梯，建筑物重置成本2000万元，旧电梯重置成本50万元，耐用年限40年，已使用年限30年。若按装新电梯安装费用较与建筑物同时建造安装多支付30万元，旧电梯清理费用3万元，可回收残值2万元。求房地产价值。</vt:lpstr>
      <vt:lpstr>某办公楼现状重置价值3000万元，其中建造期间安装了中央空调因超负荷处于闲置状态。超负荷空调较正常情况多投入了300万元，投入使用后如果使用每年需要多耗电费2万元，耐用寿命15年，报酬率8%，求房地产价值。</vt:lpstr>
      <vt:lpstr>某临街标准深度30.28米（100英尺）、标准宽度20米土地总价200万元。运用四三二一法则求深度15.14米、宽度20米土地价值。</vt:lpstr>
      <vt:lpstr>某深度15.14米、宽度20米土地价值200万元。求临街标准深度30.28米（100英尺）、标准宽度20米土地价值。</vt:lpstr>
      <vt:lpstr>其他几个法则</vt:lpstr>
      <vt:lpstr>长期趋势法</vt:lpstr>
      <vt:lpstr>平均增减量法</vt:lpstr>
      <vt:lpstr>平均发展速度法</vt:lpstr>
      <vt:lpstr>移动平均法</vt:lpstr>
      <vt:lpstr>指数修匀法</vt:lpstr>
      <vt:lpstr>价值损失评估方法</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房地产估价原理与方法（计算题）</dc:title>
  <dc:creator>Wang Xuefa</dc:creator>
  <cp:lastModifiedBy>Wang Xuefa</cp:lastModifiedBy>
  <cp:revision>31</cp:revision>
  <dcterms:created xsi:type="dcterms:W3CDTF">2022-03-02T23:37:55Z</dcterms:created>
  <dcterms:modified xsi:type="dcterms:W3CDTF">2022-03-03T05:24:36Z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2052-3.9.2.6301</vt:lpwstr>
  </property>
</Properties>
</file>